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4" r:id="rId15"/>
    <p:sldId id="269" r:id="rId16"/>
    <p:sldId id="305" r:id="rId17"/>
    <p:sldId id="306" r:id="rId18"/>
    <p:sldId id="307" r:id="rId19"/>
    <p:sldId id="308"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309"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5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1475"/>
  </p:normalViewPr>
  <p:slideViewPr>
    <p:cSldViewPr snapToObjects="1" showGuides="1">
      <p:cViewPr varScale="1">
        <p:scale>
          <a:sx n="98" d="100"/>
          <a:sy n="98" d="100"/>
        </p:scale>
        <p:origin x="1216" y="184"/>
      </p:cViewPr>
      <p:guideLst>
        <p:guide orient="horz" pos="2160"/>
        <p:guide pos="351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7377894-04C2-8D45-A7F1-C54C06CDF319}" type="datetime1">
              <a:rPr lang="de-DE"/>
              <a:pPr/>
              <a:t>15.02.20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A0DB639-E9CF-6E49-A1E0-C8C9BDBBB45A}" type="slidenum">
              <a:rPr lang="de-DE"/>
              <a:pPr/>
              <a:t>‹Nr.›</a:t>
            </a:fld>
            <a:endParaRPr lang="de-DE"/>
          </a:p>
        </p:txBody>
      </p:sp>
    </p:spTree>
    <p:extLst>
      <p:ext uri="{BB962C8B-B14F-4D97-AF65-F5344CB8AC3E}">
        <p14:creationId xmlns:p14="http://schemas.microsoft.com/office/powerpoint/2010/main" val="22715125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A9DCC7A-5CE0-864A-ADCF-5BAA9710BBB7}" type="slidenum">
              <a:rPr lang="de-DE" sz="1200">
                <a:latin typeface="Calibri" charset="0"/>
              </a:rPr>
              <a:pPr eaLnBrk="1" hangingPunct="1"/>
              <a:t>1</a:t>
            </a:fld>
            <a:endParaRPr lang="de-DE" sz="1200">
              <a:latin typeface="Calibri"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2. Kapitel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5E644BCA-F937-EA4D-8BB0-A21001A692A7}" type="slidenum">
              <a:rPr lang="de-DE" sz="1200">
                <a:latin typeface="Calibri" charset="0"/>
              </a:rPr>
              <a:pPr eaLnBrk="1" hangingPunct="1"/>
              <a:t>11</a:t>
            </a:fld>
            <a:endParaRPr lang="de-DE" sz="1200">
              <a:latin typeface="Calibri"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Normalerweise würde man erwarten, daß Luft radial aus einem Hochdruckgebiet herausströmt, bzw. radial ins Tiefdruckgebiet einströmt.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203DA686-4992-1147-A9CE-C9BCE67CC8B6}" type="slidenum">
              <a:rPr lang="de-DE" sz="1200">
                <a:latin typeface="Calibri" charset="0"/>
              </a:rPr>
              <a:pPr eaLnBrk="1" hangingPunct="1"/>
              <a:t>12</a:t>
            </a:fld>
            <a:endParaRPr lang="de-DE" sz="1200">
              <a:latin typeface="Calibri"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Robben sind hervorragende Ballspieler; sie schaffen es ohne Mühe sich gegenseitig Bälle zuzuspielen.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7DF9134-0AFE-9B47-AB37-1714BB08A8C2}" type="slidenum">
              <a:rPr lang="de-DE" sz="1200">
                <a:latin typeface="Calibri" charset="0"/>
              </a:rPr>
              <a:pPr eaLnBrk="1" hangingPunct="1"/>
              <a:t>13</a:t>
            </a:fld>
            <a:endParaRPr lang="de-DE" sz="1200">
              <a:latin typeface="Calibri"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Was passiert aber, wenn man die Robben auf eine drehende Scheibe setzt?</a:t>
            </a:r>
          </a:p>
          <a:p>
            <a:pPr eaLnBrk="1" hangingPunct="1">
              <a:spcBef>
                <a:spcPct val="0"/>
              </a:spcBef>
            </a:pPr>
            <a:r>
              <a:rPr lang="de-DE">
                <a:latin typeface="Calibri" charset="0"/>
                <a:ea typeface="ＭＳ Ｐゴシック" charset="0"/>
                <a:cs typeface="ＭＳ Ｐゴシック" charset="0"/>
              </a:rPr>
              <a:t>Der Ball, der von der Robbe J zur Robbe R gespielt wird, muß diese verfehlen, da sich R während der Flugzeit des Balles weiterbewegt hat. Für die beiden Robben sieht es so aus, daß der Ball auf seiner Flugbahn von einer unbekannten Kraft nach rechts abgelenkt wird.</a:t>
            </a:r>
          </a:p>
          <a:p>
            <a:pPr eaLnBrk="1" hangingPunct="1">
              <a:spcBef>
                <a:spcPct val="0"/>
              </a:spcBef>
            </a:pPr>
            <a:r>
              <a:rPr lang="de-DE">
                <a:latin typeface="Calibri" charset="0"/>
                <a:ea typeface="ＭＳ Ｐゴシック" charset="0"/>
                <a:cs typeface="ＭＳ Ｐゴシック" charset="0"/>
              </a:rPr>
              <a:t>Auch wenn die beiden Robben auf derselben Kreisbahn platziert sind, klappt das Zuspiel nicht mehr. Wieder haben sie den Eindruck, daß der Ball von einer unbekannten Kraft nach rechts abgelenkt wird.</a:t>
            </a:r>
          </a:p>
          <a:p>
            <a:pPr eaLnBrk="1" hangingPunct="1">
              <a:spcBef>
                <a:spcPct val="0"/>
              </a:spcBef>
            </a:pPr>
            <a:r>
              <a:rPr lang="de-DE">
                <a:latin typeface="Calibri" charset="0"/>
                <a:ea typeface="ＭＳ Ｐゴシック" charset="0"/>
                <a:cs typeface="ＭＳ Ｐゴシック" charset="0"/>
              </a:rPr>
              <a:t>Diese Kraft wird nach ihrem Entdecker „Corioliskraft</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genannt. Genau genommen handelt es sich um eine Scheinkraft, die auf der Nordhalbkugel alle Bewegungen nach rechts senkrecht zur Bewegungsrichtung ablenkt.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D51FE02-BF0B-824E-89E8-510254830D75}" type="slidenum">
              <a:rPr lang="de-DE" sz="1200">
                <a:latin typeface="Calibri" charset="0"/>
              </a:rPr>
              <a:pPr eaLnBrk="1" hangingPunct="1"/>
              <a:t>20</a:t>
            </a:fld>
            <a:endParaRPr lang="de-DE" sz="1200">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Corioliskraft lässt sich auf die unterschiedlichen Umfangsgescwindigkeiten der Erdoberfläche zurückführen. Am Äquator ist diese Geschwindigkeitsänderung gering, in hohen Breiten erreicht man scnell Gebiete mit anderer Umfangsgeschwindigkeit. Entsprechend nimmt die Größe der Corioliskraft zu den Polen hin zu.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C4F3FEC-5189-E04B-9908-65636A744E23}" type="slidenum">
              <a:rPr lang="de-DE" sz="1200">
                <a:latin typeface="Calibri" charset="0"/>
              </a:rPr>
              <a:pPr eaLnBrk="1" hangingPunct="1"/>
              <a:t>21</a:t>
            </a:fld>
            <a:endParaRPr lang="de-DE" sz="1200">
              <a:latin typeface="Calibri"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Corioliskraft führt zu einem verblüffenden Effekt bei der Ausbildung der Windrichtung: Unter der Prämisse, dass keine Reibung auf das Luftpaket wirkt, wird sich dessen Richtung parallel zu den Isobaren einstellen. Ein Druckausgleich ist damit überhaupt nicht möglich!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C2C291C-072B-D542-B7ED-5FDBE003C2CB}" type="slidenum">
              <a:rPr lang="de-DE" sz="1200">
                <a:latin typeface="Calibri" charset="0"/>
              </a:rPr>
              <a:pPr eaLnBrk="1" hangingPunct="1"/>
              <a:t>22</a:t>
            </a:fld>
            <a:endParaRPr lang="de-DE" sz="1200">
              <a:latin typeface="Calibri"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Hoch- und Tiefdruckgebiete sind meistens annähernd kreisförmig. Bei gekrümmten Bewegungen muß außerdem noch die Zentrifugalkraft berücksichtigt werden. Sie führt dazu, daß, bei gleichem Isobarenabstand, in Hochduckgebieten eine höhere Windgeschwindigkeit herrscht als in Tiefdruckgebieten.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33CEBB9-538A-C64E-93B1-8624028C1C3B}" type="slidenum">
              <a:rPr lang="de-DE" sz="1200">
                <a:latin typeface="Calibri" charset="0"/>
              </a:rPr>
              <a:pPr eaLnBrk="1" hangingPunct="1"/>
              <a:t>23</a:t>
            </a:fld>
            <a:endParaRPr lang="de-DE" sz="1200">
              <a:latin typeface="Calibri"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Der Reibungseinfluß hindert das Luftpaket daran, eine entsprechend hohe Geschwindigkeit zu erreichen. Damit ist auch die Corioliskraft geringer; sie schafft es nun gleichsam nicht, das Luftpaket auf seine isobarenparallele Bahn zu zwingen. Die Windgeschwindigkeit erhält so eine Komponente in Richtung des tiefen Drucks.</a:t>
            </a:r>
          </a:p>
          <a:p>
            <a:pPr eaLnBrk="1" hangingPunct="1">
              <a:spcBef>
                <a:spcPct val="0"/>
              </a:spcBef>
            </a:pPr>
            <a:r>
              <a:rPr lang="de-DE">
                <a:latin typeface="Calibri" charset="0"/>
                <a:ea typeface="ＭＳ Ｐゴシック" charset="0"/>
                <a:cs typeface="ＭＳ Ｐゴシック" charset="0"/>
              </a:rPr>
              <a:t>Da Reibung nur in Bodennähe vorhanden ist und sich die Luft ab etwa 1500m reibungsfrei bewegt, kann der Druckausgleich zwischen Hoch- und Tiefdruckgebieten nur in der bodennahen Luftschicht erfolgen.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E148944-A831-2744-9BED-4172C33588FC}" type="slidenum">
              <a:rPr lang="de-DE" sz="1200">
                <a:latin typeface="Calibri" charset="0"/>
              </a:rPr>
              <a:pPr eaLnBrk="1" hangingPunct="1"/>
              <a:t>24</a:t>
            </a:fld>
            <a:endParaRPr lang="de-DE" sz="1200">
              <a:latin typeface="Calibri"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Der Rebungseinfluß nimmt vom Erdboden ausgehend mit der Höhe ab. Mit zunehmender Höhe wird die Luft somit schneller strömen; damit kann die ebenfalls anwachsende Corioliskraft das strömende Luftpaket immer mehr nach rechts ablenken und immer mehr auf seine isobarenparallele Bahn zwingen.</a:t>
            </a:r>
          </a:p>
          <a:p>
            <a:pPr eaLnBrk="1" hangingPunct="1">
              <a:spcBef>
                <a:spcPct val="0"/>
              </a:spcBef>
            </a:pPr>
            <a:r>
              <a:rPr lang="de-DE">
                <a:latin typeface="Calibri" charset="0"/>
                <a:ea typeface="ＭＳ Ｐゴシック" charset="0"/>
                <a:cs typeface="ＭＳ Ｐゴシック" charset="0"/>
              </a:rPr>
              <a:t>Die Größe dieser Rechtsablenkung und Geschwindigkeitszunahme hängt sehr stark vom Untergrund ab: Im Norddeutschen Tiefland ist sie längst nicht so ausgeprägt wie in den Mittelgebirgen. Über 1500m strömt die Luft allerdings immer reibungsfrei.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5BFC6E78-6308-0F41-920C-F9070DC241A2}" type="slidenum">
              <a:rPr lang="de-DE" sz="1200">
                <a:latin typeface="Calibri" charset="0"/>
              </a:rPr>
              <a:pPr eaLnBrk="1" hangingPunct="1"/>
              <a:t>25</a:t>
            </a:fld>
            <a:endParaRPr lang="de-DE" sz="1200">
              <a:latin typeface="Calibri"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In Kenntnis dieser Fakten lässt sich allein aus der Windrichtung auf die Lage der beteiligten Hoch- und Tiefdruckgebiete schließen: Stellt man sich am Boden so, daß man den Wind genau im Rücken hat, so ist das zugehörige Hochdruckgebiet etwa in Position 4 Uhr rechts hinten und das Tiefdruckgebiet etwa in Position 10 Uhr links vorn.</a:t>
            </a:r>
          </a:p>
          <a:p>
            <a:pPr eaLnBrk="1" hangingPunct="1">
              <a:spcBef>
                <a:spcPct val="0"/>
              </a:spcBef>
            </a:pPr>
            <a:r>
              <a:rPr lang="de-DE">
                <a:latin typeface="Calibri" charset="0"/>
                <a:ea typeface="ＭＳ Ｐゴシック" charset="0"/>
                <a:cs typeface="ＭＳ Ｐゴシック" charset="0"/>
              </a:rPr>
              <a:t>Geht man vom Höhenwind aus, so befindet sich das Hoch genau rechtwinklig rechts vom Beobachter  und das Tief genau auf der linken Seite.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3ECD1641-B98F-9140-9108-531037DD1403}" type="slidenum">
              <a:rPr lang="de-DE" sz="1200">
                <a:latin typeface="Calibri" charset="0"/>
              </a:rPr>
              <a:pPr eaLnBrk="1" hangingPunct="1"/>
              <a:t>26</a:t>
            </a:fld>
            <a:endParaRPr lang="de-DE" sz="1200">
              <a:latin typeface="Calibri"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ausströmende Luft wird im Hochdruckgebiet von der Corioliskraft nach rechts abgelenkt und strömt am Boden auf einer Spirale im Uhrzeigersinn aus dem Hochdruckgebiet heraus.</a:t>
            </a:r>
          </a:p>
          <a:p>
            <a:pPr eaLnBrk="1" hangingPunct="1">
              <a:spcBef>
                <a:spcPct val="0"/>
              </a:spcBef>
            </a:pPr>
            <a:r>
              <a:rPr lang="de-DE">
                <a:latin typeface="Calibri" charset="0"/>
                <a:ea typeface="ＭＳ Ｐゴシック" charset="0"/>
                <a:cs typeface="ＭＳ Ｐゴシック" charset="0"/>
              </a:rPr>
              <a:t>Die in das Tief einströmende Luft wird ebenfalls nach rechts abgelenkt. Sie fliesst am Boden spiralförmig gegen den Uhrzeigersinn in das Tief hinein.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5067074-B2A7-674D-92F5-57B1B8DDED2E}" type="slidenum">
              <a:rPr lang="de-DE" sz="1200">
                <a:latin typeface="Calibri" charset="0"/>
              </a:rPr>
              <a:pPr eaLnBrk="1" hangingPunct="1"/>
              <a:t>2</a:t>
            </a:fld>
            <a:endParaRPr lang="de-DE" sz="1200">
              <a:latin typeface="Calibri"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Kenntnis des Luftdrucks und der Luftdruckverteilung auf der Erdoberfläche ist von immenser Bedeutung für eine Prognose des  Wettergeschehens. Der Luftdruck ist eine enorme Größe un schon kleinste Schwankungen ziehen bemerkenswerte Wettererscheinungen nach sich.</a:t>
            </a:r>
          </a:p>
          <a:p>
            <a:pPr eaLnBrk="1" hangingPunct="1">
              <a:spcBef>
                <a:spcPct val="0"/>
              </a:spcBef>
            </a:pPr>
            <a:r>
              <a:rPr lang="de-DE">
                <a:latin typeface="Calibri" charset="0"/>
                <a:ea typeface="ＭＳ Ｐゴシック" charset="0"/>
                <a:cs typeface="ＭＳ Ｐゴシック" charset="0"/>
              </a:rPr>
              <a:t>Die Wetterdienste der Länder unterhalten deshalb ein Netz von Beobachtungsstationen, welche die relevanten Wetterdaten laufen aufzeichnen.</a:t>
            </a:r>
          </a:p>
          <a:p>
            <a:pPr eaLnBrk="1" hangingPunct="1">
              <a:spcBef>
                <a:spcPct val="0"/>
              </a:spcBef>
            </a:pPr>
            <a:r>
              <a:rPr lang="de-DE">
                <a:latin typeface="Calibri" charset="0"/>
                <a:ea typeface="ＭＳ Ｐゴシック" charset="0"/>
                <a:cs typeface="ＭＳ Ｐゴシック" charset="0"/>
              </a:rPr>
              <a:t>Bei der Luftdruckmessung muß natürlich die Höhenlage der Station berücksichtigt werden; es ist klar, daß eine höher gelegene Station immer einen niedrigeren Luftdruck messen wird, als eine auf Meereshöhe. Deshalb rechnet man alle an der Station gemessenen Druckwerte (QFE) um, so als wären sie in Meereshöhe gemessen worden. Dazu gibt es 2 Möglichkeiten:</a:t>
            </a:r>
          </a:p>
          <a:p>
            <a:pPr eaLnBrk="1" hangingPunct="1">
              <a:spcBef>
                <a:spcPct val="0"/>
              </a:spcBef>
            </a:pPr>
            <a:r>
              <a:rPr lang="de-DE">
                <a:latin typeface="Calibri" charset="0"/>
                <a:ea typeface="ＭＳ Ｐゴシック" charset="0"/>
                <a:cs typeface="ＭＳ Ｐゴシック" charset="0"/>
              </a:rPr>
              <a:t>Entweder erfolgt die Umrechnung mit Standardwerten, dann erhält man das sog. QNH, oder man rechnet mit den tatsächlichen (Temperatur-)Werten und erhält so das QFF. Im Wetterdienst wird immer das genauere QFF verwendet und der Druck auf 1/10 hPa bestimmt. Die erhaltenen Druckwerte werden auf einer Landkarte genau bei der jeweiligen Station eingetragen und dann alle Punke mit gleichem Druckwert durch Linien verbunden. Diese Linien gleichen Drucks sind die Isobaren.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E4EAED7-ECB4-1540-B1BA-E0F80328CBFE}" type="slidenum">
              <a:rPr lang="de-DE" sz="1200">
                <a:latin typeface="Calibri" charset="0"/>
              </a:rPr>
              <a:pPr eaLnBrk="1" hangingPunct="1"/>
              <a:t>27</a:t>
            </a:fld>
            <a:endParaRPr lang="de-DE" sz="1200">
              <a:latin typeface="Calibri"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Ein Hochdruckgebiet ist ein Berg im Luftmeer, ein Tiefdruckgebiet eine Senke. Zum Ausgleich der Druckunterschiede sinkt die Luft im Hochdruckgebiet ab und steigt im Tief auf.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7EEB812-8AC9-7440-AE37-AB959DB2EC10}" type="slidenum">
              <a:rPr lang="de-DE" sz="1200">
                <a:latin typeface="Calibri" charset="0"/>
              </a:rPr>
              <a:pPr eaLnBrk="1" hangingPunct="1"/>
              <a:t>28</a:t>
            </a:fld>
            <a:endParaRPr lang="de-DE" sz="1200">
              <a:latin typeface="Calibri"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Das Absinken und Aufsteigen der Luft führt zu den allgemein bekannten Wettererscheinungen in Hoch- und Tiefdruckgebieten:</a:t>
            </a:r>
          </a:p>
          <a:p>
            <a:pPr eaLnBrk="1" hangingPunct="1">
              <a:spcBef>
                <a:spcPct val="0"/>
              </a:spcBef>
            </a:pPr>
            <a:r>
              <a:rPr lang="de-DE">
                <a:latin typeface="Calibri" charset="0"/>
                <a:ea typeface="ＭＳ Ｐゴシック" charset="0"/>
                <a:cs typeface="ＭＳ Ｐゴシック" charset="0"/>
              </a:rPr>
              <a:t>Absinkende Luft im Hoch führt zur Wolkenauflösung und damit zu schönem sonnigen Wetter.</a:t>
            </a:r>
          </a:p>
          <a:p>
            <a:pPr eaLnBrk="1" hangingPunct="1">
              <a:spcBef>
                <a:spcPct val="0"/>
              </a:spcBef>
            </a:pPr>
            <a:r>
              <a:rPr lang="de-DE">
                <a:latin typeface="Calibri" charset="0"/>
                <a:ea typeface="ＭＳ Ｐゴシック" charset="0"/>
                <a:cs typeface="ＭＳ Ｐゴシック" charset="0"/>
              </a:rPr>
              <a:t>Aufsteigende Luft im Tief neigt zur Wolkenbildung und damit zu verhangenem Himmel und zu Regen, also zu schlechtem Wetter.</a:t>
            </a:r>
          </a:p>
          <a:p>
            <a:pPr eaLnBrk="1" hangingPunct="1">
              <a:spcBef>
                <a:spcPct val="0"/>
              </a:spcBef>
            </a:pPr>
            <a:r>
              <a:rPr lang="de-DE">
                <a:latin typeface="Calibri" charset="0"/>
                <a:ea typeface="ＭＳ Ｐゴシック" charset="0"/>
                <a:cs typeface="ＭＳ Ｐゴシック" charset="0"/>
              </a:rPr>
              <a:t>Diese Effekte finden nicht nur in den Zentren der Druckgebilde statt, sondern auch an ihren Randbereichen. Man muß deshalb die Krümmung der Isohypsen beachten. Im Bereich eines Hochdruckgebiets weisen diese eine antizyklonale Krümmung auf, im Tief ist die Krümmung zyklonal.</a:t>
            </a:r>
          </a:p>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1736352-C2AE-FC44-9DB5-2ABA45797CC9}" type="slidenum">
              <a:rPr lang="de-DE" sz="1200">
                <a:latin typeface="Calibri" charset="0"/>
              </a:rPr>
              <a:pPr eaLnBrk="1" hangingPunct="1"/>
              <a:t>29</a:t>
            </a:fld>
            <a:endParaRPr lang="de-DE" sz="1200">
              <a:latin typeface="Calibri"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Wenn Isobaren bzw. Isohypsen mäandrieren, ist die Feststellung nicht einfach, ob die Isolinie an der entsprechenden Stelle zyklonal oder antizyklonal gekrümmt ist.</a:t>
            </a:r>
          </a:p>
          <a:p>
            <a:pPr eaLnBrk="1" hangingPunct="1">
              <a:spcBef>
                <a:spcPct val="0"/>
              </a:spcBef>
            </a:pPr>
            <a:r>
              <a:rPr lang="de-DE">
                <a:latin typeface="Calibri" charset="0"/>
                <a:ea typeface="ＭＳ Ｐゴシック" charset="0"/>
                <a:cs typeface="ＭＳ Ｐゴシック" charset="0"/>
              </a:rPr>
              <a:t>Man muß letztlivh feststellen, ob im Krümmungsmittelpunkt ein höherer oder tieferer Druck herrscht.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B62C60A-AEB5-CA49-AF29-47729D6BFA0E}" type="slidenum">
              <a:rPr lang="de-DE" sz="1200">
                <a:latin typeface="Calibri" charset="0"/>
              </a:rPr>
              <a:pPr eaLnBrk="1" hangingPunct="1"/>
              <a:t>30</a:t>
            </a:fld>
            <a:endParaRPr lang="de-DE" sz="1200">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Beim Absinken einer Luftmasse im Hochdruckgebiet gerät diese unter höheren Druck und wird dadurch in der Vertikalen zusammengedrückt.</a:t>
            </a:r>
          </a:p>
          <a:p>
            <a:pPr eaLnBrk="1" hangingPunct="1">
              <a:spcBef>
                <a:spcPct val="0"/>
              </a:spcBef>
            </a:pPr>
            <a:r>
              <a:rPr lang="de-DE">
                <a:latin typeface="Calibri" charset="0"/>
                <a:ea typeface="ＭＳ Ｐゴシック" charset="0"/>
                <a:cs typeface="ＭＳ Ｐゴシック" charset="0"/>
              </a:rPr>
              <a:t>Ein Luftpaket an der Oberkante der absinkenden Masse legt bei diesem Absinkvorgang deshalb einen weiteren Weg zurück, als ein Luftpaket an der Unterkante. Beide Luftpakete erwärmen sich beim Absinken adiabatisch. Durch die größere Wegstrecke, die das obere Luftpaket zurücklegt, wird dieses schneller erwärmt als das untere Luftpaket; die Schichtung der absinkenden Luftmasse kehrt sich um: Sie wird oben wärmer als unten, dies nennt man eine Inversion.</a:t>
            </a:r>
          </a:p>
          <a:p>
            <a:pPr eaLnBrk="1" hangingPunct="1">
              <a:spcBef>
                <a:spcPct val="0"/>
              </a:spcBef>
            </a:pPr>
            <a:r>
              <a:rPr lang="de-DE">
                <a:latin typeface="Calibri" charset="0"/>
                <a:ea typeface="ＭＳ Ｐゴシック" charset="0"/>
                <a:cs typeface="ＭＳ Ｐゴシック" charset="0"/>
              </a:rPr>
              <a:t>Eine Erwärmung in den oberen Schichten führt dabei immer zu einer Stabilisierung (Temp steiler = stabil).</a:t>
            </a:r>
          </a:p>
          <a:p>
            <a:pPr eaLnBrk="1" hangingPunct="1">
              <a:spcBef>
                <a:spcPct val="0"/>
              </a:spcBef>
            </a:pPr>
            <a:r>
              <a:rPr lang="de-DE">
                <a:latin typeface="Calibri" charset="0"/>
                <a:ea typeface="ＭＳ Ｐゴシック" charset="0"/>
                <a:cs typeface="ＭＳ Ｐゴシック" charset="0"/>
              </a:rPr>
              <a:t>Im Tiefdruckgebiet, wo Luftmassen großflächig aufsteigen, kommt es umgekehrt zur Labilisierung (Temp flacher = labil)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2A02D4E-7096-D440-BBC6-F8C2D8C92B05}" type="slidenum">
              <a:rPr lang="de-DE" sz="1200">
                <a:latin typeface="Calibri" charset="0"/>
              </a:rPr>
              <a:pPr eaLnBrk="1" hangingPunct="1"/>
              <a:t>31</a:t>
            </a:fld>
            <a:endParaRPr lang="de-DE" sz="1200">
              <a:latin typeface="Calibri"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Das Hoch ist ein Berg im Luftmeer, das Tief eine Senke; in beiden Druckgebilden strömt Luft im Kreis. Wenn man in Gedanken mit dem Fahrrad oder dem Motorrad immer rings um einen Berg fährt, so muß man das entsprechend vorsichtig mit niedriger Geschwindigkeit tun. Fährt man dagegen in einer Senke, so kann man mit hoher Geschwindigkeit fahren, da man durch die Zentrifugalkraft gegen die Wand gedrückt wird.</a:t>
            </a:r>
          </a:p>
          <a:p>
            <a:pPr eaLnBrk="1" hangingPunct="1">
              <a:spcBef>
                <a:spcPct val="0"/>
              </a:spcBef>
            </a:pPr>
            <a:r>
              <a:rPr lang="de-DE">
                <a:latin typeface="Calibri" charset="0"/>
                <a:ea typeface="ＭＳ Ｐゴシック" charset="0"/>
                <a:cs typeface="ＭＳ Ｐゴシック" charset="0"/>
              </a:rPr>
              <a:t>Entsprechend sind in Hochdruckgebieten niedrige Geschwindigkeiten zu erwarten, in Tiefdruckgebieten muß man mit hohen Windgeschwindigkeiten rechnen.</a:t>
            </a:r>
          </a:p>
          <a:p>
            <a:pPr eaLnBrk="1" hangingPunct="1">
              <a:spcBef>
                <a:spcPct val="0"/>
              </a:spcBef>
            </a:pPr>
            <a:r>
              <a:rPr lang="de-DE">
                <a:latin typeface="Calibri" charset="0"/>
                <a:ea typeface="ＭＳ Ｐゴシック" charset="0"/>
                <a:cs typeface="ＭＳ Ｐゴシック" charset="0"/>
              </a:rPr>
              <a:t>Dies kommt sehr deutlich auf den Wetterkarten zum Ausdruck, wenn man den Isobarenabstand im Hoch und im Tief betrachtet.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A830BF9-088D-224F-B554-85ECB8964279}" type="slidenum">
              <a:rPr lang="de-DE" sz="1200">
                <a:latin typeface="Calibri" charset="0"/>
              </a:rPr>
              <a:pPr eaLnBrk="1" hangingPunct="1"/>
              <a:t>32</a:t>
            </a:fld>
            <a:endParaRPr lang="de-DE" sz="1200">
              <a:latin typeface="Calibri"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Zusammenfassung der Eigenschaften von Hoch- und Tiefdruckgebieten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09896805-0359-1F40-866D-DFEEC9B15E25}" type="slidenum">
              <a:rPr lang="de-DE" sz="1200">
                <a:latin typeface="Calibri" charset="0"/>
              </a:rPr>
              <a:pPr eaLnBrk="1" hangingPunct="1"/>
              <a:t>34</a:t>
            </a:fld>
            <a:endParaRPr lang="de-DE" sz="1200">
              <a:latin typeface="Calibri"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Wir überlegen zunächst, wie sich eine warme und eine kalte Luftmasse von gleicher Masse (also bei gleichem Bodendruck) unterscheiden:</a:t>
            </a:r>
          </a:p>
          <a:p>
            <a:pPr eaLnBrk="1" hangingPunct="1">
              <a:spcBef>
                <a:spcPct val="0"/>
              </a:spcBef>
            </a:pPr>
            <a:r>
              <a:rPr lang="de-DE">
                <a:latin typeface="Calibri" charset="0"/>
                <a:ea typeface="ＭＳ Ｐゴシック" charset="0"/>
                <a:cs typeface="ＭＳ Ｐゴシック" charset="0"/>
              </a:rPr>
              <a:t>Warme Luft hat eine geringere Dichte als kalte Luft. Die Schichten der kalten Luftmasse werden somit näher beieinanderliegen als in der Warmluft. Somit entsteht ein mit der Höhe zunehmendes Druckgefälle.</a:t>
            </a:r>
          </a:p>
          <a:p>
            <a:pPr eaLnBrk="1" hangingPunct="1">
              <a:spcBef>
                <a:spcPct val="0"/>
              </a:spcBef>
            </a:pPr>
            <a:r>
              <a:rPr lang="de-DE">
                <a:latin typeface="Calibri" charset="0"/>
                <a:ea typeface="ＭＳ Ｐゴシック" charset="0"/>
                <a:cs typeface="ＭＳ Ｐゴシック" charset="0"/>
              </a:rPr>
              <a:t>Ein Flugzeug, das mit seinem barometrischen Höhenmesser bei gleicher Höhenanzeige immer entlang einer Druckfläche fliegt, wird bei Flug von kalter in warme Luft vermeintlich immer in derselben Höhe fliegen, tatsächlich jedoch sinken!</a:t>
            </a:r>
          </a:p>
          <a:p>
            <a:pPr eaLnBrk="1" hangingPunct="1">
              <a:spcBef>
                <a:spcPct val="0"/>
              </a:spcBef>
            </a:pPr>
            <a:r>
              <a:rPr lang="de-DE">
                <a:latin typeface="Calibri" charset="0"/>
                <a:ea typeface="ＭＳ Ｐゴシック" charset="0"/>
                <a:cs typeface="ＭＳ Ｐゴシック" charset="0"/>
              </a:rPr>
              <a:t>Im Winter sind die Berge höher!</a:t>
            </a:r>
          </a:p>
          <a:p>
            <a:pPr eaLnBrk="1" hangingPunct="1">
              <a:spcBef>
                <a:spcPct val="0"/>
              </a:spcBef>
            </a:pPr>
            <a:r>
              <a:rPr lang="de-DE">
                <a:latin typeface="Calibri" charset="0"/>
                <a:ea typeface="ＭＳ Ｐゴシック" charset="0"/>
                <a:cs typeface="ＭＳ Ｐゴシック" charset="0"/>
              </a:rPr>
              <a:t>Die Druckunterschiede bedingen eine Ausgleichsströmung; dieser themische Wind nimmt mit der Höhe zu. Der Druckgradient weist von der warmen zur kalten Luftmasse. Durch den Einfluß der Corioliskraft weht der thermische Wind isothermenparallel, so daß rechts die warme und links die kalte Luft liegt.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5814A15-B6B6-104B-AEED-3FFCBE1E4ECF}" type="slidenum">
              <a:rPr lang="de-DE" sz="1200">
                <a:latin typeface="Calibri" charset="0"/>
              </a:rPr>
              <a:pPr eaLnBrk="1" hangingPunct="1"/>
              <a:t>35</a:t>
            </a:fld>
            <a:endParaRPr lang="de-DE" sz="1200">
              <a:latin typeface="Calibri"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Um Aufschluß über die Temperaturverteilung in der Atmosphäre zu erhalten, trägt man nicht Temperaturwerte in die Karte ein (welche sollte man auch nehmen???), sondern misst dem Abstand der beiden Druckflächen 1000hPA und 500hPa. Damit erhält man ein direktes Maß für die mittlere Temperatur der Luftmasse.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06E7676-4561-ED49-AF90-08CDD9CE6952}" type="slidenum">
              <a:rPr lang="de-DE" sz="1200">
                <a:latin typeface="Calibri" charset="0"/>
              </a:rPr>
              <a:pPr eaLnBrk="1" hangingPunct="1"/>
              <a:t>36</a:t>
            </a:fld>
            <a:endParaRPr lang="de-DE" sz="1200">
              <a:latin typeface="Calibri"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Es ist unrealistisch anzunehmen, daß kalte und warme Luftmassen denselben Bodendruck aufweisen. Derthermische Wind ist daher praktisch nie allein zu beobachten, sondern tritt (v.a. in der Höhe) immer zusammen mit dem geostrophischen Wind auf. Dabei sind 4 Fälle zu unterscheiden:</a:t>
            </a:r>
          </a:p>
          <a:p>
            <a:pPr eaLnBrk="1" hangingPunct="1">
              <a:spcBef>
                <a:spcPct val="0"/>
              </a:spcBef>
            </a:pPr>
            <a:r>
              <a:rPr lang="de-DE">
                <a:latin typeface="Calibri" charset="0"/>
                <a:ea typeface="ＭＳ Ｐゴシック" charset="0"/>
                <a:cs typeface="ＭＳ Ｐゴシック" charset="0"/>
              </a:rPr>
              <a:t>Bei den oben dargestellten Beispielen wird keine Luftmasse anderer Temperatur herangeführt. Man erkennt, daß nur eine Verstärkung oder Abschwächung des resultierenden Windes.</a:t>
            </a:r>
          </a:p>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A693C6CF-7C67-7044-B1F8-38301479873A}" type="slidenum">
              <a:rPr lang="de-DE" sz="1200">
                <a:latin typeface="Calibri" charset="0"/>
              </a:rPr>
              <a:pPr eaLnBrk="1" hangingPunct="1"/>
              <a:t>37</a:t>
            </a:fld>
            <a:endParaRPr lang="de-DE" sz="1200">
              <a:latin typeface="Calibri"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Werden dagegen Luftmassen anderer Temperatur herangeführt, so ist dies durch auffällige Erscheinungen gekennzeichnet:</a:t>
            </a:r>
          </a:p>
          <a:p>
            <a:pPr eaLnBrk="1" hangingPunct="1">
              <a:spcBef>
                <a:spcPct val="0"/>
              </a:spcBef>
            </a:pPr>
            <a:r>
              <a:rPr lang="de-DE">
                <a:latin typeface="Calibri" charset="0"/>
                <a:ea typeface="ＭＳ Ｐゴシック" charset="0"/>
                <a:cs typeface="ＭＳ Ｐゴシック" charset="0"/>
              </a:rPr>
              <a:t>Eine Warmluftadvektion äußert sich durch eine zunehmende Rechtsdrehung des Windes mit der Höhe. Eine Linksdrehung des Windes mit zunehmender Höhe weist auf eine Kaltluftadvektion hin.</a:t>
            </a:r>
          </a:p>
          <a:p>
            <a:pPr eaLnBrk="1" hangingPunct="1">
              <a:spcBef>
                <a:spcPct val="0"/>
              </a:spcBef>
            </a:pPr>
            <a:r>
              <a:rPr lang="de-DE">
                <a:latin typeface="Calibri" charset="0"/>
                <a:ea typeface="ＭＳ Ｐゴシック" charset="0"/>
                <a:cs typeface="ＭＳ Ｐゴシック" charset="0"/>
              </a:rPr>
              <a:t>Die thermisch bedingte Drehung des Windes ist erst ab einer Höhe von etwa 3000m verlässlich zu deuten. Darunter wird man in allerRegel immer eine Rechtsdrehung beobachten, hervorgerufen durch den nachlasssenden Reibungseinfluß und die dadurch sich stärker auswirkende Corioliskraft.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33F3F798-8669-964E-8BD1-4022BF224C79}" type="slidenum">
              <a:rPr lang="de-DE" sz="1200">
                <a:latin typeface="Calibri" charset="0"/>
              </a:rPr>
              <a:pPr eaLnBrk="1" hangingPunct="1"/>
              <a:t>3</a:t>
            </a:fld>
            <a:endParaRPr lang="de-DE" sz="1200">
              <a:latin typeface="Calibri"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Hier ist ein Beispiel einer realen Bodenwetterkarte abgebildet. Man erkennt deutlich den Isobarenverlauf. Die Zentren von Hoch- und Tiefdruckgebieten sind ebenfalls markiert und mit H und L benannt. Außerdem sind auch Frontenlinien eingezeichnet.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14944BE-ADDD-B84D-A8AD-420C16E2A300}" type="slidenum">
              <a:rPr lang="de-DE" sz="1200">
                <a:latin typeface="Calibri" charset="0"/>
              </a:rPr>
              <a:pPr eaLnBrk="1" hangingPunct="1"/>
              <a:t>38</a:t>
            </a:fld>
            <a:endParaRPr lang="de-DE" sz="1200">
              <a:latin typeface="Calibri"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Diese thermischen Druckgebilde sind nie mit Fronten verbunden, da sie aus einheitlichen Luftmassen bestehen.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420EBDC3-90FE-F843-BDC4-4A9C5E1E78D6}" type="slidenum">
              <a:rPr lang="de-DE" sz="1200">
                <a:latin typeface="Calibri" charset="0"/>
              </a:rPr>
              <a:pPr eaLnBrk="1" hangingPunct="1"/>
              <a:t>39</a:t>
            </a:fld>
            <a:endParaRPr lang="de-DE" sz="1200">
              <a:latin typeface="Calibri"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Durch die Abkühlung erhält die Luftmasse eine größere Dichte; dadurch kommt es im Kaltsektor zu einer schnelleren Druckabnahme mit der Höhe. Es entsteht ein Druckgefälle in Richtung der kalten Luftsäule und somit kommt es zur Konvergenz im Abkühlungsgebiet. Dieses Zufließen von Luft führt aber zu einer Luftdruckerhöhung im Kaltsektor.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7423190-64BE-FD40-9382-0765DBC70383}" type="slidenum">
              <a:rPr lang="de-DE" sz="1200">
                <a:latin typeface="Calibri" charset="0"/>
              </a:rPr>
              <a:pPr eaLnBrk="1" hangingPunct="1"/>
              <a:t>40</a:t>
            </a:fld>
            <a:endParaRPr lang="de-DE" sz="1200">
              <a:latin typeface="Calibri"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Luftdruckerhöhung am Boden führt in den unteren Luftschichten zu einem „Umstülpen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der Druckflächen. Am Boden fließt Luft ab, in der kalten Luftsäule kommt es zum Absinken der Luft. Es ist ein thermisches Hochdruckgebiet entstanden.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51A47CF0-C82B-FA48-B542-240446C2AA51}" type="slidenum">
              <a:rPr lang="de-DE" sz="1200">
                <a:latin typeface="Calibri" charset="0"/>
              </a:rPr>
              <a:pPr eaLnBrk="1" hangingPunct="1"/>
              <a:t>41</a:t>
            </a:fld>
            <a:endParaRPr lang="de-DE" sz="1200">
              <a:latin typeface="Calibri"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Durch die Erwärmung erhält die Luftmasse eine geringere Dichte; dadurch kommt es im Warmsektor zu einer langsameren Druckabnahme mit der Höhe. Es entsteht ein Druckgefälle in Richtung der umgebenden kalten Luft und somit kommt es zum Abfließender Luft aus dem Erwärmungsgebiet. Dieses Abfließen von Luft führt aber zu einer Luftdruckerniedrigung im Kaltsektor.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24B2FF8-7E89-4544-B495-D3A81977B8E5}" type="slidenum">
              <a:rPr lang="de-DE" sz="1200">
                <a:latin typeface="Calibri" charset="0"/>
              </a:rPr>
              <a:pPr eaLnBrk="1" hangingPunct="1"/>
              <a:t>42</a:t>
            </a:fld>
            <a:endParaRPr lang="de-DE" sz="1200">
              <a:latin typeface="Calibri"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Durch das Abfließen der Luft aus dem Warmsektor erhält die warme Luftsäule ein geringeres Gewicht, der Luftdruck am Boden fällt und die unteren Druckflächen stülpen sich entgegengesetzt nach unten. Damit kommt es zu einem Einfließen der Luft am Boden, die nach oben steigt und in der Höhe wieder ausfließt.</a:t>
            </a:r>
          </a:p>
          <a:p>
            <a:pPr eaLnBrk="1" hangingPunct="1">
              <a:spcBef>
                <a:spcPct val="0"/>
              </a:spcBef>
            </a:pPr>
            <a:r>
              <a:rPr lang="de-DE">
                <a:latin typeface="Calibri" charset="0"/>
                <a:ea typeface="ＭＳ Ｐゴシック" charset="0"/>
                <a:cs typeface="ＭＳ Ｐゴシック" charset="0"/>
              </a:rPr>
              <a:t>Es ist ein thermisches Tiefdruckgebiet entstanden.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9E0BCDF-5A65-2F4B-B59B-1F0C97697930}" type="slidenum">
              <a:rPr lang="de-DE" sz="1200">
                <a:latin typeface="Calibri" charset="0"/>
              </a:rPr>
              <a:pPr eaLnBrk="1" hangingPunct="1"/>
              <a:t>4</a:t>
            </a:fld>
            <a:endParaRPr lang="de-DE" sz="1200">
              <a:latin typeface="Calibri"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Um einen Überblick über das Wettergeschehen zu erhalten, benötigt man auch Wetterkarten, die den Druckverlauf in der Höhe wiedergeben. Diese Druckbestimmung findet auf eine etwas andere Weise statt, es ist nämlich nicht so, daß man in einer festgelegten Höhe (beispielsweise in 5000m) die Druckwerte misst. Um die tatsächliche Meßmethode zu erläutern muß etwas ausgeholt werden:</a:t>
            </a:r>
          </a:p>
          <a:p>
            <a:pPr eaLnBrk="1" hangingPunct="1">
              <a:spcBef>
                <a:spcPct val="0"/>
              </a:spcBef>
            </a:pPr>
            <a:r>
              <a:rPr lang="de-DE">
                <a:latin typeface="Calibri" charset="0"/>
                <a:ea typeface="ＭＳ Ｐゴシック" charset="0"/>
                <a:cs typeface="ＭＳ Ｐゴシック" charset="0"/>
              </a:rPr>
              <a:t>Die Bodenweterkarte zeichnet ein 2-dimensionales Bild des Druckzustands: Alle Punkte mit gleichem Druck werden zu den Isobaren verbunden. Verbindet man in Gedanken alle Punkte im Raum, die denselben Druckwert aufweisen, so erhält man eine (mehr oder minder gewellte) Druckfläche. Dies Druckflächen können auf der Zeichnung auch wieder nur 2-dimensional als Schnittlinien dargestellt werden.</a:t>
            </a:r>
          </a:p>
          <a:p>
            <a:pPr eaLnBrk="1" hangingPunct="1">
              <a:spcBef>
                <a:spcPct val="0"/>
              </a:spcBef>
            </a:pPr>
            <a:r>
              <a:rPr lang="de-DE">
                <a:latin typeface="Calibri" charset="0"/>
                <a:ea typeface="ＭＳ Ｐゴシック" charset="0"/>
                <a:cs typeface="ＭＳ Ｐゴシック" charset="0"/>
              </a:rPr>
              <a:t>Im obigen Bild wird deutlich, daß sich die jeweiligen Druckflächen in der Mitte etwas aufwölben. Jede Druckfläche hat somit ihre eigene Topografie; genau wie die Eroberfläche, deren Topografie in Landkarten meist mit Hilfe von Höhenlinien dargestellt wird.</a:t>
            </a:r>
          </a:p>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535843D-9DCF-8643-9DB8-A4D8CC916C85}" type="slidenum">
              <a:rPr lang="de-DE" sz="1200">
                <a:latin typeface="Calibri" charset="0"/>
              </a:rPr>
              <a:pPr eaLnBrk="1" hangingPunct="1"/>
              <a:t>5</a:t>
            </a:fld>
            <a:endParaRPr lang="de-DE"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Der Meteorologe misst nun, in welcher Höhe eine bestimmte Druckfläche (500 hPa) über einer Station liegt und notiert diesen Höhenwert am Stationskreis in der Karte.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832E5FD-06F6-934A-97DF-2D72C8DEB16C}" type="slidenum">
              <a:rPr lang="de-DE" sz="1200">
                <a:latin typeface="Calibri" charset="0"/>
              </a:rPr>
              <a:pPr eaLnBrk="1" hangingPunct="1"/>
              <a:t>6</a:t>
            </a:fld>
            <a:endParaRPr lang="de-DE" sz="1200">
              <a:latin typeface="Calibri"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Stationen mit gleichem Höhenwert werden dann wieder durch Linien verbunden. Diese Linien nennt man „Isohypsen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(gr. Iso: gleich, hypsos: Höhe). Diese Isohypsen sind damit nichts anderes als die Höhenlinien in einer Wanderkarte. Während eine Wanderkarte aber die Topografie der Erdoberfläche wiedergibt, stellt eine Höhenwetterkarte die Topografie einer bestimmten Druckfläche dar. Der Meteorologe spricht deshalb im Zusammenhang mit Höhenwetterkarten auch von „absoluten Topografien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0C7CB595-DB8F-2743-A068-224BC4D27346}" type="slidenum">
              <a:rPr lang="de-DE" sz="1200">
                <a:latin typeface="Calibri" charset="0"/>
              </a:rPr>
              <a:pPr eaLnBrk="1" hangingPunct="1"/>
              <a:t>7</a:t>
            </a:fld>
            <a:endParaRPr lang="de-DE" sz="1200">
              <a:latin typeface="Calibri"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Höhenwetterkarten werden für die angegebenen Hauptdruckflächen erstellt und liefern somit ein Bild für die Druckverteilung in den angegebenen Höhen.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A52055B-B7A0-4444-83A8-57B3A3A60AA2}" type="slidenum">
              <a:rPr lang="de-DE" sz="1200">
                <a:latin typeface="Calibri" charset="0"/>
              </a:rPr>
              <a:pPr eaLnBrk="1" hangingPunct="1"/>
              <a:t>8</a:t>
            </a:fld>
            <a:endParaRPr lang="de-DE" sz="1200">
              <a:latin typeface="Calibri"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Dies ist das Bild einer realen Höhenwetterkarte. Die eingetragenen Höhenwerte sind Dekameter, man muß nur eine Null anhängen, um den jeweiligen Höhenwert in m zu erhalten.</a:t>
            </a:r>
          </a:p>
          <a:p>
            <a:pPr eaLnBrk="1" hangingPunct="1">
              <a:spcBef>
                <a:spcPct val="0"/>
              </a:spcBef>
            </a:pPr>
            <a:r>
              <a:rPr lang="de-DE">
                <a:latin typeface="Calibri" charset="0"/>
                <a:ea typeface="ＭＳ Ｐゴシック" charset="0"/>
                <a:cs typeface="ＭＳ Ｐゴシック" charset="0"/>
              </a:rPr>
              <a:t>Normalerweise sind in Höhenwetterkarten auch noch die Windpfeile eingetragen.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6E9D8CD3-D5C9-B14D-91DE-1EE612F77A92}" type="slidenum">
              <a:rPr lang="de-DE" sz="1200">
                <a:latin typeface="Calibri" charset="0"/>
              </a:rPr>
              <a:pPr eaLnBrk="1" hangingPunct="1"/>
              <a:t>10</a:t>
            </a:fld>
            <a:endParaRPr lang="de-DE" sz="1200">
              <a:latin typeface="Calibri"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Druckunterschiede bedingen eine Ausgleichsströmung. Die Stärke der Ausgleichsströmung hängt von der Größe des Druckunterschieds ab, diese wiederum kann aus der Wetterkarte entnommen werden.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fld id="{CACDCF31-F26C-6D4F-BAB1-7742F983361F}"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D40A4A8-8526-6140-A4BB-88A35B774F1D}" type="slidenum">
              <a:rPr lang="de-DE"/>
              <a:pPr/>
              <a:t>‹Nr.›</a:t>
            </a:fld>
            <a:endParaRPr lang="de-DE"/>
          </a:p>
        </p:txBody>
      </p:sp>
    </p:spTree>
    <p:extLst>
      <p:ext uri="{BB962C8B-B14F-4D97-AF65-F5344CB8AC3E}">
        <p14:creationId xmlns:p14="http://schemas.microsoft.com/office/powerpoint/2010/main" val="7293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5595E449-B645-BD40-8D09-FCFF4A48DFE3}"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79C2E4-B20D-A540-B526-5C355147BE53}" type="slidenum">
              <a:rPr lang="de-DE"/>
              <a:pPr/>
              <a:t>‹Nr.›</a:t>
            </a:fld>
            <a:endParaRPr lang="de-DE"/>
          </a:p>
        </p:txBody>
      </p:sp>
    </p:spTree>
    <p:extLst>
      <p:ext uri="{BB962C8B-B14F-4D97-AF65-F5344CB8AC3E}">
        <p14:creationId xmlns:p14="http://schemas.microsoft.com/office/powerpoint/2010/main" val="63766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02051875-E8E5-6940-B0E0-8E1A8FE4DDB3}"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CBEC17A-697A-4A47-A656-78487B68E1FA}" type="slidenum">
              <a:rPr lang="de-DE"/>
              <a:pPr/>
              <a:t>‹Nr.›</a:t>
            </a:fld>
            <a:endParaRPr lang="de-DE"/>
          </a:p>
        </p:txBody>
      </p:sp>
    </p:spTree>
    <p:extLst>
      <p:ext uri="{BB962C8B-B14F-4D97-AF65-F5344CB8AC3E}">
        <p14:creationId xmlns:p14="http://schemas.microsoft.com/office/powerpoint/2010/main" val="401859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3FF5FC7A-3BF3-A04E-AFB3-97C358B898C2}"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E6890BAD-1BDB-684D-BCE1-B3AD97EFD9B1}" type="slidenum">
              <a:rPr lang="de-DE"/>
              <a:pPr/>
              <a:t>‹Nr.›</a:t>
            </a:fld>
            <a:endParaRPr lang="de-DE"/>
          </a:p>
        </p:txBody>
      </p:sp>
    </p:spTree>
    <p:extLst>
      <p:ext uri="{BB962C8B-B14F-4D97-AF65-F5344CB8AC3E}">
        <p14:creationId xmlns:p14="http://schemas.microsoft.com/office/powerpoint/2010/main" val="249884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fld id="{B34E43DC-FE17-894A-8857-0A9873265176}"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3A325E5-B74B-E441-B1D3-D474BF241CA9}" type="slidenum">
              <a:rPr lang="de-DE"/>
              <a:pPr/>
              <a:t>‹Nr.›</a:t>
            </a:fld>
            <a:endParaRPr lang="de-DE"/>
          </a:p>
        </p:txBody>
      </p:sp>
    </p:spTree>
    <p:extLst>
      <p:ext uri="{BB962C8B-B14F-4D97-AF65-F5344CB8AC3E}">
        <p14:creationId xmlns:p14="http://schemas.microsoft.com/office/powerpoint/2010/main" val="396891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fld id="{86973D77-1174-0344-B985-E13E01541531}"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B31AD595-7421-B648-8507-BEA3A6AA5A0F}" type="slidenum">
              <a:rPr lang="de-DE"/>
              <a:pPr/>
              <a:t>‹Nr.›</a:t>
            </a:fld>
            <a:endParaRPr lang="de-DE"/>
          </a:p>
        </p:txBody>
      </p:sp>
    </p:spTree>
    <p:extLst>
      <p:ext uri="{BB962C8B-B14F-4D97-AF65-F5344CB8AC3E}">
        <p14:creationId xmlns:p14="http://schemas.microsoft.com/office/powerpoint/2010/main" val="315137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fld id="{22FF199F-69A3-E641-A61F-14563306F266}" type="datetime1">
              <a:rPr lang="de-DE"/>
              <a:pPr/>
              <a:t>15.02.20</a:t>
            </a:fld>
            <a:endParaRPr lang="de-DE"/>
          </a:p>
        </p:txBody>
      </p:sp>
      <p:sp>
        <p:nvSpPr>
          <p:cNvPr id="8" name="Fußzeilenplatzhalter 4"/>
          <p:cNvSpPr>
            <a:spLocks noGrp="1"/>
          </p:cNvSpPr>
          <p:nvPr>
            <p:ph type="ftr" sz="quarter" idx="11"/>
          </p:nvPr>
        </p:nvSpPr>
        <p:spPr/>
        <p:txBody>
          <a:bodyPr/>
          <a:lstStyle>
            <a:lvl1pPr>
              <a:defRPr/>
            </a:lvl1pPr>
          </a:lstStyle>
          <a:p>
            <a:endParaRPr lang="de-DE"/>
          </a:p>
        </p:txBody>
      </p:sp>
      <p:sp>
        <p:nvSpPr>
          <p:cNvPr id="9" name="Foliennummernplatzhalter 5"/>
          <p:cNvSpPr>
            <a:spLocks noGrp="1"/>
          </p:cNvSpPr>
          <p:nvPr>
            <p:ph type="sldNum" sz="quarter" idx="12"/>
          </p:nvPr>
        </p:nvSpPr>
        <p:spPr/>
        <p:txBody>
          <a:bodyPr/>
          <a:lstStyle>
            <a:lvl1pPr>
              <a:defRPr/>
            </a:lvl1pPr>
          </a:lstStyle>
          <a:p>
            <a:fld id="{EE87E82D-CB4F-D045-9E0B-946AD9725033}" type="slidenum">
              <a:rPr lang="de-DE"/>
              <a:pPr/>
              <a:t>‹Nr.›</a:t>
            </a:fld>
            <a:endParaRPr lang="de-DE"/>
          </a:p>
        </p:txBody>
      </p:sp>
    </p:spTree>
    <p:extLst>
      <p:ext uri="{BB962C8B-B14F-4D97-AF65-F5344CB8AC3E}">
        <p14:creationId xmlns:p14="http://schemas.microsoft.com/office/powerpoint/2010/main" val="313792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p:txBody>
          <a:bodyPr/>
          <a:lstStyle>
            <a:lvl1pPr>
              <a:defRPr/>
            </a:lvl1pPr>
          </a:lstStyle>
          <a:p>
            <a:fld id="{1B8E3CF2-3E07-9245-90A3-51EEA8588730}" type="datetime1">
              <a:rPr lang="de-DE"/>
              <a:pPr/>
              <a:t>15.02.20</a:t>
            </a:fld>
            <a:endParaRPr lang="de-DE"/>
          </a:p>
        </p:txBody>
      </p:sp>
      <p:sp>
        <p:nvSpPr>
          <p:cNvPr id="4" name="Fußzeilenplatzhalter 4"/>
          <p:cNvSpPr>
            <a:spLocks noGrp="1"/>
          </p:cNvSpPr>
          <p:nvPr>
            <p:ph type="ftr" sz="quarter" idx="11"/>
          </p:nvPr>
        </p:nvSpPr>
        <p:spPr/>
        <p:txBody>
          <a:bodyPr/>
          <a:lstStyle>
            <a:lvl1pPr>
              <a:defRPr/>
            </a:lvl1pPr>
          </a:lstStyle>
          <a:p>
            <a:endParaRPr lang="de-DE"/>
          </a:p>
        </p:txBody>
      </p:sp>
      <p:sp>
        <p:nvSpPr>
          <p:cNvPr id="5" name="Foliennummernplatzhalter 5"/>
          <p:cNvSpPr>
            <a:spLocks noGrp="1"/>
          </p:cNvSpPr>
          <p:nvPr>
            <p:ph type="sldNum" sz="quarter" idx="12"/>
          </p:nvPr>
        </p:nvSpPr>
        <p:spPr/>
        <p:txBody>
          <a:bodyPr/>
          <a:lstStyle>
            <a:lvl1pPr>
              <a:defRPr/>
            </a:lvl1pPr>
          </a:lstStyle>
          <a:p>
            <a:fld id="{FAC5EEE7-C4D1-3F47-8F92-FCDD13271196}" type="slidenum">
              <a:rPr lang="de-DE"/>
              <a:pPr/>
              <a:t>‹Nr.›</a:t>
            </a:fld>
            <a:endParaRPr lang="de-DE"/>
          </a:p>
        </p:txBody>
      </p:sp>
    </p:spTree>
    <p:extLst>
      <p:ext uri="{BB962C8B-B14F-4D97-AF65-F5344CB8AC3E}">
        <p14:creationId xmlns:p14="http://schemas.microsoft.com/office/powerpoint/2010/main" val="372415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F58C5789-3DAB-9142-A2D3-AFAF6E3BC4C3}" type="datetime1">
              <a:rPr lang="de-DE"/>
              <a:pPr/>
              <a:t>15.02.20</a:t>
            </a:fld>
            <a:endParaRPr lang="de-DE"/>
          </a:p>
        </p:txBody>
      </p:sp>
      <p:sp>
        <p:nvSpPr>
          <p:cNvPr id="3" name="Fußzeilenplatzhalter 4"/>
          <p:cNvSpPr>
            <a:spLocks noGrp="1"/>
          </p:cNvSpPr>
          <p:nvPr>
            <p:ph type="ftr" sz="quarter" idx="11"/>
          </p:nvPr>
        </p:nvSpPr>
        <p:spPr/>
        <p:txBody>
          <a:bodyPr/>
          <a:lstStyle>
            <a:lvl1pPr>
              <a:defRPr/>
            </a:lvl1pPr>
          </a:lstStyle>
          <a:p>
            <a:endParaRPr lang="de-DE"/>
          </a:p>
        </p:txBody>
      </p:sp>
      <p:sp>
        <p:nvSpPr>
          <p:cNvPr id="4" name="Foliennummernplatzhalter 5"/>
          <p:cNvSpPr>
            <a:spLocks noGrp="1"/>
          </p:cNvSpPr>
          <p:nvPr>
            <p:ph type="sldNum" sz="quarter" idx="12"/>
          </p:nvPr>
        </p:nvSpPr>
        <p:spPr/>
        <p:txBody>
          <a:bodyPr/>
          <a:lstStyle>
            <a:lvl1pPr>
              <a:defRPr/>
            </a:lvl1pPr>
          </a:lstStyle>
          <a:p>
            <a:fld id="{A9DEA143-FB16-3F44-94B1-D2D0E3C95B1A}" type="slidenum">
              <a:rPr lang="de-DE"/>
              <a:pPr/>
              <a:t>‹Nr.›</a:t>
            </a:fld>
            <a:endParaRPr lang="de-DE"/>
          </a:p>
        </p:txBody>
      </p:sp>
    </p:spTree>
    <p:extLst>
      <p:ext uri="{BB962C8B-B14F-4D97-AF65-F5344CB8AC3E}">
        <p14:creationId xmlns:p14="http://schemas.microsoft.com/office/powerpoint/2010/main" val="149284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F8B22F16-E3D0-AC46-8619-AD7EA638BE4F}"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7827F30D-E822-4C43-A9E1-5F9D6D3E35C2}" type="slidenum">
              <a:rPr lang="de-DE"/>
              <a:pPr/>
              <a:t>‹Nr.›</a:t>
            </a:fld>
            <a:endParaRPr lang="de-DE"/>
          </a:p>
        </p:txBody>
      </p:sp>
    </p:spTree>
    <p:extLst>
      <p:ext uri="{BB962C8B-B14F-4D97-AF65-F5344CB8AC3E}">
        <p14:creationId xmlns:p14="http://schemas.microsoft.com/office/powerpoint/2010/main" val="13403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ED65586D-CC87-8E48-8BF9-EAA0D128C0BD}"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2C28CAAC-AC04-C643-84CF-71D1EE7D3A7D}" type="slidenum">
              <a:rPr lang="de-DE"/>
              <a:pPr/>
              <a:t>‹Nr.›</a:t>
            </a:fld>
            <a:endParaRPr lang="de-DE"/>
          </a:p>
        </p:txBody>
      </p:sp>
    </p:spTree>
    <p:extLst>
      <p:ext uri="{BB962C8B-B14F-4D97-AF65-F5344CB8AC3E}">
        <p14:creationId xmlns:p14="http://schemas.microsoft.com/office/powerpoint/2010/main" val="270646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1230079-5327-9048-8E5C-311FBD2D99F9}" type="datetime1">
              <a:rPr lang="de-DE"/>
              <a:pPr/>
              <a:t>15.02.20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E603960-D9CF-9B48-A9E5-6D50C12B1559}"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xb/7kr62rt118n8mxyc40_5_d940000gp/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14400" y="1851025"/>
            <a:ext cx="643255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7200">
                <a:latin typeface="Calibri" charset="0"/>
              </a:rPr>
              <a:t>Hoch- und</a:t>
            </a:r>
          </a:p>
          <a:p>
            <a:pPr eaLnBrk="1" hangingPunct="1"/>
            <a:r>
              <a:rPr lang="de-DE" sz="7200">
                <a:latin typeface="Calibri" charset="0"/>
              </a:rPr>
              <a:t>Tiefdruckgebiete</a:t>
            </a:r>
          </a:p>
        </p:txBody>
      </p:sp>
      <p:pic>
        <p:nvPicPr>
          <p:cNvPr id="3" name="Grafik 2">
            <a:extLst>
              <a:ext uri="{FF2B5EF4-FFF2-40B4-BE49-F238E27FC236}">
                <a16:creationId xmlns:a16="http://schemas.microsoft.com/office/drawing/2014/main" id="{7E7B0DBE-6FCD-044E-8CA9-CFE06C239F48}"/>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Grafik 3">
            <a:extLst>
              <a:ext uri="{FF2B5EF4-FFF2-40B4-BE49-F238E27FC236}">
                <a16:creationId xmlns:a16="http://schemas.microsoft.com/office/drawing/2014/main" id="{FFE7F2B6-CB58-A841-9CD9-E16C03CA951A}"/>
              </a:ext>
            </a:extLst>
          </p:cNvPr>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3074"/>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Windrichtung und -stärke</a:t>
            </a:r>
          </a:p>
        </p:txBody>
      </p:sp>
      <p:sp>
        <p:nvSpPr>
          <p:cNvPr id="92164" name="Text Box 3076"/>
          <p:cNvSpPr txBox="1">
            <a:spLocks noChangeArrowheads="1"/>
          </p:cNvSpPr>
          <p:nvPr/>
        </p:nvSpPr>
        <p:spPr bwMode="auto">
          <a:xfrm>
            <a:off x="1101725" y="1908175"/>
            <a:ext cx="7416800" cy="417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Windgeschwindigkeit:</a:t>
            </a:r>
            <a:endParaRPr lang="de-DE" sz="1800">
              <a:latin typeface="Calibri" charset="0"/>
            </a:endParaRPr>
          </a:p>
          <a:p>
            <a:pPr eaLnBrk="1" hangingPunct="1"/>
            <a:endParaRPr lang="de-DE" sz="1800">
              <a:latin typeface="Calibri" charset="0"/>
            </a:endParaRPr>
          </a:p>
          <a:p>
            <a:pPr eaLnBrk="1" hangingPunct="1">
              <a:buFontTx/>
              <a:buChar char="•"/>
            </a:pPr>
            <a:r>
              <a:rPr lang="de-DE" sz="1800">
                <a:latin typeface="Calibri" charset="0"/>
              </a:rPr>
              <a:t>Dort, wo Luftdruckunterschiede bestehen, wird sich Luft in Bewegung setzen</a:t>
            </a:r>
          </a:p>
          <a:p>
            <a:pPr eaLnBrk="1" hangingPunct="1">
              <a:buFontTx/>
              <a:buChar char="•"/>
            </a:pPr>
            <a:r>
              <a:rPr lang="de-DE" sz="1800">
                <a:latin typeface="Calibri" charset="0"/>
              </a:rPr>
              <a:t>Die Größe des Druckunterschieds bestimmt dabei die Geschwindigkeit der Ausgleichsströmung</a:t>
            </a:r>
          </a:p>
          <a:p>
            <a:pPr eaLnBrk="1" hangingPunct="1">
              <a:buFontTx/>
              <a:buChar char="•"/>
            </a:pPr>
            <a:r>
              <a:rPr lang="de-DE" sz="1800">
                <a:latin typeface="Calibri" charset="0"/>
              </a:rPr>
              <a:t>Der Druckunterschied wird als „Druckgradient</a:t>
            </a:r>
            <a:r>
              <a:rPr lang="ja-JP" altLang="de-DE" sz="1800">
                <a:latin typeface="Calibri" charset="0"/>
              </a:rPr>
              <a:t>“</a:t>
            </a:r>
            <a:r>
              <a:rPr lang="de-DE" sz="1800">
                <a:latin typeface="Calibri" charset="0"/>
              </a:rPr>
              <a:t> bezeichnet und in hPa/Bogengrad (hPa/111km) angegeben</a:t>
            </a:r>
          </a:p>
          <a:p>
            <a:pPr eaLnBrk="1" hangingPunct="1">
              <a:buFontTx/>
              <a:buChar char="•"/>
            </a:pPr>
            <a:r>
              <a:rPr lang="de-DE" sz="1800">
                <a:latin typeface="Calibri" charset="0"/>
              </a:rPr>
              <a:t>Der Druckgradient kann somit der Wetterkarte entnommen werden.</a:t>
            </a:r>
          </a:p>
          <a:p>
            <a:pPr eaLnBrk="1" hangingPunct="1">
              <a:buFontTx/>
              <a:buChar char="•"/>
            </a:pPr>
            <a:r>
              <a:rPr lang="de-DE" sz="1800">
                <a:latin typeface="Calibri" charset="0"/>
              </a:rPr>
              <a:t>Eng verlaufende Isobaren/Isohypsen: hoher Druckgradient</a:t>
            </a:r>
          </a:p>
          <a:p>
            <a:pPr eaLnBrk="1" hangingPunct="1">
              <a:buFontTx/>
              <a:buChar char="•"/>
            </a:pPr>
            <a:r>
              <a:rPr lang="de-DE" sz="1800">
                <a:latin typeface="Calibri" charset="0"/>
              </a:rPr>
              <a:t>Weit auseinanderliegende Isobaren: schwacher Druckgradient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2162"/>
                                        </p:tgtEl>
                                        <p:attrNameLst>
                                          <p:attrName>style.visibility</p:attrName>
                                        </p:attrNameLst>
                                      </p:cBhvr>
                                      <p:to>
                                        <p:strVal val="visible"/>
                                      </p:to>
                                    </p:set>
                                    <p:animEffect transition="in" filter="barn(outHorizontal)">
                                      <p:cBhvr>
                                        <p:cTn id="7" dur="5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164">
                                            <p:txEl>
                                              <p:pRg st="0" end="0"/>
                                            </p:txEl>
                                          </p:spTgt>
                                        </p:tgtEl>
                                        <p:attrNameLst>
                                          <p:attrName>style.visibility</p:attrName>
                                        </p:attrNameLst>
                                      </p:cBhvr>
                                      <p:to>
                                        <p:strVal val="visible"/>
                                      </p:to>
                                    </p:set>
                                    <p:anim calcmode="lin" valueType="num">
                                      <p:cBhvr additive="base">
                                        <p:cTn id="12" dur="500" fill="hold"/>
                                        <p:tgtEl>
                                          <p:spTgt spid="9216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21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2164">
                                            <p:txEl>
                                              <p:pRg st="2" end="2"/>
                                            </p:txEl>
                                          </p:spTgt>
                                        </p:tgtEl>
                                        <p:attrNameLst>
                                          <p:attrName>style.visibility</p:attrName>
                                        </p:attrNameLst>
                                      </p:cBhvr>
                                      <p:to>
                                        <p:strVal val="visible"/>
                                      </p:to>
                                    </p:set>
                                    <p:anim calcmode="lin" valueType="num">
                                      <p:cBhvr additive="base">
                                        <p:cTn id="18" dur="500" fill="hold"/>
                                        <p:tgtEl>
                                          <p:spTgt spid="9216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921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2164">
                                            <p:txEl>
                                              <p:pRg st="3" end="3"/>
                                            </p:txEl>
                                          </p:spTgt>
                                        </p:tgtEl>
                                        <p:attrNameLst>
                                          <p:attrName>style.visibility</p:attrName>
                                        </p:attrNameLst>
                                      </p:cBhvr>
                                      <p:to>
                                        <p:strVal val="visible"/>
                                      </p:to>
                                    </p:set>
                                    <p:anim calcmode="lin" valueType="num">
                                      <p:cBhvr additive="base">
                                        <p:cTn id="24" dur="500" fill="hold"/>
                                        <p:tgtEl>
                                          <p:spTgt spid="92164">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216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2164">
                                            <p:txEl>
                                              <p:pRg st="4" end="4"/>
                                            </p:txEl>
                                          </p:spTgt>
                                        </p:tgtEl>
                                        <p:attrNameLst>
                                          <p:attrName>style.visibility</p:attrName>
                                        </p:attrNameLst>
                                      </p:cBhvr>
                                      <p:to>
                                        <p:strVal val="visible"/>
                                      </p:to>
                                    </p:set>
                                    <p:anim calcmode="lin" valueType="num">
                                      <p:cBhvr additive="base">
                                        <p:cTn id="30" dur="500" fill="hold"/>
                                        <p:tgtEl>
                                          <p:spTgt spid="92164">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9216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2164">
                                            <p:txEl>
                                              <p:pRg st="5" end="5"/>
                                            </p:txEl>
                                          </p:spTgt>
                                        </p:tgtEl>
                                        <p:attrNameLst>
                                          <p:attrName>style.visibility</p:attrName>
                                        </p:attrNameLst>
                                      </p:cBhvr>
                                      <p:to>
                                        <p:strVal val="visible"/>
                                      </p:to>
                                    </p:set>
                                    <p:anim calcmode="lin" valueType="num">
                                      <p:cBhvr additive="base">
                                        <p:cTn id="36" dur="500" fill="hold"/>
                                        <p:tgtEl>
                                          <p:spTgt spid="92164">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9216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2164">
                                            <p:txEl>
                                              <p:pRg st="6" end="6"/>
                                            </p:txEl>
                                          </p:spTgt>
                                        </p:tgtEl>
                                        <p:attrNameLst>
                                          <p:attrName>style.visibility</p:attrName>
                                        </p:attrNameLst>
                                      </p:cBhvr>
                                      <p:to>
                                        <p:strVal val="visible"/>
                                      </p:to>
                                    </p:set>
                                    <p:anim calcmode="lin" valueType="num">
                                      <p:cBhvr additive="base">
                                        <p:cTn id="42" dur="500" fill="hold"/>
                                        <p:tgtEl>
                                          <p:spTgt spid="92164">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9216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2164">
                                            <p:txEl>
                                              <p:pRg st="7" end="7"/>
                                            </p:txEl>
                                          </p:spTgt>
                                        </p:tgtEl>
                                        <p:attrNameLst>
                                          <p:attrName>style.visibility</p:attrName>
                                        </p:attrNameLst>
                                      </p:cBhvr>
                                      <p:to>
                                        <p:strVal val="visible"/>
                                      </p:to>
                                    </p:set>
                                    <p:anim calcmode="lin" valueType="num">
                                      <p:cBhvr additive="base">
                                        <p:cTn id="48" dur="500" fill="hold"/>
                                        <p:tgtEl>
                                          <p:spTgt spid="92164">
                                            <p:txEl>
                                              <p:pRg st="7" end="7"/>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9216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Windrichtung und -stärke</a:t>
            </a:r>
          </a:p>
        </p:txBody>
      </p:sp>
      <p:sp>
        <p:nvSpPr>
          <p:cNvPr id="93187" name="Freeform 3"/>
          <p:cNvSpPr>
            <a:spLocks/>
          </p:cNvSpPr>
          <p:nvPr/>
        </p:nvSpPr>
        <p:spPr bwMode="auto">
          <a:xfrm>
            <a:off x="1108075" y="2270125"/>
            <a:ext cx="2501900" cy="1227138"/>
          </a:xfrm>
          <a:custGeom>
            <a:avLst/>
            <a:gdLst>
              <a:gd name="T0" fmla="*/ 0 w 1068"/>
              <a:gd name="T1" fmla="*/ 2147483647 h 522"/>
              <a:gd name="T2" fmla="*/ 2147483647 w 1068"/>
              <a:gd name="T3" fmla="*/ 2147483647 h 522"/>
              <a:gd name="T4" fmla="*/ 2147483647 w 1068"/>
              <a:gd name="T5" fmla="*/ 2147483647 h 522"/>
              <a:gd name="T6" fmla="*/ 0 60000 65536"/>
              <a:gd name="T7" fmla="*/ 0 60000 65536"/>
              <a:gd name="T8" fmla="*/ 0 60000 65536"/>
              <a:gd name="T9" fmla="*/ 0 w 1068"/>
              <a:gd name="T10" fmla="*/ 0 h 522"/>
              <a:gd name="T11" fmla="*/ 1068 w 1068"/>
              <a:gd name="T12" fmla="*/ 522 h 522"/>
            </a:gdLst>
            <a:ahLst/>
            <a:cxnLst>
              <a:cxn ang="T6">
                <a:pos x="T0" y="T1"/>
              </a:cxn>
              <a:cxn ang="T7">
                <a:pos x="T2" y="T3"/>
              </a:cxn>
              <a:cxn ang="T8">
                <a:pos x="T4" y="T5"/>
              </a:cxn>
            </a:cxnLst>
            <a:rect l="T9" t="T10" r="T11" b="T12"/>
            <a:pathLst>
              <a:path w="1068" h="522">
                <a:moveTo>
                  <a:pt x="0" y="522"/>
                </a:moveTo>
                <a:cubicBezTo>
                  <a:pt x="211" y="429"/>
                  <a:pt x="402" y="0"/>
                  <a:pt x="580" y="7"/>
                </a:cubicBezTo>
                <a:cubicBezTo>
                  <a:pt x="758" y="14"/>
                  <a:pt x="877" y="397"/>
                  <a:pt x="1068" y="469"/>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93188" name="Oval 4"/>
          <p:cNvSpPr>
            <a:spLocks noChangeArrowheads="1"/>
          </p:cNvSpPr>
          <p:nvPr/>
        </p:nvSpPr>
        <p:spPr bwMode="auto">
          <a:xfrm>
            <a:off x="2430463" y="2073275"/>
            <a:ext cx="196850" cy="190500"/>
          </a:xfrm>
          <a:prstGeom prst="ellipse">
            <a:avLst/>
          </a:prstGeom>
          <a:solidFill>
            <a:schemeClr val="accent2"/>
          </a:solidFill>
          <a:ln w="12700">
            <a:solidFill>
              <a:srgbClr val="333333"/>
            </a:solidFill>
            <a:round/>
            <a:headEnd/>
            <a:tailEnd/>
          </a:ln>
        </p:spPr>
        <p:txBody>
          <a:bodyPr wrap="none" anchor="ctr">
            <a:spAutoFit/>
          </a:bodyPr>
          <a:lstStyle/>
          <a:p>
            <a:endParaRPr lang="de-DE">
              <a:latin typeface="Calibri" charset="0"/>
            </a:endParaRPr>
          </a:p>
        </p:txBody>
      </p:sp>
      <p:sp>
        <p:nvSpPr>
          <p:cNvPr id="93190" name="AutoShape 6"/>
          <p:cNvSpPr>
            <a:spLocks noChangeArrowheads="1"/>
          </p:cNvSpPr>
          <p:nvPr/>
        </p:nvSpPr>
        <p:spPr bwMode="auto">
          <a:xfrm rot="2700000">
            <a:off x="2790032" y="2440781"/>
            <a:ext cx="722312" cy="282575"/>
          </a:xfrm>
          <a:prstGeom prst="rightArrow">
            <a:avLst>
              <a:gd name="adj1" fmla="val 50000"/>
              <a:gd name="adj2" fmla="val 63904"/>
            </a:avLst>
          </a:prstGeom>
          <a:solidFill>
            <a:srgbClr val="FF6600"/>
          </a:solidFill>
          <a:ln w="25400">
            <a:solidFill>
              <a:schemeClr val="tx1"/>
            </a:solidFill>
            <a:miter lim="800000"/>
            <a:headEnd/>
            <a:tailEnd/>
          </a:ln>
        </p:spPr>
        <p:txBody>
          <a:bodyPr anchor="ctr">
            <a:spAutoFit/>
          </a:bodyPr>
          <a:lstStyle/>
          <a:p>
            <a:endParaRPr lang="de-DE">
              <a:latin typeface="Calibri" charset="0"/>
            </a:endParaRPr>
          </a:p>
        </p:txBody>
      </p:sp>
      <p:sp>
        <p:nvSpPr>
          <p:cNvPr id="93191" name="Freeform 7"/>
          <p:cNvSpPr>
            <a:spLocks/>
          </p:cNvSpPr>
          <p:nvPr/>
        </p:nvSpPr>
        <p:spPr bwMode="auto">
          <a:xfrm>
            <a:off x="2020888" y="4552950"/>
            <a:ext cx="858837" cy="617538"/>
          </a:xfrm>
          <a:custGeom>
            <a:avLst/>
            <a:gdLst>
              <a:gd name="T0" fmla="*/ 2147483647 w 429"/>
              <a:gd name="T1" fmla="*/ 2147483647 h 422"/>
              <a:gd name="T2" fmla="*/ 2147483647 w 429"/>
              <a:gd name="T3" fmla="*/ 2147483647 h 422"/>
              <a:gd name="T4" fmla="*/ 2147483647 w 429"/>
              <a:gd name="T5" fmla="*/ 2147483647 h 422"/>
              <a:gd name="T6" fmla="*/ 2147483647 w 429"/>
              <a:gd name="T7" fmla="*/ 2147483647 h 422"/>
              <a:gd name="T8" fmla="*/ 2147483647 w 429"/>
              <a:gd name="T9" fmla="*/ 2147483647 h 422"/>
              <a:gd name="T10" fmla="*/ 0 60000 65536"/>
              <a:gd name="T11" fmla="*/ 0 60000 65536"/>
              <a:gd name="T12" fmla="*/ 0 60000 65536"/>
              <a:gd name="T13" fmla="*/ 0 60000 65536"/>
              <a:gd name="T14" fmla="*/ 0 60000 65536"/>
              <a:gd name="T15" fmla="*/ 0 w 429"/>
              <a:gd name="T16" fmla="*/ 0 h 422"/>
              <a:gd name="T17" fmla="*/ 429 w 429"/>
              <a:gd name="T18" fmla="*/ 422 h 422"/>
            </a:gdLst>
            <a:ahLst/>
            <a:cxnLst>
              <a:cxn ang="T10">
                <a:pos x="T0" y="T1"/>
              </a:cxn>
              <a:cxn ang="T11">
                <a:pos x="T2" y="T3"/>
              </a:cxn>
              <a:cxn ang="T12">
                <a:pos x="T4" y="T5"/>
              </a:cxn>
              <a:cxn ang="T13">
                <a:pos x="T6" y="T7"/>
              </a:cxn>
              <a:cxn ang="T14">
                <a:pos x="T8" y="T9"/>
              </a:cxn>
            </a:cxnLst>
            <a:rect l="T15" t="T16" r="T17" b="T18"/>
            <a:pathLst>
              <a:path w="429" h="422">
                <a:moveTo>
                  <a:pt x="86" y="72"/>
                </a:moveTo>
                <a:cubicBezTo>
                  <a:pt x="0" y="151"/>
                  <a:pt x="7" y="301"/>
                  <a:pt x="53" y="343"/>
                </a:cubicBezTo>
                <a:cubicBezTo>
                  <a:pt x="145" y="422"/>
                  <a:pt x="307" y="380"/>
                  <a:pt x="356" y="303"/>
                </a:cubicBezTo>
                <a:cubicBezTo>
                  <a:pt x="409" y="231"/>
                  <a:pt x="429" y="172"/>
                  <a:pt x="343" y="112"/>
                </a:cubicBezTo>
                <a:cubicBezTo>
                  <a:pt x="277" y="59"/>
                  <a:pt x="171" y="0"/>
                  <a:pt x="86" y="72"/>
                </a:cubicBezTo>
                <a:close/>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93192" name="Freeform 8"/>
          <p:cNvSpPr>
            <a:spLocks/>
          </p:cNvSpPr>
          <p:nvPr/>
        </p:nvSpPr>
        <p:spPr bwMode="auto">
          <a:xfrm>
            <a:off x="1355725" y="4265613"/>
            <a:ext cx="1970088" cy="1182687"/>
          </a:xfrm>
          <a:custGeom>
            <a:avLst/>
            <a:gdLst>
              <a:gd name="T0" fmla="*/ 2147483647 w 429"/>
              <a:gd name="T1" fmla="*/ 2147483647 h 422"/>
              <a:gd name="T2" fmla="*/ 2147483647 w 429"/>
              <a:gd name="T3" fmla="*/ 2147483647 h 422"/>
              <a:gd name="T4" fmla="*/ 2147483647 w 429"/>
              <a:gd name="T5" fmla="*/ 2147483647 h 422"/>
              <a:gd name="T6" fmla="*/ 2147483647 w 429"/>
              <a:gd name="T7" fmla="*/ 2147483647 h 422"/>
              <a:gd name="T8" fmla="*/ 2147483647 w 429"/>
              <a:gd name="T9" fmla="*/ 2147483647 h 422"/>
              <a:gd name="T10" fmla="*/ 0 60000 65536"/>
              <a:gd name="T11" fmla="*/ 0 60000 65536"/>
              <a:gd name="T12" fmla="*/ 0 60000 65536"/>
              <a:gd name="T13" fmla="*/ 0 60000 65536"/>
              <a:gd name="T14" fmla="*/ 0 60000 65536"/>
              <a:gd name="T15" fmla="*/ 0 w 429"/>
              <a:gd name="T16" fmla="*/ 0 h 422"/>
              <a:gd name="T17" fmla="*/ 429 w 429"/>
              <a:gd name="T18" fmla="*/ 422 h 422"/>
            </a:gdLst>
            <a:ahLst/>
            <a:cxnLst>
              <a:cxn ang="T10">
                <a:pos x="T0" y="T1"/>
              </a:cxn>
              <a:cxn ang="T11">
                <a:pos x="T2" y="T3"/>
              </a:cxn>
              <a:cxn ang="T12">
                <a:pos x="T4" y="T5"/>
              </a:cxn>
              <a:cxn ang="T13">
                <a:pos x="T6" y="T7"/>
              </a:cxn>
              <a:cxn ang="T14">
                <a:pos x="T8" y="T9"/>
              </a:cxn>
            </a:cxnLst>
            <a:rect l="T15" t="T16" r="T17" b="T18"/>
            <a:pathLst>
              <a:path w="429" h="422">
                <a:moveTo>
                  <a:pt x="86" y="72"/>
                </a:moveTo>
                <a:cubicBezTo>
                  <a:pt x="0" y="151"/>
                  <a:pt x="7" y="301"/>
                  <a:pt x="53" y="343"/>
                </a:cubicBezTo>
                <a:cubicBezTo>
                  <a:pt x="145" y="422"/>
                  <a:pt x="307" y="380"/>
                  <a:pt x="356" y="303"/>
                </a:cubicBezTo>
                <a:cubicBezTo>
                  <a:pt x="409" y="231"/>
                  <a:pt x="429" y="172"/>
                  <a:pt x="343" y="112"/>
                </a:cubicBezTo>
                <a:cubicBezTo>
                  <a:pt x="277" y="59"/>
                  <a:pt x="171" y="0"/>
                  <a:pt x="86" y="72"/>
                </a:cubicBezTo>
                <a:close/>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93193" name="Freeform 9"/>
          <p:cNvSpPr>
            <a:spLocks/>
          </p:cNvSpPr>
          <p:nvPr/>
        </p:nvSpPr>
        <p:spPr bwMode="auto">
          <a:xfrm>
            <a:off x="1027113" y="3998913"/>
            <a:ext cx="2784475" cy="1820862"/>
          </a:xfrm>
          <a:custGeom>
            <a:avLst/>
            <a:gdLst>
              <a:gd name="T0" fmla="*/ 2147483647 w 429"/>
              <a:gd name="T1" fmla="*/ 2147483647 h 422"/>
              <a:gd name="T2" fmla="*/ 2147483647 w 429"/>
              <a:gd name="T3" fmla="*/ 2147483647 h 422"/>
              <a:gd name="T4" fmla="*/ 2147483647 w 429"/>
              <a:gd name="T5" fmla="*/ 2147483647 h 422"/>
              <a:gd name="T6" fmla="*/ 2147483647 w 429"/>
              <a:gd name="T7" fmla="*/ 2147483647 h 422"/>
              <a:gd name="T8" fmla="*/ 2147483647 w 429"/>
              <a:gd name="T9" fmla="*/ 2147483647 h 422"/>
              <a:gd name="T10" fmla="*/ 0 60000 65536"/>
              <a:gd name="T11" fmla="*/ 0 60000 65536"/>
              <a:gd name="T12" fmla="*/ 0 60000 65536"/>
              <a:gd name="T13" fmla="*/ 0 60000 65536"/>
              <a:gd name="T14" fmla="*/ 0 60000 65536"/>
              <a:gd name="T15" fmla="*/ 0 w 429"/>
              <a:gd name="T16" fmla="*/ 0 h 422"/>
              <a:gd name="T17" fmla="*/ 429 w 429"/>
              <a:gd name="T18" fmla="*/ 422 h 422"/>
            </a:gdLst>
            <a:ahLst/>
            <a:cxnLst>
              <a:cxn ang="T10">
                <a:pos x="T0" y="T1"/>
              </a:cxn>
              <a:cxn ang="T11">
                <a:pos x="T2" y="T3"/>
              </a:cxn>
              <a:cxn ang="T12">
                <a:pos x="T4" y="T5"/>
              </a:cxn>
              <a:cxn ang="T13">
                <a:pos x="T6" y="T7"/>
              </a:cxn>
              <a:cxn ang="T14">
                <a:pos x="T8" y="T9"/>
              </a:cxn>
            </a:cxnLst>
            <a:rect l="T15" t="T16" r="T17" b="T18"/>
            <a:pathLst>
              <a:path w="429" h="422">
                <a:moveTo>
                  <a:pt x="86" y="72"/>
                </a:moveTo>
                <a:cubicBezTo>
                  <a:pt x="0" y="151"/>
                  <a:pt x="7" y="301"/>
                  <a:pt x="53" y="343"/>
                </a:cubicBezTo>
                <a:cubicBezTo>
                  <a:pt x="145" y="422"/>
                  <a:pt x="307" y="380"/>
                  <a:pt x="356" y="303"/>
                </a:cubicBezTo>
                <a:cubicBezTo>
                  <a:pt x="409" y="231"/>
                  <a:pt x="429" y="172"/>
                  <a:pt x="343" y="112"/>
                </a:cubicBezTo>
                <a:cubicBezTo>
                  <a:pt x="277" y="59"/>
                  <a:pt x="171" y="0"/>
                  <a:pt x="86" y="72"/>
                </a:cubicBezTo>
                <a:close/>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93194" name="AutoShape 10"/>
          <p:cNvSpPr>
            <a:spLocks noChangeArrowheads="1"/>
          </p:cNvSpPr>
          <p:nvPr/>
        </p:nvSpPr>
        <p:spPr bwMode="auto">
          <a:xfrm rot="3360000">
            <a:off x="2355057" y="5158581"/>
            <a:ext cx="722312" cy="282575"/>
          </a:xfrm>
          <a:prstGeom prst="rightArrow">
            <a:avLst>
              <a:gd name="adj1" fmla="val 50000"/>
              <a:gd name="adj2" fmla="val 63904"/>
            </a:avLst>
          </a:prstGeom>
          <a:solidFill>
            <a:srgbClr val="FF6600"/>
          </a:solidFill>
          <a:ln w="25400">
            <a:solidFill>
              <a:schemeClr val="tx1"/>
            </a:solidFill>
            <a:miter lim="800000"/>
            <a:headEnd/>
            <a:tailEnd/>
          </a:ln>
        </p:spPr>
        <p:txBody>
          <a:bodyPr anchor="ctr">
            <a:spAutoFit/>
          </a:bodyPr>
          <a:lstStyle/>
          <a:p>
            <a:endParaRPr lang="de-DE">
              <a:latin typeface="Calibri" charset="0"/>
            </a:endParaRPr>
          </a:p>
        </p:txBody>
      </p:sp>
      <p:sp>
        <p:nvSpPr>
          <p:cNvPr id="93195" name="AutoShape 11"/>
          <p:cNvSpPr>
            <a:spLocks noChangeArrowheads="1"/>
          </p:cNvSpPr>
          <p:nvPr/>
        </p:nvSpPr>
        <p:spPr bwMode="auto">
          <a:xfrm rot="-3660000">
            <a:off x="2353469" y="4274344"/>
            <a:ext cx="722313" cy="282575"/>
          </a:xfrm>
          <a:prstGeom prst="rightArrow">
            <a:avLst>
              <a:gd name="adj1" fmla="val 50000"/>
              <a:gd name="adj2" fmla="val 63905"/>
            </a:avLst>
          </a:prstGeom>
          <a:solidFill>
            <a:srgbClr val="FF6600"/>
          </a:solidFill>
          <a:ln w="25400">
            <a:solidFill>
              <a:schemeClr val="tx1"/>
            </a:solidFill>
            <a:miter lim="800000"/>
            <a:headEnd/>
            <a:tailEnd/>
          </a:ln>
        </p:spPr>
        <p:txBody>
          <a:bodyPr anchor="ctr">
            <a:spAutoFit/>
          </a:bodyPr>
          <a:lstStyle/>
          <a:p>
            <a:endParaRPr lang="de-DE">
              <a:latin typeface="Calibri" charset="0"/>
            </a:endParaRPr>
          </a:p>
        </p:txBody>
      </p:sp>
      <p:sp>
        <p:nvSpPr>
          <p:cNvPr id="93196" name="AutoShape 12"/>
          <p:cNvSpPr>
            <a:spLocks noChangeArrowheads="1"/>
          </p:cNvSpPr>
          <p:nvPr/>
        </p:nvSpPr>
        <p:spPr bwMode="auto">
          <a:xfrm rot="-10200000">
            <a:off x="1427163" y="4648200"/>
            <a:ext cx="722312" cy="282575"/>
          </a:xfrm>
          <a:prstGeom prst="rightArrow">
            <a:avLst>
              <a:gd name="adj1" fmla="val 50000"/>
              <a:gd name="adj2" fmla="val 63904"/>
            </a:avLst>
          </a:prstGeom>
          <a:solidFill>
            <a:srgbClr val="FF6600"/>
          </a:solidFill>
          <a:ln w="25400">
            <a:solidFill>
              <a:schemeClr val="tx1"/>
            </a:solidFill>
            <a:miter lim="800000"/>
            <a:headEnd/>
            <a:tailEnd/>
          </a:ln>
        </p:spPr>
        <p:txBody>
          <a:bodyPr anchor="ctr">
            <a:spAutoFit/>
          </a:bodyPr>
          <a:lstStyle/>
          <a:p>
            <a:endParaRPr lang="de-DE">
              <a:latin typeface="Calibri" charset="0"/>
            </a:endParaRPr>
          </a:p>
        </p:txBody>
      </p:sp>
      <p:sp>
        <p:nvSpPr>
          <p:cNvPr id="93197" name="Text Box 13"/>
          <p:cNvSpPr txBox="1">
            <a:spLocks noChangeArrowheads="1"/>
          </p:cNvSpPr>
          <p:nvPr/>
        </p:nvSpPr>
        <p:spPr bwMode="auto">
          <a:xfrm>
            <a:off x="4143375" y="2462213"/>
            <a:ext cx="4011613"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Ein Ball, der einen Berg hinab rollt, nimmt seinen Weg senkrecht zu den Höhenlinien.</a:t>
            </a:r>
          </a:p>
        </p:txBody>
      </p:sp>
      <p:sp>
        <p:nvSpPr>
          <p:cNvPr id="93198" name="Text Box 14"/>
          <p:cNvSpPr txBox="1">
            <a:spLocks noChangeArrowheads="1"/>
          </p:cNvSpPr>
          <p:nvPr/>
        </p:nvSpPr>
        <p:spPr bwMode="auto">
          <a:xfrm>
            <a:off x="4133850" y="4452938"/>
            <a:ext cx="369887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Genauso setzt sich die Luft senkrecht zu den Isobaren/Isohypsen in Bewegung.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3186"/>
                                        </p:tgtEl>
                                        <p:attrNameLst>
                                          <p:attrName>style.visibility</p:attrName>
                                        </p:attrNameLst>
                                      </p:cBhvr>
                                      <p:to>
                                        <p:strVal val="visible"/>
                                      </p:to>
                                    </p:set>
                                    <p:animEffect transition="in" filter="barn(outHorizontal)">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wipe(up)">
                                      <p:cBhvr>
                                        <p:cTn id="12" dur="500"/>
                                        <p:tgtEl>
                                          <p:spTgt spid="93187"/>
                                        </p:tgtEl>
                                      </p:cBhvr>
                                    </p:animEffect>
                                  </p:childTnLst>
                                </p:cTn>
                              </p:par>
                            </p:childTnLst>
                          </p:cTn>
                        </p:par>
                        <p:par>
                          <p:cTn id="13" fill="hold" nodeType="afterGroup">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93188"/>
                                        </p:tgtEl>
                                        <p:attrNameLst>
                                          <p:attrName>style.visibility</p:attrName>
                                        </p:attrNameLst>
                                      </p:cBhvr>
                                      <p:to>
                                        <p:strVal val="visible"/>
                                      </p:to>
                                    </p:set>
                                    <p:animEffect transition="in" filter="dissolve">
                                      <p:cBhvr>
                                        <p:cTn id="16" dur="500"/>
                                        <p:tgtEl>
                                          <p:spTgt spid="93188"/>
                                        </p:tgtEl>
                                      </p:cBhvr>
                                    </p:animEffect>
                                  </p:childTnLst>
                                </p:cTn>
                              </p:par>
                            </p:childTnLst>
                          </p:cTn>
                        </p:par>
                        <p:par>
                          <p:cTn id="17" fill="hold" nodeType="afterGroup">
                            <p:stCondLst>
                              <p:cond delay="2000"/>
                            </p:stCondLst>
                            <p:childTnLst>
                              <p:par>
                                <p:cTn id="18" presetID="18" presetClass="entr" presetSubtype="6" fill="hold" grpId="0" nodeType="afterEffect">
                                  <p:stCondLst>
                                    <p:cond delay="2000"/>
                                  </p:stCondLst>
                                  <p:childTnLst>
                                    <p:set>
                                      <p:cBhvr>
                                        <p:cTn id="19" dur="1" fill="hold">
                                          <p:stCondLst>
                                            <p:cond delay="0"/>
                                          </p:stCondLst>
                                        </p:cTn>
                                        <p:tgtEl>
                                          <p:spTgt spid="93190"/>
                                        </p:tgtEl>
                                        <p:attrNameLst>
                                          <p:attrName>style.visibility</p:attrName>
                                        </p:attrNameLst>
                                      </p:cBhvr>
                                      <p:to>
                                        <p:strVal val="visible"/>
                                      </p:to>
                                    </p:set>
                                    <p:animEffect transition="in" filter="strips(downRight)">
                                      <p:cBhvr>
                                        <p:cTn id="20" dur="500"/>
                                        <p:tgtEl>
                                          <p:spTgt spid="93190"/>
                                        </p:tgtEl>
                                      </p:cBhvr>
                                    </p:animEffect>
                                  </p:childTnLst>
                                </p:cTn>
                              </p:par>
                            </p:childTnLst>
                          </p:cTn>
                        </p:par>
                        <p:par>
                          <p:cTn id="21" fill="hold" nodeType="afterGroup">
                            <p:stCondLst>
                              <p:cond delay="4500"/>
                            </p:stCondLst>
                            <p:childTnLst>
                              <p:par>
                                <p:cTn id="22" presetID="2" presetClass="entr" presetSubtype="2" fill="hold" grpId="0" nodeType="afterEffect">
                                  <p:stCondLst>
                                    <p:cond delay="1000"/>
                                  </p:stCondLst>
                                  <p:childTnLst>
                                    <p:set>
                                      <p:cBhvr>
                                        <p:cTn id="23" dur="1" fill="hold">
                                          <p:stCondLst>
                                            <p:cond delay="0"/>
                                          </p:stCondLst>
                                        </p:cTn>
                                        <p:tgtEl>
                                          <p:spTgt spid="93197"/>
                                        </p:tgtEl>
                                        <p:attrNameLst>
                                          <p:attrName>style.visibility</p:attrName>
                                        </p:attrNameLst>
                                      </p:cBhvr>
                                      <p:to>
                                        <p:strVal val="visible"/>
                                      </p:to>
                                    </p:set>
                                    <p:anim calcmode="lin" valueType="num">
                                      <p:cBhvr additive="base">
                                        <p:cTn id="24" dur="500" fill="hold"/>
                                        <p:tgtEl>
                                          <p:spTgt spid="93197"/>
                                        </p:tgtEl>
                                        <p:attrNameLst>
                                          <p:attrName>ppt_x</p:attrName>
                                        </p:attrNameLst>
                                      </p:cBhvr>
                                      <p:tavLst>
                                        <p:tav tm="0">
                                          <p:val>
                                            <p:strVal val="1+#ppt_w/2"/>
                                          </p:val>
                                        </p:tav>
                                        <p:tav tm="100000">
                                          <p:val>
                                            <p:strVal val="#ppt_x"/>
                                          </p:val>
                                        </p:tav>
                                      </p:tavLst>
                                    </p:anim>
                                    <p:anim calcmode="lin" valueType="num">
                                      <p:cBhvr additive="base">
                                        <p:cTn id="25" dur="500" fill="hold"/>
                                        <p:tgtEl>
                                          <p:spTgt spid="9319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3191"/>
                                        </p:tgtEl>
                                        <p:attrNameLst>
                                          <p:attrName>style.visibility</p:attrName>
                                        </p:attrNameLst>
                                      </p:cBhvr>
                                      <p:to>
                                        <p:strVal val="visible"/>
                                      </p:to>
                                    </p:set>
                                    <p:animEffect transition="in" filter="wipe(left)">
                                      <p:cBhvr>
                                        <p:cTn id="30" dur="500"/>
                                        <p:tgtEl>
                                          <p:spTgt spid="9319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3192"/>
                                        </p:tgtEl>
                                        <p:attrNameLst>
                                          <p:attrName>style.visibility</p:attrName>
                                        </p:attrNameLst>
                                      </p:cBhvr>
                                      <p:to>
                                        <p:strVal val="visible"/>
                                      </p:to>
                                    </p:set>
                                    <p:animEffect transition="in" filter="wipe(left)">
                                      <p:cBhvr>
                                        <p:cTn id="34" dur="500"/>
                                        <p:tgtEl>
                                          <p:spTgt spid="93192"/>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93193"/>
                                        </p:tgtEl>
                                        <p:attrNameLst>
                                          <p:attrName>style.visibility</p:attrName>
                                        </p:attrNameLst>
                                      </p:cBhvr>
                                      <p:to>
                                        <p:strVal val="visible"/>
                                      </p:to>
                                    </p:set>
                                    <p:animEffect transition="in" filter="wipe(left)">
                                      <p:cBhvr>
                                        <p:cTn id="38" dur="500"/>
                                        <p:tgtEl>
                                          <p:spTgt spid="93193"/>
                                        </p:tgtEl>
                                      </p:cBhvr>
                                    </p:animEffect>
                                  </p:childTnLst>
                                </p:cTn>
                              </p:par>
                            </p:childTnLst>
                          </p:cTn>
                        </p:par>
                        <p:par>
                          <p:cTn id="39" fill="hold" nodeType="afterGroup">
                            <p:stCondLst>
                              <p:cond delay="1500"/>
                            </p:stCondLst>
                            <p:childTnLst>
                              <p:par>
                                <p:cTn id="40" presetID="18" presetClass="entr" presetSubtype="6" fill="hold" grpId="0" nodeType="afterEffect">
                                  <p:stCondLst>
                                    <p:cond delay="1000"/>
                                  </p:stCondLst>
                                  <p:childTnLst>
                                    <p:set>
                                      <p:cBhvr>
                                        <p:cTn id="41" dur="1" fill="hold">
                                          <p:stCondLst>
                                            <p:cond delay="0"/>
                                          </p:stCondLst>
                                        </p:cTn>
                                        <p:tgtEl>
                                          <p:spTgt spid="93194"/>
                                        </p:tgtEl>
                                        <p:attrNameLst>
                                          <p:attrName>style.visibility</p:attrName>
                                        </p:attrNameLst>
                                      </p:cBhvr>
                                      <p:to>
                                        <p:strVal val="visible"/>
                                      </p:to>
                                    </p:set>
                                    <p:animEffect transition="in" filter="strips(downRight)">
                                      <p:cBhvr>
                                        <p:cTn id="42" dur="500"/>
                                        <p:tgtEl>
                                          <p:spTgt spid="93194"/>
                                        </p:tgtEl>
                                      </p:cBhvr>
                                    </p:animEffect>
                                  </p:childTnLst>
                                </p:cTn>
                              </p:par>
                            </p:childTnLst>
                          </p:cTn>
                        </p:par>
                        <p:par>
                          <p:cTn id="43" fill="hold" nodeType="afterGroup">
                            <p:stCondLst>
                              <p:cond delay="3000"/>
                            </p:stCondLst>
                            <p:childTnLst>
                              <p:par>
                                <p:cTn id="44" presetID="18" presetClass="entr" presetSubtype="3" fill="hold" grpId="0" nodeType="afterEffect">
                                  <p:stCondLst>
                                    <p:cond delay="0"/>
                                  </p:stCondLst>
                                  <p:childTnLst>
                                    <p:set>
                                      <p:cBhvr>
                                        <p:cTn id="45" dur="1" fill="hold">
                                          <p:stCondLst>
                                            <p:cond delay="0"/>
                                          </p:stCondLst>
                                        </p:cTn>
                                        <p:tgtEl>
                                          <p:spTgt spid="93195"/>
                                        </p:tgtEl>
                                        <p:attrNameLst>
                                          <p:attrName>style.visibility</p:attrName>
                                        </p:attrNameLst>
                                      </p:cBhvr>
                                      <p:to>
                                        <p:strVal val="visible"/>
                                      </p:to>
                                    </p:set>
                                    <p:animEffect transition="in" filter="strips(upRight)">
                                      <p:cBhvr>
                                        <p:cTn id="46" dur="500"/>
                                        <p:tgtEl>
                                          <p:spTgt spid="93195"/>
                                        </p:tgtEl>
                                      </p:cBhvr>
                                    </p:animEffect>
                                  </p:childTnLst>
                                </p:cTn>
                              </p:par>
                            </p:childTnLst>
                          </p:cTn>
                        </p:par>
                        <p:par>
                          <p:cTn id="47" fill="hold" nodeType="afterGroup">
                            <p:stCondLst>
                              <p:cond delay="3500"/>
                            </p:stCondLst>
                            <p:childTnLst>
                              <p:par>
                                <p:cTn id="48" presetID="18" presetClass="entr" presetSubtype="9" fill="hold" grpId="0" nodeType="afterEffect">
                                  <p:stCondLst>
                                    <p:cond delay="0"/>
                                  </p:stCondLst>
                                  <p:childTnLst>
                                    <p:set>
                                      <p:cBhvr>
                                        <p:cTn id="49" dur="1" fill="hold">
                                          <p:stCondLst>
                                            <p:cond delay="0"/>
                                          </p:stCondLst>
                                        </p:cTn>
                                        <p:tgtEl>
                                          <p:spTgt spid="93196"/>
                                        </p:tgtEl>
                                        <p:attrNameLst>
                                          <p:attrName>style.visibility</p:attrName>
                                        </p:attrNameLst>
                                      </p:cBhvr>
                                      <p:to>
                                        <p:strVal val="visible"/>
                                      </p:to>
                                    </p:set>
                                    <p:animEffect transition="in" filter="strips(upLeft)">
                                      <p:cBhvr>
                                        <p:cTn id="50" dur="500"/>
                                        <p:tgtEl>
                                          <p:spTgt spid="93196"/>
                                        </p:tgtEl>
                                      </p:cBhvr>
                                    </p:animEffect>
                                  </p:childTnLst>
                                </p:cTn>
                              </p:par>
                            </p:childTnLst>
                          </p:cTn>
                        </p:par>
                        <p:par>
                          <p:cTn id="51" fill="hold" nodeType="afterGroup">
                            <p:stCondLst>
                              <p:cond delay="4000"/>
                            </p:stCondLst>
                            <p:childTnLst>
                              <p:par>
                                <p:cTn id="52" presetID="2" presetClass="entr" presetSubtype="2" fill="hold" grpId="0" nodeType="afterEffect">
                                  <p:stCondLst>
                                    <p:cond delay="1000"/>
                                  </p:stCondLst>
                                  <p:childTnLst>
                                    <p:set>
                                      <p:cBhvr>
                                        <p:cTn id="53" dur="1" fill="hold">
                                          <p:stCondLst>
                                            <p:cond delay="0"/>
                                          </p:stCondLst>
                                        </p:cTn>
                                        <p:tgtEl>
                                          <p:spTgt spid="93198"/>
                                        </p:tgtEl>
                                        <p:attrNameLst>
                                          <p:attrName>style.visibility</p:attrName>
                                        </p:attrNameLst>
                                      </p:cBhvr>
                                      <p:to>
                                        <p:strVal val="visible"/>
                                      </p:to>
                                    </p:set>
                                    <p:anim calcmode="lin" valueType="num">
                                      <p:cBhvr additive="base">
                                        <p:cTn id="54" dur="500" fill="hold"/>
                                        <p:tgtEl>
                                          <p:spTgt spid="93198"/>
                                        </p:tgtEl>
                                        <p:attrNameLst>
                                          <p:attrName>ppt_x</p:attrName>
                                        </p:attrNameLst>
                                      </p:cBhvr>
                                      <p:tavLst>
                                        <p:tav tm="0">
                                          <p:val>
                                            <p:strVal val="1+#ppt_w/2"/>
                                          </p:val>
                                        </p:tav>
                                        <p:tav tm="100000">
                                          <p:val>
                                            <p:strVal val="#ppt_x"/>
                                          </p:val>
                                        </p:tav>
                                      </p:tavLst>
                                    </p:anim>
                                    <p:anim calcmode="lin" valueType="num">
                                      <p:cBhvr additive="base">
                                        <p:cTn id="55" dur="500" fill="hold"/>
                                        <p:tgtEl>
                                          <p:spTgt spid="93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animBg="1"/>
      <p:bldP spid="93188" grpId="0" animBg="1"/>
      <p:bldP spid="93190" grpId="0" animBg="1"/>
      <p:bldP spid="93191" grpId="0" animBg="1"/>
      <p:bldP spid="93192" grpId="0" animBg="1"/>
      <p:bldP spid="93193" grpId="0" animBg="1"/>
      <p:bldP spid="93194" grpId="0" animBg="1"/>
      <p:bldP spid="93195" grpId="0" animBg="1"/>
      <p:bldP spid="93196" grpId="0" animBg="1"/>
      <p:bldP spid="93197" grpId="0" autoUpdateAnimBg="0"/>
      <p:bldP spid="9319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Windrichtung und -stärke</a:t>
            </a:r>
          </a:p>
        </p:txBody>
      </p:sp>
      <p:pic>
        <p:nvPicPr>
          <p:cNvPr id="94211" name="Picture 3" descr="E:\AB\FLIEGEN\MET\PP-Met\corioli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422400"/>
            <a:ext cx="5481637" cy="466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4210"/>
                                        </p:tgtEl>
                                        <p:attrNameLst>
                                          <p:attrName>style.visibility</p:attrName>
                                        </p:attrNameLst>
                                      </p:cBhvr>
                                      <p:to>
                                        <p:strVal val="visible"/>
                                      </p:to>
                                    </p:set>
                                    <p:animEffect transition="in" filter="barn(outHorizontal)">
                                      <p:cBhvr>
                                        <p:cTn id="7" dur="5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dissolve">
                                      <p:cBhvr>
                                        <p:cTn id="12"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Die Corioliskraft</a:t>
            </a:r>
          </a:p>
        </p:txBody>
      </p:sp>
      <p:pic>
        <p:nvPicPr>
          <p:cNvPr id="95235" name="Picture 3" descr="E:\AB\FLIEGEN\MET\PP-Met\corioli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698625"/>
            <a:ext cx="3857625" cy="365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6" name="Picture 4" descr="E:\AB\FLIEGEN\MET\PP-Met\coriolis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693863"/>
            <a:ext cx="45529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5234"/>
                                        </p:tgtEl>
                                        <p:attrNameLst>
                                          <p:attrName>style.visibility</p:attrName>
                                        </p:attrNameLst>
                                      </p:cBhvr>
                                      <p:to>
                                        <p:strVal val="visible"/>
                                      </p:to>
                                    </p:set>
                                    <p:animEffect transition="in" filter="barn(outHorizontal)">
                                      <p:cBhvr>
                                        <p:cTn id="7" dur="5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5235"/>
                                        </p:tgtEl>
                                        <p:attrNameLst>
                                          <p:attrName>style.visibility</p:attrName>
                                        </p:attrNameLst>
                                      </p:cBhvr>
                                      <p:to>
                                        <p:strVal val="visible"/>
                                      </p:to>
                                    </p:set>
                                    <p:animEffect transition="in" filter="wipe(left)">
                                      <p:cBhvr>
                                        <p:cTn id="12" dur="500"/>
                                        <p:tgtEl>
                                          <p:spTgt spid="952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95236"/>
                                        </p:tgtEl>
                                        <p:attrNameLst>
                                          <p:attrName>style.visibility</p:attrName>
                                        </p:attrNameLst>
                                      </p:cBhvr>
                                      <p:to>
                                        <p:strVal val="visible"/>
                                      </p:to>
                                    </p:set>
                                    <p:animEffect transition="in" filter="wipe(right)">
                                      <p:cBhvr>
                                        <p:cTn id="17"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C52697F-6145-C74C-99AA-06A652B5B712}"/>
              </a:ext>
            </a:extLst>
          </p:cNvPr>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eaLnBrk="1" hangingPunct="1"/>
            <a:r>
              <a:rPr lang="de-DE">
                <a:latin typeface="Calibri" charset="0"/>
                <a:ea typeface="ＭＳ Ｐゴシック" charset="0"/>
                <a:cs typeface="ＭＳ Ｐゴシック" charset="0"/>
              </a:rPr>
              <a:t>Die Corioliskraft</a:t>
            </a:r>
          </a:p>
        </p:txBody>
      </p:sp>
      <p:pic>
        <p:nvPicPr>
          <p:cNvPr id="3" name="Grafik 2">
            <a:extLst>
              <a:ext uri="{FF2B5EF4-FFF2-40B4-BE49-F238E27FC236}">
                <a16:creationId xmlns:a16="http://schemas.microsoft.com/office/drawing/2014/main" id="{8A905472-3D8D-A848-B231-1C82E511CE17}"/>
              </a:ext>
            </a:extLst>
          </p:cNvPr>
          <p:cNvPicPr>
            <a:picLocks noChangeAspect="1"/>
          </p:cNvPicPr>
          <p:nvPr/>
        </p:nvPicPr>
        <p:blipFill>
          <a:blip r:embed="rId2"/>
          <a:stretch>
            <a:fillRect/>
          </a:stretch>
        </p:blipFill>
        <p:spPr>
          <a:xfrm>
            <a:off x="1524000" y="1149350"/>
            <a:ext cx="6096000" cy="4559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0A9F268-AF67-E646-B713-0CD5C4CC9CED}"/>
              </a:ext>
            </a:extLst>
          </p:cNvPr>
          <p:cNvPicPr>
            <a:picLocks noChangeAspect="1"/>
          </p:cNvPicPr>
          <p:nvPr/>
        </p:nvPicPr>
        <p:blipFill>
          <a:blip r:embed="rId2"/>
          <a:stretch>
            <a:fillRect/>
          </a:stretch>
        </p:blipFill>
        <p:spPr>
          <a:xfrm>
            <a:off x="914400" y="1109662"/>
            <a:ext cx="7315200" cy="5473700"/>
          </a:xfrm>
          <a:prstGeom prst="rect">
            <a:avLst/>
          </a:prstGeom>
        </p:spPr>
      </p:pic>
      <p:sp>
        <p:nvSpPr>
          <p:cNvPr id="41986" name="Titel 1"/>
          <p:cNvSpPr>
            <a:spLocks noGrp="1"/>
          </p:cNvSpPr>
          <p:nvPr>
            <p:ph type="title"/>
          </p:nvPr>
        </p:nvSpPr>
        <p:spPr/>
        <p:txBody>
          <a:bodyPr/>
          <a:lstStyle/>
          <a:p>
            <a:pPr eaLnBrk="1" hangingPunct="1"/>
            <a:r>
              <a:rPr lang="de-DE">
                <a:latin typeface="Calibri" charset="0"/>
                <a:ea typeface="ＭＳ Ｐゴシック" charset="0"/>
                <a:cs typeface="ＭＳ Ｐゴシック" charset="0"/>
              </a:rPr>
              <a:t>Die Corioliskraft</a:t>
            </a:r>
          </a:p>
        </p:txBody>
      </p:sp>
      <p:sp>
        <p:nvSpPr>
          <p:cNvPr id="5" name="Freihandform 4"/>
          <p:cNvSpPr/>
          <p:nvPr/>
        </p:nvSpPr>
        <p:spPr>
          <a:xfrm>
            <a:off x="3161929" y="3407943"/>
            <a:ext cx="770489" cy="2902583"/>
          </a:xfrm>
          <a:custGeom>
            <a:avLst/>
            <a:gdLst>
              <a:gd name="connsiteX0" fmla="*/ 0 w 945987"/>
              <a:gd name="connsiteY0" fmla="*/ 0 h 2902583"/>
              <a:gd name="connsiteX1" fmla="*/ 738647 w 945987"/>
              <a:gd name="connsiteY1" fmla="*/ 2902583 h 2902583"/>
              <a:gd name="connsiteX2" fmla="*/ 738647 w 945987"/>
              <a:gd name="connsiteY2" fmla="*/ 2902583 h 2902583"/>
              <a:gd name="connsiteX3" fmla="*/ 945987 w 945987"/>
              <a:gd name="connsiteY3" fmla="*/ 1464250 h 2902583"/>
              <a:gd name="connsiteX0" fmla="*/ 0 w 738647"/>
              <a:gd name="connsiteY0" fmla="*/ 0 h 2902583"/>
              <a:gd name="connsiteX1" fmla="*/ 738647 w 738647"/>
              <a:gd name="connsiteY1" fmla="*/ 2902583 h 2902583"/>
              <a:gd name="connsiteX2" fmla="*/ 738647 w 738647"/>
              <a:gd name="connsiteY2" fmla="*/ 2902583 h 2902583"/>
              <a:gd name="connsiteX0" fmla="*/ 0 w 738647"/>
              <a:gd name="connsiteY0" fmla="*/ 0 h 2902583"/>
              <a:gd name="connsiteX1" fmla="*/ 738647 w 738647"/>
              <a:gd name="connsiteY1" fmla="*/ 2902583 h 2902583"/>
              <a:gd name="connsiteX2" fmla="*/ 738647 w 738647"/>
              <a:gd name="connsiteY2" fmla="*/ 2902583 h 2902583"/>
              <a:gd name="connsiteX0" fmla="*/ 0 w 738647"/>
              <a:gd name="connsiteY0" fmla="*/ 0 h 2902583"/>
              <a:gd name="connsiteX1" fmla="*/ 738647 w 738647"/>
              <a:gd name="connsiteY1" fmla="*/ 2902583 h 2902583"/>
              <a:gd name="connsiteX2" fmla="*/ 738647 w 738647"/>
              <a:gd name="connsiteY2" fmla="*/ 2902583 h 2902583"/>
              <a:gd name="connsiteX0" fmla="*/ 0 w 753327"/>
              <a:gd name="connsiteY0" fmla="*/ 0 h 2902583"/>
              <a:gd name="connsiteX1" fmla="*/ 738647 w 753327"/>
              <a:gd name="connsiteY1" fmla="*/ 2902583 h 2902583"/>
              <a:gd name="connsiteX2" fmla="*/ 738647 w 753327"/>
              <a:gd name="connsiteY2" fmla="*/ 2902583 h 2902583"/>
              <a:gd name="connsiteX0" fmla="*/ 0 w 770489"/>
              <a:gd name="connsiteY0" fmla="*/ 0 h 2902583"/>
              <a:gd name="connsiteX1" fmla="*/ 738647 w 770489"/>
              <a:gd name="connsiteY1" fmla="*/ 2902583 h 2902583"/>
              <a:gd name="connsiteX2" fmla="*/ 738647 w 770489"/>
              <a:gd name="connsiteY2" fmla="*/ 2902583 h 2902583"/>
            </a:gdLst>
            <a:ahLst/>
            <a:cxnLst>
              <a:cxn ang="0">
                <a:pos x="connsiteX0" y="connsiteY0"/>
              </a:cxn>
              <a:cxn ang="0">
                <a:pos x="connsiteX1" y="connsiteY1"/>
              </a:cxn>
              <a:cxn ang="0">
                <a:pos x="connsiteX2" y="connsiteY2"/>
              </a:cxn>
            </a:cxnLst>
            <a:rect l="l" t="t" r="r" b="b"/>
            <a:pathLst>
              <a:path w="770489" h="2902583">
                <a:moveTo>
                  <a:pt x="0" y="0"/>
                </a:moveTo>
                <a:cubicBezTo>
                  <a:pt x="660895" y="773159"/>
                  <a:pt x="855275" y="1507443"/>
                  <a:pt x="738647" y="2902583"/>
                </a:cubicBezTo>
                <a:lnTo>
                  <a:pt x="738647" y="2902583"/>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7" name="Nach rechts gekrümmter Pfeil 6"/>
          <p:cNvSpPr/>
          <p:nvPr/>
        </p:nvSpPr>
        <p:spPr>
          <a:xfrm>
            <a:off x="457200" y="1138237"/>
            <a:ext cx="2241860" cy="5949765"/>
          </a:xfrm>
          <a:prstGeom prst="curv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4533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C21D5AE-5966-E348-BDB2-4F8FA918B43F}"/>
              </a:ext>
            </a:extLst>
          </p:cNvPr>
          <p:cNvPicPr>
            <a:picLocks noChangeAspect="1"/>
          </p:cNvPicPr>
          <p:nvPr/>
        </p:nvPicPr>
        <p:blipFill>
          <a:blip r:embed="rId2"/>
          <a:stretch>
            <a:fillRect/>
          </a:stretch>
        </p:blipFill>
        <p:spPr>
          <a:xfrm>
            <a:off x="914400" y="1267668"/>
            <a:ext cx="7315200" cy="5473700"/>
          </a:xfrm>
          <a:prstGeom prst="rect">
            <a:avLst/>
          </a:prstGeom>
        </p:spPr>
      </p:pic>
      <p:sp>
        <p:nvSpPr>
          <p:cNvPr id="43010" name="Titel 1"/>
          <p:cNvSpPr>
            <a:spLocks noGrp="1"/>
          </p:cNvSpPr>
          <p:nvPr>
            <p:ph type="title"/>
          </p:nvPr>
        </p:nvSpPr>
        <p:spPr/>
        <p:txBody>
          <a:bodyPr/>
          <a:lstStyle/>
          <a:p>
            <a:pPr eaLnBrk="1" hangingPunct="1"/>
            <a:r>
              <a:rPr lang="de-DE">
                <a:latin typeface="Calibri" charset="0"/>
                <a:ea typeface="ＭＳ Ｐゴシック" charset="0"/>
                <a:cs typeface="ＭＳ Ｐゴシック" charset="0"/>
              </a:rPr>
              <a:t>Die Corioliskraft</a:t>
            </a:r>
          </a:p>
        </p:txBody>
      </p:sp>
      <p:sp>
        <p:nvSpPr>
          <p:cNvPr id="4" name="Nach rechts gekrümmter Pfeil 3"/>
          <p:cNvSpPr/>
          <p:nvPr/>
        </p:nvSpPr>
        <p:spPr>
          <a:xfrm flipV="1">
            <a:off x="457200" y="1138236"/>
            <a:ext cx="2241860" cy="5719763"/>
          </a:xfrm>
          <a:prstGeom prst="curv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5" name="Freihandform 4"/>
          <p:cNvSpPr/>
          <p:nvPr/>
        </p:nvSpPr>
        <p:spPr>
          <a:xfrm rot="4231022">
            <a:off x="3710010" y="1941243"/>
            <a:ext cx="845255" cy="3251239"/>
          </a:xfrm>
          <a:custGeom>
            <a:avLst/>
            <a:gdLst>
              <a:gd name="connsiteX0" fmla="*/ 0 w 945987"/>
              <a:gd name="connsiteY0" fmla="*/ 0 h 2902583"/>
              <a:gd name="connsiteX1" fmla="*/ 738647 w 945987"/>
              <a:gd name="connsiteY1" fmla="*/ 2902583 h 2902583"/>
              <a:gd name="connsiteX2" fmla="*/ 738647 w 945987"/>
              <a:gd name="connsiteY2" fmla="*/ 2902583 h 2902583"/>
              <a:gd name="connsiteX3" fmla="*/ 945987 w 945987"/>
              <a:gd name="connsiteY3" fmla="*/ 1464250 h 2902583"/>
              <a:gd name="connsiteX0" fmla="*/ 0 w 738647"/>
              <a:gd name="connsiteY0" fmla="*/ 0 h 2902583"/>
              <a:gd name="connsiteX1" fmla="*/ 738647 w 738647"/>
              <a:gd name="connsiteY1" fmla="*/ 2902583 h 2902583"/>
              <a:gd name="connsiteX2" fmla="*/ 738647 w 738647"/>
              <a:gd name="connsiteY2" fmla="*/ 2902583 h 2902583"/>
              <a:gd name="connsiteX0" fmla="*/ 0 w 738647"/>
              <a:gd name="connsiteY0" fmla="*/ 0 h 2902583"/>
              <a:gd name="connsiteX1" fmla="*/ 738647 w 738647"/>
              <a:gd name="connsiteY1" fmla="*/ 2902583 h 2902583"/>
              <a:gd name="connsiteX2" fmla="*/ 738647 w 738647"/>
              <a:gd name="connsiteY2" fmla="*/ 2902583 h 2902583"/>
              <a:gd name="connsiteX0" fmla="*/ 0 w 738647"/>
              <a:gd name="connsiteY0" fmla="*/ 0 h 2902583"/>
              <a:gd name="connsiteX1" fmla="*/ 738647 w 738647"/>
              <a:gd name="connsiteY1" fmla="*/ 2902583 h 2902583"/>
              <a:gd name="connsiteX2" fmla="*/ 738647 w 738647"/>
              <a:gd name="connsiteY2" fmla="*/ 2902583 h 2902583"/>
              <a:gd name="connsiteX0" fmla="*/ 0 w 753327"/>
              <a:gd name="connsiteY0" fmla="*/ 0 h 2902583"/>
              <a:gd name="connsiteX1" fmla="*/ 738647 w 753327"/>
              <a:gd name="connsiteY1" fmla="*/ 2902583 h 2902583"/>
              <a:gd name="connsiteX2" fmla="*/ 738647 w 753327"/>
              <a:gd name="connsiteY2" fmla="*/ 2902583 h 2902583"/>
              <a:gd name="connsiteX0" fmla="*/ 0 w 770489"/>
              <a:gd name="connsiteY0" fmla="*/ 0 h 2902583"/>
              <a:gd name="connsiteX1" fmla="*/ 738647 w 770489"/>
              <a:gd name="connsiteY1" fmla="*/ 2902583 h 2902583"/>
              <a:gd name="connsiteX2" fmla="*/ 738647 w 770489"/>
              <a:gd name="connsiteY2" fmla="*/ 2902583 h 2902583"/>
              <a:gd name="connsiteX0" fmla="*/ 0 w 753389"/>
              <a:gd name="connsiteY0" fmla="*/ 0 h 2902583"/>
              <a:gd name="connsiteX1" fmla="*/ 738647 w 753389"/>
              <a:gd name="connsiteY1" fmla="*/ 2902583 h 2902583"/>
              <a:gd name="connsiteX2" fmla="*/ 738647 w 753389"/>
              <a:gd name="connsiteY2" fmla="*/ 2902583 h 2902583"/>
              <a:gd name="connsiteX0" fmla="*/ 0 w 793909"/>
              <a:gd name="connsiteY0" fmla="*/ 0 h 2950605"/>
              <a:gd name="connsiteX1" fmla="*/ 793909 w 793909"/>
              <a:gd name="connsiteY1" fmla="*/ 2950605 h 2950605"/>
              <a:gd name="connsiteX2" fmla="*/ 793909 w 793909"/>
              <a:gd name="connsiteY2" fmla="*/ 2950605 h 2950605"/>
              <a:gd name="connsiteX0" fmla="*/ 0 w 798334"/>
              <a:gd name="connsiteY0" fmla="*/ 0 h 2950605"/>
              <a:gd name="connsiteX1" fmla="*/ 793909 w 798334"/>
              <a:gd name="connsiteY1" fmla="*/ 2950605 h 2950605"/>
              <a:gd name="connsiteX2" fmla="*/ 793909 w 798334"/>
              <a:gd name="connsiteY2" fmla="*/ 2950605 h 2950605"/>
              <a:gd name="connsiteX0" fmla="*/ 0 w 834431"/>
              <a:gd name="connsiteY0" fmla="*/ 0 h 2933154"/>
              <a:gd name="connsiteX1" fmla="*/ 834431 w 834431"/>
              <a:gd name="connsiteY1" fmla="*/ 2933154 h 2933154"/>
              <a:gd name="connsiteX2" fmla="*/ 834431 w 834431"/>
              <a:gd name="connsiteY2" fmla="*/ 2933154 h 2933154"/>
              <a:gd name="connsiteX0" fmla="*/ 0 w 836274"/>
              <a:gd name="connsiteY0" fmla="*/ 0 h 2933154"/>
              <a:gd name="connsiteX1" fmla="*/ 834431 w 836274"/>
              <a:gd name="connsiteY1" fmla="*/ 2933154 h 2933154"/>
              <a:gd name="connsiteX2" fmla="*/ 834431 w 836274"/>
              <a:gd name="connsiteY2" fmla="*/ 2933154 h 2933154"/>
              <a:gd name="connsiteX0" fmla="*/ 0 w 845255"/>
              <a:gd name="connsiteY0" fmla="*/ 0 h 2933154"/>
              <a:gd name="connsiteX1" fmla="*/ 834431 w 845255"/>
              <a:gd name="connsiteY1" fmla="*/ 2933154 h 2933154"/>
              <a:gd name="connsiteX2" fmla="*/ 834431 w 845255"/>
              <a:gd name="connsiteY2" fmla="*/ 2933154 h 2933154"/>
            </a:gdLst>
            <a:ahLst/>
            <a:cxnLst>
              <a:cxn ang="0">
                <a:pos x="connsiteX0" y="connsiteY0"/>
              </a:cxn>
              <a:cxn ang="0">
                <a:pos x="connsiteX1" y="connsiteY1"/>
              </a:cxn>
              <a:cxn ang="0">
                <a:pos x="connsiteX2" y="connsiteY2"/>
              </a:cxn>
            </a:cxnLst>
            <a:rect l="l" t="t" r="r" b="b"/>
            <a:pathLst>
              <a:path w="845255" h="2933154">
                <a:moveTo>
                  <a:pt x="0" y="0"/>
                </a:moveTo>
                <a:cubicBezTo>
                  <a:pt x="660895" y="773159"/>
                  <a:pt x="901505" y="1489207"/>
                  <a:pt x="834431" y="2933154"/>
                </a:cubicBezTo>
                <a:lnTo>
                  <a:pt x="834431" y="2933154"/>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9154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5CF4331-9DBC-D742-A2F7-B381A821A731}"/>
              </a:ext>
            </a:extLst>
          </p:cNvPr>
          <p:cNvPicPr>
            <a:picLocks noChangeAspect="1"/>
          </p:cNvPicPr>
          <p:nvPr/>
        </p:nvPicPr>
        <p:blipFill>
          <a:blip r:embed="rId2"/>
          <a:stretch>
            <a:fillRect/>
          </a:stretch>
        </p:blipFill>
        <p:spPr>
          <a:xfrm>
            <a:off x="914400" y="1123652"/>
            <a:ext cx="7315200" cy="5473700"/>
          </a:xfrm>
          <a:prstGeom prst="rect">
            <a:avLst/>
          </a:prstGeom>
        </p:spPr>
      </p:pic>
      <p:sp>
        <p:nvSpPr>
          <p:cNvPr id="41986" name="Titel 1"/>
          <p:cNvSpPr>
            <a:spLocks noGrp="1"/>
          </p:cNvSpPr>
          <p:nvPr>
            <p:ph type="title"/>
          </p:nvPr>
        </p:nvSpPr>
        <p:spPr/>
        <p:txBody>
          <a:bodyPr/>
          <a:lstStyle/>
          <a:p>
            <a:pPr eaLnBrk="1" hangingPunct="1"/>
            <a:r>
              <a:rPr lang="de-DE" dirty="0">
                <a:latin typeface="Calibri" charset="0"/>
                <a:ea typeface="ＭＳ Ｐゴシック" charset="0"/>
                <a:cs typeface="ＭＳ Ｐゴシック" charset="0"/>
              </a:rPr>
              <a:t>Nordhalbkugel</a:t>
            </a:r>
          </a:p>
        </p:txBody>
      </p:sp>
      <p:sp>
        <p:nvSpPr>
          <p:cNvPr id="5" name="Freihandform 4"/>
          <p:cNvSpPr/>
          <p:nvPr/>
        </p:nvSpPr>
        <p:spPr>
          <a:xfrm>
            <a:off x="3161929" y="3407943"/>
            <a:ext cx="770489" cy="2902583"/>
          </a:xfrm>
          <a:custGeom>
            <a:avLst/>
            <a:gdLst>
              <a:gd name="connsiteX0" fmla="*/ 0 w 945987"/>
              <a:gd name="connsiteY0" fmla="*/ 0 h 2902583"/>
              <a:gd name="connsiteX1" fmla="*/ 738647 w 945987"/>
              <a:gd name="connsiteY1" fmla="*/ 2902583 h 2902583"/>
              <a:gd name="connsiteX2" fmla="*/ 738647 w 945987"/>
              <a:gd name="connsiteY2" fmla="*/ 2902583 h 2902583"/>
              <a:gd name="connsiteX3" fmla="*/ 945987 w 945987"/>
              <a:gd name="connsiteY3" fmla="*/ 1464250 h 2902583"/>
              <a:gd name="connsiteX0" fmla="*/ 0 w 738647"/>
              <a:gd name="connsiteY0" fmla="*/ 0 h 2902583"/>
              <a:gd name="connsiteX1" fmla="*/ 738647 w 738647"/>
              <a:gd name="connsiteY1" fmla="*/ 2902583 h 2902583"/>
              <a:gd name="connsiteX2" fmla="*/ 738647 w 738647"/>
              <a:gd name="connsiteY2" fmla="*/ 2902583 h 2902583"/>
              <a:gd name="connsiteX0" fmla="*/ 0 w 738647"/>
              <a:gd name="connsiteY0" fmla="*/ 0 h 2902583"/>
              <a:gd name="connsiteX1" fmla="*/ 738647 w 738647"/>
              <a:gd name="connsiteY1" fmla="*/ 2902583 h 2902583"/>
              <a:gd name="connsiteX2" fmla="*/ 738647 w 738647"/>
              <a:gd name="connsiteY2" fmla="*/ 2902583 h 2902583"/>
              <a:gd name="connsiteX0" fmla="*/ 0 w 738647"/>
              <a:gd name="connsiteY0" fmla="*/ 0 h 2902583"/>
              <a:gd name="connsiteX1" fmla="*/ 738647 w 738647"/>
              <a:gd name="connsiteY1" fmla="*/ 2902583 h 2902583"/>
              <a:gd name="connsiteX2" fmla="*/ 738647 w 738647"/>
              <a:gd name="connsiteY2" fmla="*/ 2902583 h 2902583"/>
              <a:gd name="connsiteX0" fmla="*/ 0 w 753327"/>
              <a:gd name="connsiteY0" fmla="*/ 0 h 2902583"/>
              <a:gd name="connsiteX1" fmla="*/ 738647 w 753327"/>
              <a:gd name="connsiteY1" fmla="*/ 2902583 h 2902583"/>
              <a:gd name="connsiteX2" fmla="*/ 738647 w 753327"/>
              <a:gd name="connsiteY2" fmla="*/ 2902583 h 2902583"/>
              <a:gd name="connsiteX0" fmla="*/ 0 w 770489"/>
              <a:gd name="connsiteY0" fmla="*/ 0 h 2902583"/>
              <a:gd name="connsiteX1" fmla="*/ 738647 w 770489"/>
              <a:gd name="connsiteY1" fmla="*/ 2902583 h 2902583"/>
              <a:gd name="connsiteX2" fmla="*/ 738647 w 770489"/>
              <a:gd name="connsiteY2" fmla="*/ 2902583 h 2902583"/>
            </a:gdLst>
            <a:ahLst/>
            <a:cxnLst>
              <a:cxn ang="0">
                <a:pos x="connsiteX0" y="connsiteY0"/>
              </a:cxn>
              <a:cxn ang="0">
                <a:pos x="connsiteX1" y="connsiteY1"/>
              </a:cxn>
              <a:cxn ang="0">
                <a:pos x="connsiteX2" y="connsiteY2"/>
              </a:cxn>
            </a:cxnLst>
            <a:rect l="l" t="t" r="r" b="b"/>
            <a:pathLst>
              <a:path w="770489" h="2902583">
                <a:moveTo>
                  <a:pt x="0" y="0"/>
                </a:moveTo>
                <a:cubicBezTo>
                  <a:pt x="660895" y="773159"/>
                  <a:pt x="855275" y="1507443"/>
                  <a:pt x="738647" y="2902583"/>
                </a:cubicBezTo>
                <a:lnTo>
                  <a:pt x="738647" y="2902583"/>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7" name="Nach rechts gekrümmter Pfeil 6"/>
          <p:cNvSpPr/>
          <p:nvPr/>
        </p:nvSpPr>
        <p:spPr>
          <a:xfrm>
            <a:off x="457200" y="1138237"/>
            <a:ext cx="2241860" cy="5949765"/>
          </a:xfrm>
          <a:prstGeom prst="curv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22126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coriolis-k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14" y="-56041"/>
            <a:ext cx="8558855" cy="6914041"/>
          </a:xfrm>
          <a:prstGeom prst="rect">
            <a:avLst/>
          </a:prstGeom>
        </p:spPr>
      </p:pic>
    </p:spTree>
    <p:extLst>
      <p:ext uri="{BB962C8B-B14F-4D97-AF65-F5344CB8AC3E}">
        <p14:creationId xmlns:p14="http://schemas.microsoft.com/office/powerpoint/2010/main" val="5954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9" name="Picture 5" descr="E:\AB\FLIEGEN\MET\PP-Met\bergprof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6150"/>
            <a:ext cx="9144000"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62" name="Text Box 18"/>
          <p:cNvSpPr txBox="1">
            <a:spLocks noChangeArrowheads="1"/>
          </p:cNvSpPr>
          <p:nvPr/>
        </p:nvSpPr>
        <p:spPr bwMode="auto">
          <a:xfrm>
            <a:off x="6988175" y="38893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1015</a:t>
            </a:r>
          </a:p>
        </p:txBody>
      </p:sp>
      <p:sp>
        <p:nvSpPr>
          <p:cNvPr id="82961" name="Text Box 17"/>
          <p:cNvSpPr txBox="1">
            <a:spLocks noChangeArrowheads="1"/>
          </p:cNvSpPr>
          <p:nvPr/>
        </p:nvSpPr>
        <p:spPr bwMode="auto">
          <a:xfrm>
            <a:off x="6262688" y="38893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82960" name="Text Box 16"/>
          <p:cNvSpPr txBox="1">
            <a:spLocks noChangeArrowheads="1"/>
          </p:cNvSpPr>
          <p:nvPr/>
        </p:nvSpPr>
        <p:spPr bwMode="auto">
          <a:xfrm>
            <a:off x="4986338" y="38893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1025</a:t>
            </a:r>
          </a:p>
        </p:txBody>
      </p:sp>
      <p:sp>
        <p:nvSpPr>
          <p:cNvPr id="82963" name="Text Box 19"/>
          <p:cNvSpPr txBox="1">
            <a:spLocks noChangeArrowheads="1"/>
          </p:cNvSpPr>
          <p:nvPr/>
        </p:nvSpPr>
        <p:spPr bwMode="auto">
          <a:xfrm>
            <a:off x="2452688" y="38893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82964" name="Text Box 20"/>
          <p:cNvSpPr txBox="1">
            <a:spLocks noChangeArrowheads="1"/>
          </p:cNvSpPr>
          <p:nvPr/>
        </p:nvSpPr>
        <p:spPr bwMode="auto">
          <a:xfrm>
            <a:off x="730250" y="38893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1010</a:t>
            </a:r>
          </a:p>
        </p:txBody>
      </p:sp>
      <p:sp>
        <p:nvSpPr>
          <p:cNvPr id="82950" name="Text Box 6"/>
          <p:cNvSpPr txBox="1">
            <a:spLocks noChangeArrowheads="1"/>
          </p:cNvSpPr>
          <p:nvPr/>
        </p:nvSpPr>
        <p:spPr bwMode="auto">
          <a:xfrm>
            <a:off x="787400" y="334486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1010</a:t>
            </a:r>
          </a:p>
        </p:txBody>
      </p:sp>
      <p:sp>
        <p:nvSpPr>
          <p:cNvPr id="82951" name="Text Box 7"/>
          <p:cNvSpPr txBox="1">
            <a:spLocks noChangeArrowheads="1"/>
          </p:cNvSpPr>
          <p:nvPr/>
        </p:nvSpPr>
        <p:spPr bwMode="auto">
          <a:xfrm>
            <a:off x="2573338" y="296862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980</a:t>
            </a:r>
          </a:p>
        </p:txBody>
      </p:sp>
      <p:sp>
        <p:nvSpPr>
          <p:cNvPr id="82952" name="Text Box 8"/>
          <p:cNvSpPr txBox="1">
            <a:spLocks noChangeArrowheads="1"/>
          </p:cNvSpPr>
          <p:nvPr/>
        </p:nvSpPr>
        <p:spPr bwMode="auto">
          <a:xfrm>
            <a:off x="5064125" y="18081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925</a:t>
            </a:r>
          </a:p>
        </p:txBody>
      </p:sp>
      <p:sp>
        <p:nvSpPr>
          <p:cNvPr id="82953" name="Text Box 9"/>
          <p:cNvSpPr txBox="1">
            <a:spLocks noChangeArrowheads="1"/>
          </p:cNvSpPr>
          <p:nvPr/>
        </p:nvSpPr>
        <p:spPr bwMode="auto">
          <a:xfrm>
            <a:off x="6342063" y="20478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930</a:t>
            </a:r>
          </a:p>
        </p:txBody>
      </p:sp>
      <p:sp>
        <p:nvSpPr>
          <p:cNvPr id="82954" name="Text Box 10"/>
          <p:cNvSpPr txBox="1">
            <a:spLocks noChangeArrowheads="1"/>
          </p:cNvSpPr>
          <p:nvPr/>
        </p:nvSpPr>
        <p:spPr bwMode="auto">
          <a:xfrm>
            <a:off x="7092950" y="266382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970</a:t>
            </a:r>
          </a:p>
        </p:txBody>
      </p:sp>
      <p:sp>
        <p:nvSpPr>
          <p:cNvPr id="82955" name="Line 11"/>
          <p:cNvSpPr>
            <a:spLocks noChangeShapeType="1"/>
          </p:cNvSpPr>
          <p:nvPr/>
        </p:nvSpPr>
        <p:spPr bwMode="auto">
          <a:xfrm>
            <a:off x="5327650" y="2376488"/>
            <a:ext cx="0" cy="1508125"/>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2956" name="Line 12"/>
          <p:cNvSpPr>
            <a:spLocks noChangeShapeType="1"/>
          </p:cNvSpPr>
          <p:nvPr/>
        </p:nvSpPr>
        <p:spPr bwMode="auto">
          <a:xfrm>
            <a:off x="6604000" y="2586038"/>
            <a:ext cx="0" cy="12763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2958" name="Line 14"/>
          <p:cNvSpPr>
            <a:spLocks noChangeShapeType="1"/>
          </p:cNvSpPr>
          <p:nvPr/>
        </p:nvSpPr>
        <p:spPr bwMode="auto">
          <a:xfrm>
            <a:off x="7308850" y="3203575"/>
            <a:ext cx="0" cy="6858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2959" name="Line 15"/>
          <p:cNvSpPr>
            <a:spLocks noChangeShapeType="1"/>
          </p:cNvSpPr>
          <p:nvPr/>
        </p:nvSpPr>
        <p:spPr bwMode="auto">
          <a:xfrm>
            <a:off x="2836863" y="3527425"/>
            <a:ext cx="0" cy="3619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2965" name="Text Box 21"/>
          <p:cNvSpPr txBox="1">
            <a:spLocks noChangeArrowheads="1"/>
          </p:cNvSpPr>
          <p:nvPr/>
        </p:nvSpPr>
        <p:spPr bwMode="auto">
          <a:xfrm>
            <a:off x="8253413" y="2330450"/>
            <a:ext cx="615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QFE</a:t>
            </a:r>
          </a:p>
        </p:txBody>
      </p:sp>
      <p:sp>
        <p:nvSpPr>
          <p:cNvPr id="82966" name="Text Box 22"/>
          <p:cNvSpPr txBox="1">
            <a:spLocks noChangeArrowheads="1"/>
          </p:cNvSpPr>
          <p:nvPr/>
        </p:nvSpPr>
        <p:spPr bwMode="auto">
          <a:xfrm>
            <a:off x="8334375" y="3889375"/>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QFF</a:t>
            </a:r>
          </a:p>
        </p:txBody>
      </p:sp>
      <p:sp>
        <p:nvSpPr>
          <p:cNvPr id="8294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Bodenwetterkarte</a:t>
            </a:r>
          </a:p>
        </p:txBody>
      </p:sp>
      <p:sp>
        <p:nvSpPr>
          <p:cNvPr id="82967" name="Rectangle 23"/>
          <p:cNvSpPr>
            <a:spLocks noChangeArrowheads="1"/>
          </p:cNvSpPr>
          <p:nvPr/>
        </p:nvSpPr>
        <p:spPr bwMode="auto">
          <a:xfrm>
            <a:off x="0" y="1341438"/>
            <a:ext cx="9144000" cy="5154612"/>
          </a:xfrm>
          <a:prstGeom prst="rect">
            <a:avLst/>
          </a:prstGeom>
          <a:solidFill>
            <a:srgbClr val="FFFFFF"/>
          </a:solidFill>
          <a:ln w="25400">
            <a:solidFill>
              <a:schemeClr val="tx1"/>
            </a:solidFill>
            <a:miter lim="800000"/>
            <a:headEnd/>
            <a:tailEnd/>
          </a:ln>
        </p:spPr>
        <p:txBody>
          <a:bodyPr anchor="ctr"/>
          <a:lstStyle/>
          <a:p>
            <a:pPr algn="ctr"/>
            <a:endParaRPr lang="de-DE">
              <a:latin typeface="Calibri" charset="0"/>
            </a:endParaRPr>
          </a:p>
        </p:txBody>
      </p:sp>
      <p:sp>
        <p:nvSpPr>
          <p:cNvPr id="82969" name="Text Box 25"/>
          <p:cNvSpPr txBox="1">
            <a:spLocks noChangeArrowheads="1"/>
          </p:cNvSpPr>
          <p:nvPr/>
        </p:nvSpPr>
        <p:spPr bwMode="auto">
          <a:xfrm>
            <a:off x="782638" y="38862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1010</a:t>
            </a:r>
            <a:endParaRPr lang="de-DE" sz="1800">
              <a:latin typeface="Calibri" charset="0"/>
            </a:endParaRPr>
          </a:p>
        </p:txBody>
      </p:sp>
      <p:sp>
        <p:nvSpPr>
          <p:cNvPr id="82970" name="Text Box 26"/>
          <p:cNvSpPr txBox="1">
            <a:spLocks noChangeArrowheads="1"/>
          </p:cNvSpPr>
          <p:nvPr/>
        </p:nvSpPr>
        <p:spPr bwMode="auto">
          <a:xfrm>
            <a:off x="2513013" y="38719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1020</a:t>
            </a:r>
            <a:endParaRPr lang="de-DE" sz="1800">
              <a:latin typeface="Calibri" charset="0"/>
            </a:endParaRPr>
          </a:p>
        </p:txBody>
      </p:sp>
      <p:sp>
        <p:nvSpPr>
          <p:cNvPr id="82971" name="Text Box 27"/>
          <p:cNvSpPr txBox="1">
            <a:spLocks noChangeArrowheads="1"/>
          </p:cNvSpPr>
          <p:nvPr/>
        </p:nvSpPr>
        <p:spPr bwMode="auto">
          <a:xfrm>
            <a:off x="5006975" y="38671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1025</a:t>
            </a:r>
            <a:endParaRPr lang="de-DE" sz="1800">
              <a:latin typeface="Calibri" charset="0"/>
            </a:endParaRPr>
          </a:p>
        </p:txBody>
      </p:sp>
      <p:sp>
        <p:nvSpPr>
          <p:cNvPr id="82972" name="Text Box 28"/>
          <p:cNvSpPr txBox="1">
            <a:spLocks noChangeArrowheads="1"/>
          </p:cNvSpPr>
          <p:nvPr/>
        </p:nvSpPr>
        <p:spPr bwMode="auto">
          <a:xfrm>
            <a:off x="6281738" y="38766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1020</a:t>
            </a:r>
            <a:endParaRPr lang="de-DE" sz="1800">
              <a:latin typeface="Calibri" charset="0"/>
            </a:endParaRPr>
          </a:p>
        </p:txBody>
      </p:sp>
      <p:sp>
        <p:nvSpPr>
          <p:cNvPr id="82973" name="Text Box 29"/>
          <p:cNvSpPr txBox="1">
            <a:spLocks noChangeArrowheads="1"/>
          </p:cNvSpPr>
          <p:nvPr/>
        </p:nvSpPr>
        <p:spPr bwMode="auto">
          <a:xfrm>
            <a:off x="6988175" y="38766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1015</a:t>
            </a:r>
          </a:p>
        </p:txBody>
      </p:sp>
      <p:sp>
        <p:nvSpPr>
          <p:cNvPr id="82974" name="Oval 30"/>
          <p:cNvSpPr>
            <a:spLocks noChangeArrowheads="1"/>
          </p:cNvSpPr>
          <p:nvPr/>
        </p:nvSpPr>
        <p:spPr bwMode="auto">
          <a:xfrm>
            <a:off x="1006475" y="374650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75" name="Oval 31"/>
          <p:cNvSpPr>
            <a:spLocks noChangeArrowheads="1"/>
          </p:cNvSpPr>
          <p:nvPr/>
        </p:nvSpPr>
        <p:spPr bwMode="auto">
          <a:xfrm>
            <a:off x="2736850" y="3744913"/>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76" name="Oval 32"/>
          <p:cNvSpPr>
            <a:spLocks noChangeArrowheads="1"/>
          </p:cNvSpPr>
          <p:nvPr/>
        </p:nvSpPr>
        <p:spPr bwMode="auto">
          <a:xfrm>
            <a:off x="5214938" y="374650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77" name="Oval 33"/>
          <p:cNvSpPr>
            <a:spLocks noChangeArrowheads="1"/>
          </p:cNvSpPr>
          <p:nvPr/>
        </p:nvSpPr>
        <p:spPr bwMode="auto">
          <a:xfrm>
            <a:off x="6494463" y="3738563"/>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78" name="Oval 34"/>
          <p:cNvSpPr>
            <a:spLocks noChangeArrowheads="1"/>
          </p:cNvSpPr>
          <p:nvPr/>
        </p:nvSpPr>
        <p:spPr bwMode="auto">
          <a:xfrm>
            <a:off x="7204075" y="375285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79" name="Oval 35"/>
          <p:cNvSpPr>
            <a:spLocks noChangeArrowheads="1"/>
          </p:cNvSpPr>
          <p:nvPr/>
        </p:nvSpPr>
        <p:spPr bwMode="auto">
          <a:xfrm>
            <a:off x="1622425" y="2170113"/>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0" name="Oval 36"/>
          <p:cNvSpPr>
            <a:spLocks noChangeArrowheads="1"/>
          </p:cNvSpPr>
          <p:nvPr/>
        </p:nvSpPr>
        <p:spPr bwMode="auto">
          <a:xfrm>
            <a:off x="6232525" y="205105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1" name="Oval 37"/>
          <p:cNvSpPr>
            <a:spLocks noChangeArrowheads="1"/>
          </p:cNvSpPr>
          <p:nvPr/>
        </p:nvSpPr>
        <p:spPr bwMode="auto">
          <a:xfrm>
            <a:off x="2251075" y="4903788"/>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2" name="Oval 38"/>
          <p:cNvSpPr>
            <a:spLocks noChangeArrowheads="1"/>
          </p:cNvSpPr>
          <p:nvPr/>
        </p:nvSpPr>
        <p:spPr bwMode="auto">
          <a:xfrm>
            <a:off x="3900488" y="6078538"/>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3" name="Oval 39"/>
          <p:cNvSpPr>
            <a:spLocks noChangeArrowheads="1"/>
          </p:cNvSpPr>
          <p:nvPr/>
        </p:nvSpPr>
        <p:spPr bwMode="auto">
          <a:xfrm>
            <a:off x="4314825" y="264477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4" name="Oval 40"/>
          <p:cNvSpPr>
            <a:spLocks noChangeArrowheads="1"/>
          </p:cNvSpPr>
          <p:nvPr/>
        </p:nvSpPr>
        <p:spPr bwMode="auto">
          <a:xfrm>
            <a:off x="4710113" y="4672013"/>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5" name="Oval 41"/>
          <p:cNvSpPr>
            <a:spLocks noChangeArrowheads="1"/>
          </p:cNvSpPr>
          <p:nvPr/>
        </p:nvSpPr>
        <p:spPr bwMode="auto">
          <a:xfrm>
            <a:off x="6505575" y="5211763"/>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6" name="Oval 42"/>
          <p:cNvSpPr>
            <a:spLocks noChangeArrowheads="1"/>
          </p:cNvSpPr>
          <p:nvPr/>
        </p:nvSpPr>
        <p:spPr bwMode="auto">
          <a:xfrm>
            <a:off x="7604125" y="2395538"/>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7" name="Oval 43"/>
          <p:cNvSpPr>
            <a:spLocks noChangeArrowheads="1"/>
          </p:cNvSpPr>
          <p:nvPr/>
        </p:nvSpPr>
        <p:spPr bwMode="auto">
          <a:xfrm>
            <a:off x="3009900" y="187325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8" name="Freeform 44"/>
          <p:cNvSpPr>
            <a:spLocks/>
          </p:cNvSpPr>
          <p:nvPr/>
        </p:nvSpPr>
        <p:spPr bwMode="auto">
          <a:xfrm>
            <a:off x="2763838" y="2941638"/>
            <a:ext cx="3916362" cy="2447925"/>
          </a:xfrm>
          <a:custGeom>
            <a:avLst/>
            <a:gdLst>
              <a:gd name="T0" fmla="*/ 2147483647 w 2467"/>
              <a:gd name="T1" fmla="*/ 2147483647 h 1542"/>
              <a:gd name="T2" fmla="*/ 2147483647 w 2467"/>
              <a:gd name="T3" fmla="*/ 2147483647 h 1542"/>
              <a:gd name="T4" fmla="*/ 2147483647 w 2467"/>
              <a:gd name="T5" fmla="*/ 2147483647 h 1542"/>
              <a:gd name="T6" fmla="*/ 2147483647 w 2467"/>
              <a:gd name="T7" fmla="*/ 2147483647 h 1542"/>
              <a:gd name="T8" fmla="*/ 2147483647 w 2467"/>
              <a:gd name="T9" fmla="*/ 2147483647 h 1542"/>
              <a:gd name="T10" fmla="*/ 2147483647 w 2467"/>
              <a:gd name="T11" fmla="*/ 2147483647 h 1542"/>
              <a:gd name="T12" fmla="*/ 2147483647 w 2467"/>
              <a:gd name="T13" fmla="*/ 2147483647 h 1542"/>
              <a:gd name="T14" fmla="*/ 2147483647 w 2467"/>
              <a:gd name="T15" fmla="*/ 2147483647 h 1542"/>
              <a:gd name="T16" fmla="*/ 2147483647 w 2467"/>
              <a:gd name="T17" fmla="*/ 2147483647 h 1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7"/>
              <a:gd name="T28" fmla="*/ 0 h 1542"/>
              <a:gd name="T29" fmla="*/ 2467 w 2467"/>
              <a:gd name="T30" fmla="*/ 1542 h 1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7" h="1542">
                <a:moveTo>
                  <a:pt x="39" y="573"/>
                </a:moveTo>
                <a:cubicBezTo>
                  <a:pt x="0" y="778"/>
                  <a:pt x="63" y="923"/>
                  <a:pt x="191" y="1068"/>
                </a:cubicBezTo>
                <a:cubicBezTo>
                  <a:pt x="319" y="1213"/>
                  <a:pt x="541" y="1366"/>
                  <a:pt x="771" y="1437"/>
                </a:cubicBezTo>
                <a:cubicBezTo>
                  <a:pt x="1001" y="1508"/>
                  <a:pt x="1326" y="1542"/>
                  <a:pt x="1569" y="1497"/>
                </a:cubicBezTo>
                <a:cubicBezTo>
                  <a:pt x="1812" y="1452"/>
                  <a:pt x="2138" y="1292"/>
                  <a:pt x="2228" y="1167"/>
                </a:cubicBezTo>
                <a:cubicBezTo>
                  <a:pt x="2318" y="1042"/>
                  <a:pt x="2413" y="804"/>
                  <a:pt x="2432" y="666"/>
                </a:cubicBezTo>
                <a:cubicBezTo>
                  <a:pt x="2442" y="535"/>
                  <a:pt x="2467" y="441"/>
                  <a:pt x="2340" y="336"/>
                </a:cubicBezTo>
                <a:cubicBezTo>
                  <a:pt x="2213" y="231"/>
                  <a:pt x="2052" y="62"/>
                  <a:pt x="1668" y="33"/>
                </a:cubicBezTo>
                <a:cubicBezTo>
                  <a:pt x="1140" y="0"/>
                  <a:pt x="94" y="278"/>
                  <a:pt x="39" y="573"/>
                </a:cubicBezTo>
                <a:close/>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89" name="Freeform 45"/>
          <p:cNvSpPr>
            <a:spLocks/>
          </p:cNvSpPr>
          <p:nvPr/>
        </p:nvSpPr>
        <p:spPr bwMode="auto">
          <a:xfrm>
            <a:off x="1893888" y="1893888"/>
            <a:ext cx="5603875" cy="4156075"/>
          </a:xfrm>
          <a:custGeom>
            <a:avLst/>
            <a:gdLst>
              <a:gd name="T0" fmla="*/ 2147483647 w 3530"/>
              <a:gd name="T1" fmla="*/ 2147483647 h 2618"/>
              <a:gd name="T2" fmla="*/ 2147483647 w 3530"/>
              <a:gd name="T3" fmla="*/ 2147483647 h 2618"/>
              <a:gd name="T4" fmla="*/ 2147483647 w 3530"/>
              <a:gd name="T5" fmla="*/ 2147483647 h 2618"/>
              <a:gd name="T6" fmla="*/ 2147483647 w 3530"/>
              <a:gd name="T7" fmla="*/ 2147483647 h 2618"/>
              <a:gd name="T8" fmla="*/ 2147483647 w 3530"/>
              <a:gd name="T9" fmla="*/ 2147483647 h 2618"/>
              <a:gd name="T10" fmla="*/ 2147483647 w 3530"/>
              <a:gd name="T11" fmla="*/ 2147483647 h 2618"/>
              <a:gd name="T12" fmla="*/ 0 60000 65536"/>
              <a:gd name="T13" fmla="*/ 0 60000 65536"/>
              <a:gd name="T14" fmla="*/ 0 60000 65536"/>
              <a:gd name="T15" fmla="*/ 0 60000 65536"/>
              <a:gd name="T16" fmla="*/ 0 60000 65536"/>
              <a:gd name="T17" fmla="*/ 0 60000 65536"/>
              <a:gd name="T18" fmla="*/ 0 w 3530"/>
              <a:gd name="T19" fmla="*/ 0 h 2618"/>
              <a:gd name="T20" fmla="*/ 3530 w 3530"/>
              <a:gd name="T21" fmla="*/ 2618 h 2618"/>
            </a:gdLst>
            <a:ahLst/>
            <a:cxnLst>
              <a:cxn ang="T12">
                <a:pos x="T0" y="T1"/>
              </a:cxn>
              <a:cxn ang="T13">
                <a:pos x="T2" y="T3"/>
              </a:cxn>
              <a:cxn ang="T14">
                <a:pos x="T4" y="T5"/>
              </a:cxn>
              <a:cxn ang="T15">
                <a:pos x="T6" y="T7"/>
              </a:cxn>
              <a:cxn ang="T16">
                <a:pos x="T8" y="T9"/>
              </a:cxn>
              <a:cxn ang="T17">
                <a:pos x="T10" y="T11"/>
              </a:cxn>
            </a:cxnLst>
            <a:rect l="T18" t="T19" r="T20" b="T21"/>
            <a:pathLst>
              <a:path w="3530" h="2618">
                <a:moveTo>
                  <a:pt x="3415" y="1214"/>
                </a:moveTo>
                <a:cubicBezTo>
                  <a:pt x="3224" y="475"/>
                  <a:pt x="1866" y="0"/>
                  <a:pt x="884" y="337"/>
                </a:cubicBezTo>
                <a:cubicBezTo>
                  <a:pt x="205" y="568"/>
                  <a:pt x="0" y="1563"/>
                  <a:pt x="277" y="1959"/>
                </a:cubicBezTo>
                <a:cubicBezTo>
                  <a:pt x="502" y="2289"/>
                  <a:pt x="1056" y="2552"/>
                  <a:pt x="1503" y="2585"/>
                </a:cubicBezTo>
                <a:cubicBezTo>
                  <a:pt x="1950" y="2618"/>
                  <a:pt x="2642" y="2385"/>
                  <a:pt x="2961" y="2157"/>
                </a:cubicBezTo>
                <a:cubicBezTo>
                  <a:pt x="3280" y="1929"/>
                  <a:pt x="3530" y="1647"/>
                  <a:pt x="3415" y="1214"/>
                </a:cubicBezTo>
                <a:close/>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91" name="Freeform 47"/>
          <p:cNvSpPr>
            <a:spLocks/>
          </p:cNvSpPr>
          <p:nvPr/>
        </p:nvSpPr>
        <p:spPr bwMode="auto">
          <a:xfrm>
            <a:off x="952500" y="1341438"/>
            <a:ext cx="6908800" cy="5154612"/>
          </a:xfrm>
          <a:custGeom>
            <a:avLst/>
            <a:gdLst>
              <a:gd name="T0" fmla="*/ 2147483647 w 4352"/>
              <a:gd name="T1" fmla="*/ 2147483647 h 3247"/>
              <a:gd name="T2" fmla="*/ 2147483647 w 4352"/>
              <a:gd name="T3" fmla="*/ 2147483647 h 3247"/>
              <a:gd name="T4" fmla="*/ 2147483647 w 4352"/>
              <a:gd name="T5" fmla="*/ 2147483647 h 3247"/>
              <a:gd name="T6" fmla="*/ 2147483647 w 4352"/>
              <a:gd name="T7" fmla="*/ 2147483647 h 3247"/>
              <a:gd name="T8" fmla="*/ 2147483647 w 4352"/>
              <a:gd name="T9" fmla="*/ 2147483647 h 3247"/>
              <a:gd name="T10" fmla="*/ 2147483647 w 4352"/>
              <a:gd name="T11" fmla="*/ 2147483647 h 3247"/>
              <a:gd name="T12" fmla="*/ 2147483647 w 4352"/>
              <a:gd name="T13" fmla="*/ 2147483647 h 3247"/>
              <a:gd name="T14" fmla="*/ 2147483647 w 4352"/>
              <a:gd name="T15" fmla="*/ 2147483647 h 3247"/>
              <a:gd name="T16" fmla="*/ 2147483647 w 4352"/>
              <a:gd name="T17" fmla="*/ 2147483647 h 3247"/>
              <a:gd name="T18" fmla="*/ 2147483647 w 4352"/>
              <a:gd name="T19" fmla="*/ 2147483647 h 3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2"/>
              <a:gd name="T31" fmla="*/ 0 h 3247"/>
              <a:gd name="T32" fmla="*/ 4352 w 4352"/>
              <a:gd name="T33" fmla="*/ 3247 h 3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2" h="3247">
                <a:moveTo>
                  <a:pt x="99" y="1581"/>
                </a:moveTo>
                <a:cubicBezTo>
                  <a:pt x="214" y="2061"/>
                  <a:pt x="672" y="3151"/>
                  <a:pt x="1839" y="3223"/>
                </a:cubicBezTo>
                <a:cubicBezTo>
                  <a:pt x="2230" y="3247"/>
                  <a:pt x="2877" y="3177"/>
                  <a:pt x="3257" y="3019"/>
                </a:cubicBezTo>
                <a:cubicBezTo>
                  <a:pt x="3637" y="2861"/>
                  <a:pt x="4011" y="2488"/>
                  <a:pt x="4121" y="2274"/>
                </a:cubicBezTo>
                <a:cubicBezTo>
                  <a:pt x="4239" y="2050"/>
                  <a:pt x="4352" y="1495"/>
                  <a:pt x="4259" y="1179"/>
                </a:cubicBezTo>
                <a:cubicBezTo>
                  <a:pt x="4166" y="863"/>
                  <a:pt x="3793" y="538"/>
                  <a:pt x="3560" y="375"/>
                </a:cubicBezTo>
                <a:cubicBezTo>
                  <a:pt x="3327" y="212"/>
                  <a:pt x="3187" y="255"/>
                  <a:pt x="2861" y="203"/>
                </a:cubicBezTo>
                <a:cubicBezTo>
                  <a:pt x="2535" y="151"/>
                  <a:pt x="2000" y="0"/>
                  <a:pt x="1602" y="65"/>
                </a:cubicBezTo>
                <a:cubicBezTo>
                  <a:pt x="1204" y="130"/>
                  <a:pt x="618" y="367"/>
                  <a:pt x="475" y="592"/>
                </a:cubicBezTo>
                <a:cubicBezTo>
                  <a:pt x="332" y="817"/>
                  <a:pt x="0" y="1146"/>
                  <a:pt x="99" y="1581"/>
                </a:cubicBezTo>
                <a:close/>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2992" name="Text Box 48"/>
          <p:cNvSpPr txBox="1">
            <a:spLocks noChangeArrowheads="1"/>
          </p:cNvSpPr>
          <p:nvPr/>
        </p:nvSpPr>
        <p:spPr bwMode="auto">
          <a:xfrm>
            <a:off x="1060450" y="21526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1010</a:t>
            </a:r>
            <a:endParaRPr lang="de-DE" sz="1800">
              <a:latin typeface="Calibri" charset="0"/>
            </a:endParaRPr>
          </a:p>
        </p:txBody>
      </p:sp>
      <p:sp>
        <p:nvSpPr>
          <p:cNvPr id="82993" name="Text Box 49"/>
          <p:cNvSpPr txBox="1">
            <a:spLocks noChangeArrowheads="1"/>
          </p:cNvSpPr>
          <p:nvPr/>
        </p:nvSpPr>
        <p:spPr bwMode="auto">
          <a:xfrm>
            <a:off x="2357438" y="495776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1015</a:t>
            </a:r>
            <a:endParaRPr lang="de-DE" sz="1800">
              <a:latin typeface="Calibri" charset="0"/>
            </a:endParaRPr>
          </a:p>
        </p:txBody>
      </p:sp>
      <p:sp>
        <p:nvSpPr>
          <p:cNvPr id="82994" name="Text Box 50"/>
          <p:cNvSpPr txBox="1">
            <a:spLocks noChangeArrowheads="1"/>
          </p:cNvSpPr>
          <p:nvPr/>
        </p:nvSpPr>
        <p:spPr bwMode="auto">
          <a:xfrm>
            <a:off x="4492625" y="48529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1022</a:t>
            </a:r>
          </a:p>
        </p:txBody>
      </p:sp>
      <p:sp>
        <p:nvSpPr>
          <p:cNvPr id="82995" name="Text Box 51"/>
          <p:cNvSpPr txBox="1">
            <a:spLocks noChangeArrowheads="1"/>
          </p:cNvSpPr>
          <p:nvPr/>
        </p:nvSpPr>
        <p:spPr bwMode="auto">
          <a:xfrm>
            <a:off x="4054475" y="23193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1018</a:t>
            </a:r>
            <a:endParaRPr lang="de-DE" sz="1800">
              <a:latin typeface="Calibri" charset="0"/>
            </a:endParaRPr>
          </a:p>
        </p:txBody>
      </p:sp>
      <p:sp>
        <p:nvSpPr>
          <p:cNvPr id="82996" name="Text Box 52"/>
          <p:cNvSpPr txBox="1">
            <a:spLocks noChangeArrowheads="1"/>
          </p:cNvSpPr>
          <p:nvPr/>
        </p:nvSpPr>
        <p:spPr bwMode="auto">
          <a:xfrm>
            <a:off x="5895975" y="50609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1015</a:t>
            </a:r>
          </a:p>
        </p:txBody>
      </p:sp>
      <p:sp>
        <p:nvSpPr>
          <p:cNvPr id="82998" name="Text Box 54"/>
          <p:cNvSpPr txBox="1">
            <a:spLocks noChangeArrowheads="1"/>
          </p:cNvSpPr>
          <p:nvPr/>
        </p:nvSpPr>
        <p:spPr bwMode="auto">
          <a:xfrm>
            <a:off x="4021138" y="60150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1012</a:t>
            </a:r>
            <a:endParaRPr lang="de-DE" sz="1800">
              <a:latin typeface="Calibri" charset="0"/>
            </a:endParaRPr>
          </a:p>
        </p:txBody>
      </p:sp>
      <p:sp>
        <p:nvSpPr>
          <p:cNvPr id="82999" name="Text Box 55"/>
          <p:cNvSpPr txBox="1">
            <a:spLocks noChangeArrowheads="1"/>
          </p:cNvSpPr>
          <p:nvPr/>
        </p:nvSpPr>
        <p:spPr bwMode="auto">
          <a:xfrm>
            <a:off x="3154363" y="180816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1013</a:t>
            </a:r>
            <a:endParaRPr lang="de-DE" sz="1800">
              <a:latin typeface="Calibri" charset="0"/>
            </a:endParaRPr>
          </a:p>
        </p:txBody>
      </p:sp>
      <p:sp>
        <p:nvSpPr>
          <p:cNvPr id="83000" name="Text Box 56"/>
          <p:cNvSpPr txBox="1">
            <a:spLocks noChangeArrowheads="1"/>
          </p:cNvSpPr>
          <p:nvPr/>
        </p:nvSpPr>
        <p:spPr bwMode="auto">
          <a:xfrm>
            <a:off x="6086475" y="22256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1012</a:t>
            </a:r>
          </a:p>
        </p:txBody>
      </p:sp>
      <p:sp>
        <p:nvSpPr>
          <p:cNvPr id="83001" name="Text Box 57"/>
          <p:cNvSpPr txBox="1">
            <a:spLocks noChangeArrowheads="1"/>
          </p:cNvSpPr>
          <p:nvPr/>
        </p:nvSpPr>
        <p:spPr bwMode="auto">
          <a:xfrm>
            <a:off x="7548563" y="25384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1008</a:t>
            </a:r>
            <a:endParaRPr lang="de-DE" sz="1800">
              <a:latin typeface="Calibri" charset="0"/>
            </a:endParaRPr>
          </a:p>
        </p:txBody>
      </p:sp>
      <p:sp>
        <p:nvSpPr>
          <p:cNvPr id="83002" name="AutoShape 58"/>
          <p:cNvSpPr>
            <a:spLocks/>
          </p:cNvSpPr>
          <p:nvPr/>
        </p:nvSpPr>
        <p:spPr bwMode="auto">
          <a:xfrm>
            <a:off x="7794625" y="5321300"/>
            <a:ext cx="996950" cy="392113"/>
          </a:xfrm>
          <a:prstGeom prst="borderCallout1">
            <a:avLst>
              <a:gd name="adj1" fmla="val 29148"/>
              <a:gd name="adj2" fmla="val -7644"/>
              <a:gd name="adj3" fmla="val -90282"/>
              <a:gd name="adj4" fmla="val -28819"/>
            </a:avLst>
          </a:prstGeom>
          <a:solidFill>
            <a:srgbClr val="FFFFFF"/>
          </a:solidFill>
          <a:ln w="25400">
            <a:solidFill>
              <a:schemeClr val="accent2"/>
            </a:solidFill>
            <a:miter lim="800000"/>
            <a:headEnd/>
            <a:tailEnd/>
          </a:ln>
        </p:spPr>
        <p:txBody>
          <a:bodyPr wrap="none" anchor="ctr">
            <a:spAutoFit/>
          </a:bodyPr>
          <a:lstStyle/>
          <a:p>
            <a:pPr algn="ctr"/>
            <a:r>
              <a:rPr lang="de-DE">
                <a:solidFill>
                  <a:srgbClr val="000000"/>
                </a:solidFill>
                <a:latin typeface="Calibri" charset="0"/>
              </a:rPr>
              <a:t>Isobaren</a:t>
            </a:r>
          </a:p>
        </p:txBody>
      </p:sp>
      <p:sp>
        <p:nvSpPr>
          <p:cNvPr id="83004" name="Line 60"/>
          <p:cNvSpPr>
            <a:spLocks noChangeShapeType="1"/>
          </p:cNvSpPr>
          <p:nvPr/>
        </p:nvSpPr>
        <p:spPr bwMode="auto">
          <a:xfrm>
            <a:off x="7138988" y="4899025"/>
            <a:ext cx="563562" cy="585788"/>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83005" name="Line 61"/>
          <p:cNvSpPr>
            <a:spLocks noChangeShapeType="1"/>
          </p:cNvSpPr>
          <p:nvPr/>
        </p:nvSpPr>
        <p:spPr bwMode="auto">
          <a:xfrm>
            <a:off x="6321425" y="4846638"/>
            <a:ext cx="1392238" cy="679450"/>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3006" name="Text Box 62"/>
          <p:cNvSpPr txBox="1">
            <a:spLocks noChangeArrowheads="1"/>
          </p:cNvSpPr>
          <p:nvPr/>
        </p:nvSpPr>
        <p:spPr bwMode="auto">
          <a:xfrm>
            <a:off x="4006850" y="3190875"/>
            <a:ext cx="12192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9600">
                <a:solidFill>
                  <a:srgbClr val="000000"/>
                </a:solidFill>
                <a:latin typeface="Garamond" charset="0"/>
              </a:rPr>
              <a:t>H</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82946"/>
                                        </p:tgtEl>
                                        <p:attrNameLst>
                                          <p:attrName>style.visibility</p:attrName>
                                        </p:attrNameLst>
                                      </p:cBhvr>
                                      <p:to>
                                        <p:strVal val="visible"/>
                                      </p:to>
                                    </p:set>
                                    <p:animEffect transition="in" filter="barn(outHorizontal)">
                                      <p:cBhvr>
                                        <p:cTn id="7" dur="5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49"/>
                                        </p:tgtEl>
                                        <p:attrNameLst>
                                          <p:attrName>style.visibility</p:attrName>
                                        </p:attrNameLst>
                                      </p:cBhvr>
                                      <p:to>
                                        <p:strVal val="visible"/>
                                      </p:to>
                                    </p:set>
                                    <p:animEffect transition="in" filter="dissolve">
                                      <p:cBhvr>
                                        <p:cTn id="12" dur="500"/>
                                        <p:tgtEl>
                                          <p:spTgt spid="829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slide(fromTop)">
                                      <p:cBhvr>
                                        <p:cTn id="17" dur="500"/>
                                        <p:tgtEl>
                                          <p:spTgt spid="82950"/>
                                        </p:tgtEl>
                                      </p:cBhvr>
                                    </p:animEffect>
                                  </p:childTnLst>
                                </p:cTn>
                              </p:par>
                            </p:childTnLst>
                          </p:cTn>
                        </p:par>
                        <p:par>
                          <p:cTn id="18" fill="hold" nodeType="afterGroup">
                            <p:stCondLst>
                              <p:cond delay="500"/>
                            </p:stCondLst>
                            <p:childTnLst>
                              <p:par>
                                <p:cTn id="19" presetID="12" presetClass="entr" presetSubtype="1" fill="hold" grpId="0" nodeType="afterEffect">
                                  <p:stCondLst>
                                    <p:cond delay="1000"/>
                                  </p:stCondLst>
                                  <p:childTnLst>
                                    <p:set>
                                      <p:cBhvr>
                                        <p:cTn id="20" dur="1" fill="hold">
                                          <p:stCondLst>
                                            <p:cond delay="0"/>
                                          </p:stCondLst>
                                        </p:cTn>
                                        <p:tgtEl>
                                          <p:spTgt spid="82951"/>
                                        </p:tgtEl>
                                        <p:attrNameLst>
                                          <p:attrName>style.visibility</p:attrName>
                                        </p:attrNameLst>
                                      </p:cBhvr>
                                      <p:to>
                                        <p:strVal val="visible"/>
                                      </p:to>
                                    </p:set>
                                    <p:animEffect transition="in" filter="slide(fromTop)">
                                      <p:cBhvr>
                                        <p:cTn id="21" dur="500"/>
                                        <p:tgtEl>
                                          <p:spTgt spid="82951"/>
                                        </p:tgtEl>
                                      </p:cBhvr>
                                    </p:animEffect>
                                  </p:childTnLst>
                                </p:cTn>
                              </p:par>
                            </p:childTnLst>
                          </p:cTn>
                        </p:par>
                        <p:par>
                          <p:cTn id="22" fill="hold" nodeType="afterGroup">
                            <p:stCondLst>
                              <p:cond delay="2000"/>
                            </p:stCondLst>
                            <p:childTnLst>
                              <p:par>
                                <p:cTn id="23" presetID="12" presetClass="entr" presetSubtype="1" fill="hold" grpId="0" nodeType="afterEffect">
                                  <p:stCondLst>
                                    <p:cond delay="1000"/>
                                  </p:stCondLst>
                                  <p:childTnLst>
                                    <p:set>
                                      <p:cBhvr>
                                        <p:cTn id="24" dur="1" fill="hold">
                                          <p:stCondLst>
                                            <p:cond delay="0"/>
                                          </p:stCondLst>
                                        </p:cTn>
                                        <p:tgtEl>
                                          <p:spTgt spid="82952"/>
                                        </p:tgtEl>
                                        <p:attrNameLst>
                                          <p:attrName>style.visibility</p:attrName>
                                        </p:attrNameLst>
                                      </p:cBhvr>
                                      <p:to>
                                        <p:strVal val="visible"/>
                                      </p:to>
                                    </p:set>
                                    <p:animEffect transition="in" filter="slide(fromTop)">
                                      <p:cBhvr>
                                        <p:cTn id="25" dur="500"/>
                                        <p:tgtEl>
                                          <p:spTgt spid="82952"/>
                                        </p:tgtEl>
                                      </p:cBhvr>
                                    </p:animEffect>
                                  </p:childTnLst>
                                </p:cTn>
                              </p:par>
                            </p:childTnLst>
                          </p:cTn>
                        </p:par>
                        <p:par>
                          <p:cTn id="26" fill="hold" nodeType="afterGroup">
                            <p:stCondLst>
                              <p:cond delay="3500"/>
                            </p:stCondLst>
                            <p:childTnLst>
                              <p:par>
                                <p:cTn id="27" presetID="12" presetClass="entr" presetSubtype="1" fill="hold" grpId="0" nodeType="afterEffect">
                                  <p:stCondLst>
                                    <p:cond delay="1000"/>
                                  </p:stCondLst>
                                  <p:childTnLst>
                                    <p:set>
                                      <p:cBhvr>
                                        <p:cTn id="28" dur="1" fill="hold">
                                          <p:stCondLst>
                                            <p:cond delay="0"/>
                                          </p:stCondLst>
                                        </p:cTn>
                                        <p:tgtEl>
                                          <p:spTgt spid="82953"/>
                                        </p:tgtEl>
                                        <p:attrNameLst>
                                          <p:attrName>style.visibility</p:attrName>
                                        </p:attrNameLst>
                                      </p:cBhvr>
                                      <p:to>
                                        <p:strVal val="visible"/>
                                      </p:to>
                                    </p:set>
                                    <p:animEffect transition="in" filter="slide(fromTop)">
                                      <p:cBhvr>
                                        <p:cTn id="29" dur="500"/>
                                        <p:tgtEl>
                                          <p:spTgt spid="82953"/>
                                        </p:tgtEl>
                                      </p:cBhvr>
                                    </p:animEffect>
                                  </p:childTnLst>
                                </p:cTn>
                              </p:par>
                            </p:childTnLst>
                          </p:cTn>
                        </p:par>
                        <p:par>
                          <p:cTn id="30" fill="hold" nodeType="afterGroup">
                            <p:stCondLst>
                              <p:cond delay="5000"/>
                            </p:stCondLst>
                            <p:childTnLst>
                              <p:par>
                                <p:cTn id="31" presetID="12" presetClass="entr" presetSubtype="1" fill="hold" grpId="0" nodeType="afterEffect">
                                  <p:stCondLst>
                                    <p:cond delay="1000"/>
                                  </p:stCondLst>
                                  <p:childTnLst>
                                    <p:set>
                                      <p:cBhvr>
                                        <p:cTn id="32" dur="1" fill="hold">
                                          <p:stCondLst>
                                            <p:cond delay="0"/>
                                          </p:stCondLst>
                                        </p:cTn>
                                        <p:tgtEl>
                                          <p:spTgt spid="82954"/>
                                        </p:tgtEl>
                                        <p:attrNameLst>
                                          <p:attrName>style.visibility</p:attrName>
                                        </p:attrNameLst>
                                      </p:cBhvr>
                                      <p:to>
                                        <p:strVal val="visible"/>
                                      </p:to>
                                    </p:set>
                                    <p:animEffect transition="in" filter="slide(fromTop)">
                                      <p:cBhvr>
                                        <p:cTn id="33" dur="500"/>
                                        <p:tgtEl>
                                          <p:spTgt spid="829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82965"/>
                                        </p:tgtEl>
                                        <p:attrNameLst>
                                          <p:attrName>style.visibility</p:attrName>
                                        </p:attrNameLst>
                                      </p:cBhvr>
                                      <p:to>
                                        <p:strVal val="visible"/>
                                      </p:to>
                                    </p:set>
                                    <p:anim calcmode="lin" valueType="num">
                                      <p:cBhvr>
                                        <p:cTn id="38" dur="1000" fill="hold"/>
                                        <p:tgtEl>
                                          <p:spTgt spid="82965"/>
                                        </p:tgtEl>
                                        <p:attrNameLst>
                                          <p:attrName>ppt_w</p:attrName>
                                        </p:attrNameLst>
                                      </p:cBhvr>
                                      <p:tavLst>
                                        <p:tav tm="0">
                                          <p:val>
                                            <p:fltVal val="0"/>
                                          </p:val>
                                        </p:tav>
                                        <p:tav tm="100000">
                                          <p:val>
                                            <p:strVal val="#ppt_w"/>
                                          </p:val>
                                        </p:tav>
                                      </p:tavLst>
                                    </p:anim>
                                    <p:anim calcmode="lin" valueType="num">
                                      <p:cBhvr>
                                        <p:cTn id="39" dur="1000" fill="hold"/>
                                        <p:tgtEl>
                                          <p:spTgt spid="82965"/>
                                        </p:tgtEl>
                                        <p:attrNameLst>
                                          <p:attrName>ppt_h</p:attrName>
                                        </p:attrNameLst>
                                      </p:cBhvr>
                                      <p:tavLst>
                                        <p:tav tm="0">
                                          <p:val>
                                            <p:fltVal val="0"/>
                                          </p:val>
                                        </p:tav>
                                        <p:tav tm="100000">
                                          <p:val>
                                            <p:strVal val="#ppt_h"/>
                                          </p:val>
                                        </p:tav>
                                      </p:tavLst>
                                    </p:anim>
                                    <p:anim calcmode="lin" valueType="num">
                                      <p:cBhvr>
                                        <p:cTn id="40" dur="1000" fill="hold"/>
                                        <p:tgtEl>
                                          <p:spTgt spid="8296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29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 fill="hold" grpId="0" nodeType="clickEffect">
                                  <p:stCondLst>
                                    <p:cond delay="0"/>
                                  </p:stCondLst>
                                  <p:childTnLst>
                                    <p:set>
                                      <p:cBhvr>
                                        <p:cTn id="45" dur="1" fill="hold">
                                          <p:stCondLst>
                                            <p:cond delay="0"/>
                                          </p:stCondLst>
                                        </p:cTn>
                                        <p:tgtEl>
                                          <p:spTgt spid="82955"/>
                                        </p:tgtEl>
                                        <p:attrNameLst>
                                          <p:attrName>style.visibility</p:attrName>
                                        </p:attrNameLst>
                                      </p:cBhvr>
                                      <p:to>
                                        <p:strVal val="visible"/>
                                      </p:to>
                                    </p:set>
                                    <p:anim calcmode="lin" valueType="num">
                                      <p:cBhvr>
                                        <p:cTn id="46" dur="500" fill="hold"/>
                                        <p:tgtEl>
                                          <p:spTgt spid="82955"/>
                                        </p:tgtEl>
                                        <p:attrNameLst>
                                          <p:attrName>ppt_x</p:attrName>
                                        </p:attrNameLst>
                                      </p:cBhvr>
                                      <p:tavLst>
                                        <p:tav tm="0">
                                          <p:val>
                                            <p:strVal val="#ppt_x"/>
                                          </p:val>
                                        </p:tav>
                                        <p:tav tm="100000">
                                          <p:val>
                                            <p:strVal val="#ppt_x"/>
                                          </p:val>
                                        </p:tav>
                                      </p:tavLst>
                                    </p:anim>
                                    <p:anim calcmode="lin" valueType="num">
                                      <p:cBhvr>
                                        <p:cTn id="47" dur="500" fill="hold"/>
                                        <p:tgtEl>
                                          <p:spTgt spid="82955"/>
                                        </p:tgtEl>
                                        <p:attrNameLst>
                                          <p:attrName>ppt_y</p:attrName>
                                        </p:attrNameLst>
                                      </p:cBhvr>
                                      <p:tavLst>
                                        <p:tav tm="0">
                                          <p:val>
                                            <p:strVal val="#ppt_y-#ppt_h/2"/>
                                          </p:val>
                                        </p:tav>
                                        <p:tav tm="100000">
                                          <p:val>
                                            <p:strVal val="#ppt_y"/>
                                          </p:val>
                                        </p:tav>
                                      </p:tavLst>
                                    </p:anim>
                                    <p:anim calcmode="lin" valueType="num">
                                      <p:cBhvr>
                                        <p:cTn id="48" dur="500" fill="hold"/>
                                        <p:tgtEl>
                                          <p:spTgt spid="82955"/>
                                        </p:tgtEl>
                                        <p:attrNameLst>
                                          <p:attrName>ppt_w</p:attrName>
                                        </p:attrNameLst>
                                      </p:cBhvr>
                                      <p:tavLst>
                                        <p:tav tm="0">
                                          <p:val>
                                            <p:strVal val="#ppt_w"/>
                                          </p:val>
                                        </p:tav>
                                        <p:tav tm="100000">
                                          <p:val>
                                            <p:strVal val="#ppt_w"/>
                                          </p:val>
                                        </p:tav>
                                      </p:tavLst>
                                    </p:anim>
                                    <p:anim calcmode="lin" valueType="num">
                                      <p:cBhvr>
                                        <p:cTn id="49" dur="500" fill="hold"/>
                                        <p:tgtEl>
                                          <p:spTgt spid="82955"/>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
                            </p:stCondLst>
                            <p:childTnLst>
                              <p:par>
                                <p:cTn id="51" presetID="12" presetClass="entr" presetSubtype="1" fill="hold" grpId="0" nodeType="afterEffect">
                                  <p:stCondLst>
                                    <p:cond delay="0"/>
                                  </p:stCondLst>
                                  <p:childTnLst>
                                    <p:set>
                                      <p:cBhvr>
                                        <p:cTn id="52" dur="1" fill="hold">
                                          <p:stCondLst>
                                            <p:cond delay="0"/>
                                          </p:stCondLst>
                                        </p:cTn>
                                        <p:tgtEl>
                                          <p:spTgt spid="82960"/>
                                        </p:tgtEl>
                                        <p:attrNameLst>
                                          <p:attrName>style.visibility</p:attrName>
                                        </p:attrNameLst>
                                      </p:cBhvr>
                                      <p:to>
                                        <p:strVal val="visible"/>
                                      </p:to>
                                    </p:set>
                                    <p:animEffect transition="in" filter="slide(fromTop)">
                                      <p:cBhvr>
                                        <p:cTn id="53" dur="500"/>
                                        <p:tgtEl>
                                          <p:spTgt spid="82960"/>
                                        </p:tgtEl>
                                      </p:cBhvr>
                                    </p:animEffect>
                                  </p:childTnLst>
                                </p:cTn>
                              </p:par>
                            </p:childTnLst>
                          </p:cTn>
                        </p:par>
                        <p:par>
                          <p:cTn id="54" fill="hold" nodeType="afterGroup">
                            <p:stCondLst>
                              <p:cond delay="1000"/>
                            </p:stCondLst>
                            <p:childTnLst>
                              <p:par>
                                <p:cTn id="55" presetID="17" presetClass="entr" presetSubtype="1" fill="hold" grpId="0" nodeType="afterEffect">
                                  <p:stCondLst>
                                    <p:cond delay="1000"/>
                                  </p:stCondLst>
                                  <p:childTnLst>
                                    <p:set>
                                      <p:cBhvr>
                                        <p:cTn id="56" dur="1" fill="hold">
                                          <p:stCondLst>
                                            <p:cond delay="0"/>
                                          </p:stCondLst>
                                        </p:cTn>
                                        <p:tgtEl>
                                          <p:spTgt spid="82956"/>
                                        </p:tgtEl>
                                        <p:attrNameLst>
                                          <p:attrName>style.visibility</p:attrName>
                                        </p:attrNameLst>
                                      </p:cBhvr>
                                      <p:to>
                                        <p:strVal val="visible"/>
                                      </p:to>
                                    </p:set>
                                    <p:anim calcmode="lin" valueType="num">
                                      <p:cBhvr>
                                        <p:cTn id="57" dur="500" fill="hold"/>
                                        <p:tgtEl>
                                          <p:spTgt spid="82956"/>
                                        </p:tgtEl>
                                        <p:attrNameLst>
                                          <p:attrName>ppt_x</p:attrName>
                                        </p:attrNameLst>
                                      </p:cBhvr>
                                      <p:tavLst>
                                        <p:tav tm="0">
                                          <p:val>
                                            <p:strVal val="#ppt_x"/>
                                          </p:val>
                                        </p:tav>
                                        <p:tav tm="100000">
                                          <p:val>
                                            <p:strVal val="#ppt_x"/>
                                          </p:val>
                                        </p:tav>
                                      </p:tavLst>
                                    </p:anim>
                                    <p:anim calcmode="lin" valueType="num">
                                      <p:cBhvr>
                                        <p:cTn id="58" dur="500" fill="hold"/>
                                        <p:tgtEl>
                                          <p:spTgt spid="82956"/>
                                        </p:tgtEl>
                                        <p:attrNameLst>
                                          <p:attrName>ppt_y</p:attrName>
                                        </p:attrNameLst>
                                      </p:cBhvr>
                                      <p:tavLst>
                                        <p:tav tm="0">
                                          <p:val>
                                            <p:strVal val="#ppt_y-#ppt_h/2"/>
                                          </p:val>
                                        </p:tav>
                                        <p:tav tm="100000">
                                          <p:val>
                                            <p:strVal val="#ppt_y"/>
                                          </p:val>
                                        </p:tav>
                                      </p:tavLst>
                                    </p:anim>
                                    <p:anim calcmode="lin" valueType="num">
                                      <p:cBhvr>
                                        <p:cTn id="59" dur="500" fill="hold"/>
                                        <p:tgtEl>
                                          <p:spTgt spid="82956"/>
                                        </p:tgtEl>
                                        <p:attrNameLst>
                                          <p:attrName>ppt_w</p:attrName>
                                        </p:attrNameLst>
                                      </p:cBhvr>
                                      <p:tavLst>
                                        <p:tav tm="0">
                                          <p:val>
                                            <p:strVal val="#ppt_w"/>
                                          </p:val>
                                        </p:tav>
                                        <p:tav tm="100000">
                                          <p:val>
                                            <p:strVal val="#ppt_w"/>
                                          </p:val>
                                        </p:tav>
                                      </p:tavLst>
                                    </p:anim>
                                    <p:anim calcmode="lin" valueType="num">
                                      <p:cBhvr>
                                        <p:cTn id="60" dur="500" fill="hold"/>
                                        <p:tgtEl>
                                          <p:spTgt spid="8295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2500"/>
                            </p:stCondLst>
                            <p:childTnLst>
                              <p:par>
                                <p:cTn id="62" presetID="12" presetClass="entr" presetSubtype="1" fill="hold" grpId="0" nodeType="afterEffect">
                                  <p:stCondLst>
                                    <p:cond delay="0"/>
                                  </p:stCondLst>
                                  <p:childTnLst>
                                    <p:set>
                                      <p:cBhvr>
                                        <p:cTn id="63" dur="1" fill="hold">
                                          <p:stCondLst>
                                            <p:cond delay="0"/>
                                          </p:stCondLst>
                                        </p:cTn>
                                        <p:tgtEl>
                                          <p:spTgt spid="82961"/>
                                        </p:tgtEl>
                                        <p:attrNameLst>
                                          <p:attrName>style.visibility</p:attrName>
                                        </p:attrNameLst>
                                      </p:cBhvr>
                                      <p:to>
                                        <p:strVal val="visible"/>
                                      </p:to>
                                    </p:set>
                                    <p:animEffect transition="in" filter="slide(fromTop)">
                                      <p:cBhvr>
                                        <p:cTn id="64" dur="500"/>
                                        <p:tgtEl>
                                          <p:spTgt spid="82961"/>
                                        </p:tgtEl>
                                      </p:cBhvr>
                                    </p:animEffect>
                                  </p:childTnLst>
                                </p:cTn>
                              </p:par>
                            </p:childTnLst>
                          </p:cTn>
                        </p:par>
                        <p:par>
                          <p:cTn id="65" fill="hold" nodeType="afterGroup">
                            <p:stCondLst>
                              <p:cond delay="3000"/>
                            </p:stCondLst>
                            <p:childTnLst>
                              <p:par>
                                <p:cTn id="66" presetID="17" presetClass="entr" presetSubtype="1" fill="hold" grpId="0" nodeType="afterEffect">
                                  <p:stCondLst>
                                    <p:cond delay="1000"/>
                                  </p:stCondLst>
                                  <p:childTnLst>
                                    <p:set>
                                      <p:cBhvr>
                                        <p:cTn id="67" dur="1" fill="hold">
                                          <p:stCondLst>
                                            <p:cond delay="0"/>
                                          </p:stCondLst>
                                        </p:cTn>
                                        <p:tgtEl>
                                          <p:spTgt spid="82958"/>
                                        </p:tgtEl>
                                        <p:attrNameLst>
                                          <p:attrName>style.visibility</p:attrName>
                                        </p:attrNameLst>
                                      </p:cBhvr>
                                      <p:to>
                                        <p:strVal val="visible"/>
                                      </p:to>
                                    </p:set>
                                    <p:anim calcmode="lin" valueType="num">
                                      <p:cBhvr>
                                        <p:cTn id="68" dur="500" fill="hold"/>
                                        <p:tgtEl>
                                          <p:spTgt spid="82958"/>
                                        </p:tgtEl>
                                        <p:attrNameLst>
                                          <p:attrName>ppt_x</p:attrName>
                                        </p:attrNameLst>
                                      </p:cBhvr>
                                      <p:tavLst>
                                        <p:tav tm="0">
                                          <p:val>
                                            <p:strVal val="#ppt_x"/>
                                          </p:val>
                                        </p:tav>
                                        <p:tav tm="100000">
                                          <p:val>
                                            <p:strVal val="#ppt_x"/>
                                          </p:val>
                                        </p:tav>
                                      </p:tavLst>
                                    </p:anim>
                                    <p:anim calcmode="lin" valueType="num">
                                      <p:cBhvr>
                                        <p:cTn id="69" dur="500" fill="hold"/>
                                        <p:tgtEl>
                                          <p:spTgt spid="82958"/>
                                        </p:tgtEl>
                                        <p:attrNameLst>
                                          <p:attrName>ppt_y</p:attrName>
                                        </p:attrNameLst>
                                      </p:cBhvr>
                                      <p:tavLst>
                                        <p:tav tm="0">
                                          <p:val>
                                            <p:strVal val="#ppt_y-#ppt_h/2"/>
                                          </p:val>
                                        </p:tav>
                                        <p:tav tm="100000">
                                          <p:val>
                                            <p:strVal val="#ppt_y"/>
                                          </p:val>
                                        </p:tav>
                                      </p:tavLst>
                                    </p:anim>
                                    <p:anim calcmode="lin" valueType="num">
                                      <p:cBhvr>
                                        <p:cTn id="70" dur="500" fill="hold"/>
                                        <p:tgtEl>
                                          <p:spTgt spid="82958"/>
                                        </p:tgtEl>
                                        <p:attrNameLst>
                                          <p:attrName>ppt_w</p:attrName>
                                        </p:attrNameLst>
                                      </p:cBhvr>
                                      <p:tavLst>
                                        <p:tav tm="0">
                                          <p:val>
                                            <p:strVal val="#ppt_w"/>
                                          </p:val>
                                        </p:tav>
                                        <p:tav tm="100000">
                                          <p:val>
                                            <p:strVal val="#ppt_w"/>
                                          </p:val>
                                        </p:tav>
                                      </p:tavLst>
                                    </p:anim>
                                    <p:anim calcmode="lin" valueType="num">
                                      <p:cBhvr>
                                        <p:cTn id="71" dur="500" fill="hold"/>
                                        <p:tgtEl>
                                          <p:spTgt spid="82958"/>
                                        </p:tgtEl>
                                        <p:attrNameLst>
                                          <p:attrName>ppt_h</p:attrName>
                                        </p:attrNameLst>
                                      </p:cBhvr>
                                      <p:tavLst>
                                        <p:tav tm="0">
                                          <p:val>
                                            <p:fltVal val="0"/>
                                          </p:val>
                                        </p:tav>
                                        <p:tav tm="100000">
                                          <p:val>
                                            <p:strVal val="#ppt_h"/>
                                          </p:val>
                                        </p:tav>
                                      </p:tavLst>
                                    </p:anim>
                                  </p:childTnLst>
                                </p:cTn>
                              </p:par>
                            </p:childTnLst>
                          </p:cTn>
                        </p:par>
                        <p:par>
                          <p:cTn id="72" fill="hold" nodeType="afterGroup">
                            <p:stCondLst>
                              <p:cond delay="4500"/>
                            </p:stCondLst>
                            <p:childTnLst>
                              <p:par>
                                <p:cTn id="73" presetID="12" presetClass="entr" presetSubtype="1" fill="hold" grpId="0" nodeType="afterEffect">
                                  <p:stCondLst>
                                    <p:cond delay="0"/>
                                  </p:stCondLst>
                                  <p:childTnLst>
                                    <p:set>
                                      <p:cBhvr>
                                        <p:cTn id="74" dur="1" fill="hold">
                                          <p:stCondLst>
                                            <p:cond delay="0"/>
                                          </p:stCondLst>
                                        </p:cTn>
                                        <p:tgtEl>
                                          <p:spTgt spid="82962"/>
                                        </p:tgtEl>
                                        <p:attrNameLst>
                                          <p:attrName>style.visibility</p:attrName>
                                        </p:attrNameLst>
                                      </p:cBhvr>
                                      <p:to>
                                        <p:strVal val="visible"/>
                                      </p:to>
                                    </p:set>
                                    <p:animEffect transition="in" filter="slide(fromTop)">
                                      <p:cBhvr>
                                        <p:cTn id="75" dur="500"/>
                                        <p:tgtEl>
                                          <p:spTgt spid="82962"/>
                                        </p:tgtEl>
                                      </p:cBhvr>
                                    </p:animEffect>
                                  </p:childTnLst>
                                </p:cTn>
                              </p:par>
                            </p:childTnLst>
                          </p:cTn>
                        </p:par>
                        <p:par>
                          <p:cTn id="76" fill="hold" nodeType="afterGroup">
                            <p:stCondLst>
                              <p:cond delay="5000"/>
                            </p:stCondLst>
                            <p:childTnLst>
                              <p:par>
                                <p:cTn id="77" presetID="17" presetClass="entr" presetSubtype="1" fill="hold" grpId="0" nodeType="afterEffect">
                                  <p:stCondLst>
                                    <p:cond delay="1000"/>
                                  </p:stCondLst>
                                  <p:childTnLst>
                                    <p:set>
                                      <p:cBhvr>
                                        <p:cTn id="78" dur="1" fill="hold">
                                          <p:stCondLst>
                                            <p:cond delay="0"/>
                                          </p:stCondLst>
                                        </p:cTn>
                                        <p:tgtEl>
                                          <p:spTgt spid="82959"/>
                                        </p:tgtEl>
                                        <p:attrNameLst>
                                          <p:attrName>style.visibility</p:attrName>
                                        </p:attrNameLst>
                                      </p:cBhvr>
                                      <p:to>
                                        <p:strVal val="visible"/>
                                      </p:to>
                                    </p:set>
                                    <p:anim calcmode="lin" valueType="num">
                                      <p:cBhvr>
                                        <p:cTn id="79" dur="500" fill="hold"/>
                                        <p:tgtEl>
                                          <p:spTgt spid="82959"/>
                                        </p:tgtEl>
                                        <p:attrNameLst>
                                          <p:attrName>ppt_x</p:attrName>
                                        </p:attrNameLst>
                                      </p:cBhvr>
                                      <p:tavLst>
                                        <p:tav tm="0">
                                          <p:val>
                                            <p:strVal val="#ppt_x"/>
                                          </p:val>
                                        </p:tav>
                                        <p:tav tm="100000">
                                          <p:val>
                                            <p:strVal val="#ppt_x"/>
                                          </p:val>
                                        </p:tav>
                                      </p:tavLst>
                                    </p:anim>
                                    <p:anim calcmode="lin" valueType="num">
                                      <p:cBhvr>
                                        <p:cTn id="80" dur="500" fill="hold"/>
                                        <p:tgtEl>
                                          <p:spTgt spid="82959"/>
                                        </p:tgtEl>
                                        <p:attrNameLst>
                                          <p:attrName>ppt_y</p:attrName>
                                        </p:attrNameLst>
                                      </p:cBhvr>
                                      <p:tavLst>
                                        <p:tav tm="0">
                                          <p:val>
                                            <p:strVal val="#ppt_y-#ppt_h/2"/>
                                          </p:val>
                                        </p:tav>
                                        <p:tav tm="100000">
                                          <p:val>
                                            <p:strVal val="#ppt_y"/>
                                          </p:val>
                                        </p:tav>
                                      </p:tavLst>
                                    </p:anim>
                                    <p:anim calcmode="lin" valueType="num">
                                      <p:cBhvr>
                                        <p:cTn id="81" dur="500" fill="hold"/>
                                        <p:tgtEl>
                                          <p:spTgt spid="82959"/>
                                        </p:tgtEl>
                                        <p:attrNameLst>
                                          <p:attrName>ppt_w</p:attrName>
                                        </p:attrNameLst>
                                      </p:cBhvr>
                                      <p:tavLst>
                                        <p:tav tm="0">
                                          <p:val>
                                            <p:strVal val="#ppt_w"/>
                                          </p:val>
                                        </p:tav>
                                        <p:tav tm="100000">
                                          <p:val>
                                            <p:strVal val="#ppt_w"/>
                                          </p:val>
                                        </p:tav>
                                      </p:tavLst>
                                    </p:anim>
                                    <p:anim calcmode="lin" valueType="num">
                                      <p:cBhvr>
                                        <p:cTn id="82" dur="500" fill="hold"/>
                                        <p:tgtEl>
                                          <p:spTgt spid="82959"/>
                                        </p:tgtEl>
                                        <p:attrNameLst>
                                          <p:attrName>ppt_h</p:attrName>
                                        </p:attrNameLst>
                                      </p:cBhvr>
                                      <p:tavLst>
                                        <p:tav tm="0">
                                          <p:val>
                                            <p:fltVal val="0"/>
                                          </p:val>
                                        </p:tav>
                                        <p:tav tm="100000">
                                          <p:val>
                                            <p:strVal val="#ppt_h"/>
                                          </p:val>
                                        </p:tav>
                                      </p:tavLst>
                                    </p:anim>
                                  </p:childTnLst>
                                </p:cTn>
                              </p:par>
                            </p:childTnLst>
                          </p:cTn>
                        </p:par>
                        <p:par>
                          <p:cTn id="83" fill="hold" nodeType="afterGroup">
                            <p:stCondLst>
                              <p:cond delay="6500"/>
                            </p:stCondLst>
                            <p:childTnLst>
                              <p:par>
                                <p:cTn id="84" presetID="12" presetClass="entr" presetSubtype="1" fill="hold" grpId="0" nodeType="afterEffect">
                                  <p:stCondLst>
                                    <p:cond delay="0"/>
                                  </p:stCondLst>
                                  <p:childTnLst>
                                    <p:set>
                                      <p:cBhvr>
                                        <p:cTn id="85" dur="1" fill="hold">
                                          <p:stCondLst>
                                            <p:cond delay="0"/>
                                          </p:stCondLst>
                                        </p:cTn>
                                        <p:tgtEl>
                                          <p:spTgt spid="82963"/>
                                        </p:tgtEl>
                                        <p:attrNameLst>
                                          <p:attrName>style.visibility</p:attrName>
                                        </p:attrNameLst>
                                      </p:cBhvr>
                                      <p:to>
                                        <p:strVal val="visible"/>
                                      </p:to>
                                    </p:set>
                                    <p:animEffect transition="in" filter="slide(fromTop)">
                                      <p:cBhvr>
                                        <p:cTn id="86" dur="500"/>
                                        <p:tgtEl>
                                          <p:spTgt spid="82963"/>
                                        </p:tgtEl>
                                      </p:cBhvr>
                                    </p:animEffect>
                                  </p:childTnLst>
                                </p:cTn>
                              </p:par>
                            </p:childTnLst>
                          </p:cTn>
                        </p:par>
                        <p:par>
                          <p:cTn id="87" fill="hold" nodeType="afterGroup">
                            <p:stCondLst>
                              <p:cond delay="7000"/>
                            </p:stCondLst>
                            <p:childTnLst>
                              <p:par>
                                <p:cTn id="88" presetID="12" presetClass="entr" presetSubtype="1" fill="hold" grpId="0" nodeType="afterEffect">
                                  <p:stCondLst>
                                    <p:cond delay="1000"/>
                                  </p:stCondLst>
                                  <p:childTnLst>
                                    <p:set>
                                      <p:cBhvr>
                                        <p:cTn id="89" dur="1" fill="hold">
                                          <p:stCondLst>
                                            <p:cond delay="0"/>
                                          </p:stCondLst>
                                        </p:cTn>
                                        <p:tgtEl>
                                          <p:spTgt spid="82964"/>
                                        </p:tgtEl>
                                        <p:attrNameLst>
                                          <p:attrName>style.visibility</p:attrName>
                                        </p:attrNameLst>
                                      </p:cBhvr>
                                      <p:to>
                                        <p:strVal val="visible"/>
                                      </p:to>
                                    </p:set>
                                    <p:animEffect transition="in" filter="slide(fromTop)">
                                      <p:cBhvr>
                                        <p:cTn id="90" dur="500"/>
                                        <p:tgtEl>
                                          <p:spTgt spid="82964"/>
                                        </p:tgtEl>
                                      </p:cBhvr>
                                    </p:animEffect>
                                  </p:childTnLst>
                                </p:cTn>
                              </p:par>
                            </p:childTnLst>
                          </p:cTn>
                        </p:par>
                        <p:par>
                          <p:cTn id="91" fill="hold" nodeType="afterGroup">
                            <p:stCondLst>
                              <p:cond delay="8500"/>
                            </p:stCondLst>
                            <p:childTnLst>
                              <p:par>
                                <p:cTn id="92" presetID="15" presetClass="entr" presetSubtype="0" fill="hold" grpId="0" nodeType="afterEffect">
                                  <p:stCondLst>
                                    <p:cond delay="1000"/>
                                  </p:stCondLst>
                                  <p:childTnLst>
                                    <p:set>
                                      <p:cBhvr>
                                        <p:cTn id="93" dur="1" fill="hold">
                                          <p:stCondLst>
                                            <p:cond delay="0"/>
                                          </p:stCondLst>
                                        </p:cTn>
                                        <p:tgtEl>
                                          <p:spTgt spid="82966"/>
                                        </p:tgtEl>
                                        <p:attrNameLst>
                                          <p:attrName>style.visibility</p:attrName>
                                        </p:attrNameLst>
                                      </p:cBhvr>
                                      <p:to>
                                        <p:strVal val="visible"/>
                                      </p:to>
                                    </p:set>
                                    <p:anim calcmode="lin" valueType="num">
                                      <p:cBhvr>
                                        <p:cTn id="94" dur="1000" fill="hold"/>
                                        <p:tgtEl>
                                          <p:spTgt spid="82966"/>
                                        </p:tgtEl>
                                        <p:attrNameLst>
                                          <p:attrName>ppt_w</p:attrName>
                                        </p:attrNameLst>
                                      </p:cBhvr>
                                      <p:tavLst>
                                        <p:tav tm="0">
                                          <p:val>
                                            <p:fltVal val="0"/>
                                          </p:val>
                                        </p:tav>
                                        <p:tav tm="100000">
                                          <p:val>
                                            <p:strVal val="#ppt_w"/>
                                          </p:val>
                                        </p:tav>
                                      </p:tavLst>
                                    </p:anim>
                                    <p:anim calcmode="lin" valueType="num">
                                      <p:cBhvr>
                                        <p:cTn id="95" dur="1000" fill="hold"/>
                                        <p:tgtEl>
                                          <p:spTgt spid="82966"/>
                                        </p:tgtEl>
                                        <p:attrNameLst>
                                          <p:attrName>ppt_h</p:attrName>
                                        </p:attrNameLst>
                                      </p:cBhvr>
                                      <p:tavLst>
                                        <p:tav tm="0">
                                          <p:val>
                                            <p:fltVal val="0"/>
                                          </p:val>
                                        </p:tav>
                                        <p:tav tm="100000">
                                          <p:val>
                                            <p:strVal val="#ppt_h"/>
                                          </p:val>
                                        </p:tav>
                                      </p:tavLst>
                                    </p:anim>
                                    <p:anim calcmode="lin" valueType="num">
                                      <p:cBhvr>
                                        <p:cTn id="96" dur="1000" fill="hold"/>
                                        <p:tgtEl>
                                          <p:spTgt spid="82966"/>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829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2967"/>
                                        </p:tgtEl>
                                        <p:attrNameLst>
                                          <p:attrName>style.visibility</p:attrName>
                                        </p:attrNameLst>
                                      </p:cBhvr>
                                      <p:to>
                                        <p:strVal val="visible"/>
                                      </p:to>
                                    </p:set>
                                    <p:animEffect transition="in" filter="dissolve">
                                      <p:cBhvr>
                                        <p:cTn id="102" dur="500"/>
                                        <p:tgtEl>
                                          <p:spTgt spid="82967"/>
                                        </p:tgtEl>
                                      </p:cBhvr>
                                    </p:animEffect>
                                  </p:childTnLst>
                                </p:cTn>
                              </p:par>
                            </p:childTnLst>
                          </p:cTn>
                        </p:par>
                        <p:par>
                          <p:cTn id="103" fill="hold" nodeType="afterGroup">
                            <p:stCondLst>
                              <p:cond delay="500"/>
                            </p:stCondLst>
                            <p:childTnLst>
                              <p:par>
                                <p:cTn id="104" presetID="1" presetClass="entr" presetSubtype="0" fill="hold" grpId="0" nodeType="afterEffect">
                                  <p:stCondLst>
                                    <p:cond delay="0"/>
                                  </p:stCondLst>
                                  <p:childTnLst>
                                    <p:set>
                                      <p:cBhvr>
                                        <p:cTn id="105" dur="1" fill="hold">
                                          <p:stCondLst>
                                            <p:cond delay="499"/>
                                          </p:stCondLst>
                                        </p:cTn>
                                        <p:tgtEl>
                                          <p:spTgt spid="82974"/>
                                        </p:tgtEl>
                                        <p:attrNameLst>
                                          <p:attrName>style.visibility</p:attrName>
                                        </p:attrNameLst>
                                      </p:cBhvr>
                                      <p:to>
                                        <p:strVal val="visible"/>
                                      </p:to>
                                    </p:set>
                                  </p:childTnLst>
                                </p:cTn>
                              </p:par>
                            </p:childTnLst>
                          </p:cTn>
                        </p:par>
                        <p:par>
                          <p:cTn id="106" fill="hold" nodeType="afterGroup">
                            <p:stCondLst>
                              <p:cond delay="1000"/>
                            </p:stCondLst>
                            <p:childTnLst>
                              <p:par>
                                <p:cTn id="107" presetID="1" presetClass="entr" presetSubtype="0" fill="hold" grpId="0" nodeType="afterEffect">
                                  <p:stCondLst>
                                    <p:cond delay="0"/>
                                  </p:stCondLst>
                                  <p:childTnLst>
                                    <p:set>
                                      <p:cBhvr>
                                        <p:cTn id="108" dur="1" fill="hold">
                                          <p:stCondLst>
                                            <p:cond delay="499"/>
                                          </p:stCondLst>
                                        </p:cTn>
                                        <p:tgtEl>
                                          <p:spTgt spid="82969"/>
                                        </p:tgtEl>
                                        <p:attrNameLst>
                                          <p:attrName>style.visibility</p:attrName>
                                        </p:attrNameLst>
                                      </p:cBhvr>
                                      <p:to>
                                        <p:strVal val="visible"/>
                                      </p:to>
                                    </p:set>
                                  </p:childTnLst>
                                </p:cTn>
                              </p:par>
                            </p:childTnLst>
                          </p:cTn>
                        </p:par>
                        <p:par>
                          <p:cTn id="109" fill="hold" nodeType="afterGroup">
                            <p:stCondLst>
                              <p:cond delay="1500"/>
                            </p:stCondLst>
                            <p:childTnLst>
                              <p:par>
                                <p:cTn id="110" presetID="1" presetClass="entr" presetSubtype="0" fill="hold" grpId="0" nodeType="afterEffect">
                                  <p:stCondLst>
                                    <p:cond delay="0"/>
                                  </p:stCondLst>
                                  <p:childTnLst>
                                    <p:set>
                                      <p:cBhvr>
                                        <p:cTn id="111" dur="1" fill="hold">
                                          <p:stCondLst>
                                            <p:cond delay="499"/>
                                          </p:stCondLst>
                                        </p:cTn>
                                        <p:tgtEl>
                                          <p:spTgt spid="82975"/>
                                        </p:tgtEl>
                                        <p:attrNameLst>
                                          <p:attrName>style.visibility</p:attrName>
                                        </p:attrNameLst>
                                      </p:cBhvr>
                                      <p:to>
                                        <p:strVal val="visible"/>
                                      </p:to>
                                    </p:set>
                                  </p:childTnLst>
                                </p:cTn>
                              </p:par>
                            </p:childTnLst>
                          </p:cTn>
                        </p:par>
                        <p:par>
                          <p:cTn id="112" fill="hold" nodeType="afterGroup">
                            <p:stCondLst>
                              <p:cond delay="2000"/>
                            </p:stCondLst>
                            <p:childTnLst>
                              <p:par>
                                <p:cTn id="113" presetID="1" presetClass="entr" presetSubtype="0" fill="hold" grpId="0" nodeType="afterEffect">
                                  <p:stCondLst>
                                    <p:cond delay="0"/>
                                  </p:stCondLst>
                                  <p:childTnLst>
                                    <p:set>
                                      <p:cBhvr>
                                        <p:cTn id="114" dur="1" fill="hold">
                                          <p:stCondLst>
                                            <p:cond delay="499"/>
                                          </p:stCondLst>
                                        </p:cTn>
                                        <p:tgtEl>
                                          <p:spTgt spid="82970"/>
                                        </p:tgtEl>
                                        <p:attrNameLst>
                                          <p:attrName>style.visibility</p:attrName>
                                        </p:attrNameLst>
                                      </p:cBhvr>
                                      <p:to>
                                        <p:strVal val="visible"/>
                                      </p:to>
                                    </p:set>
                                  </p:childTnLst>
                                </p:cTn>
                              </p:par>
                            </p:childTnLst>
                          </p:cTn>
                        </p:par>
                        <p:par>
                          <p:cTn id="115" fill="hold" nodeType="afterGroup">
                            <p:stCondLst>
                              <p:cond delay="2500"/>
                            </p:stCondLst>
                            <p:childTnLst>
                              <p:par>
                                <p:cTn id="116" presetID="1" presetClass="entr" presetSubtype="0" fill="hold" grpId="0" nodeType="afterEffect">
                                  <p:stCondLst>
                                    <p:cond delay="0"/>
                                  </p:stCondLst>
                                  <p:childTnLst>
                                    <p:set>
                                      <p:cBhvr>
                                        <p:cTn id="117" dur="1" fill="hold">
                                          <p:stCondLst>
                                            <p:cond delay="499"/>
                                          </p:stCondLst>
                                        </p:cTn>
                                        <p:tgtEl>
                                          <p:spTgt spid="82976"/>
                                        </p:tgtEl>
                                        <p:attrNameLst>
                                          <p:attrName>style.visibility</p:attrName>
                                        </p:attrNameLst>
                                      </p:cBhvr>
                                      <p:to>
                                        <p:strVal val="visible"/>
                                      </p:to>
                                    </p:set>
                                  </p:childTnLst>
                                </p:cTn>
                              </p:par>
                            </p:childTnLst>
                          </p:cTn>
                        </p:par>
                        <p:par>
                          <p:cTn id="118" fill="hold" nodeType="afterGroup">
                            <p:stCondLst>
                              <p:cond delay="3000"/>
                            </p:stCondLst>
                            <p:childTnLst>
                              <p:par>
                                <p:cTn id="119" presetID="1" presetClass="entr" presetSubtype="0" fill="hold" grpId="0" nodeType="afterEffect">
                                  <p:stCondLst>
                                    <p:cond delay="0"/>
                                  </p:stCondLst>
                                  <p:childTnLst>
                                    <p:set>
                                      <p:cBhvr>
                                        <p:cTn id="120" dur="1" fill="hold">
                                          <p:stCondLst>
                                            <p:cond delay="499"/>
                                          </p:stCondLst>
                                        </p:cTn>
                                        <p:tgtEl>
                                          <p:spTgt spid="82971"/>
                                        </p:tgtEl>
                                        <p:attrNameLst>
                                          <p:attrName>style.visibility</p:attrName>
                                        </p:attrNameLst>
                                      </p:cBhvr>
                                      <p:to>
                                        <p:strVal val="visible"/>
                                      </p:to>
                                    </p:set>
                                  </p:childTnLst>
                                </p:cTn>
                              </p:par>
                            </p:childTnLst>
                          </p:cTn>
                        </p:par>
                        <p:par>
                          <p:cTn id="121" fill="hold" nodeType="afterGroup">
                            <p:stCondLst>
                              <p:cond delay="3500"/>
                            </p:stCondLst>
                            <p:childTnLst>
                              <p:par>
                                <p:cTn id="122" presetID="1" presetClass="entr" presetSubtype="0" fill="hold" grpId="0" nodeType="afterEffect">
                                  <p:stCondLst>
                                    <p:cond delay="0"/>
                                  </p:stCondLst>
                                  <p:childTnLst>
                                    <p:set>
                                      <p:cBhvr>
                                        <p:cTn id="123" dur="1" fill="hold">
                                          <p:stCondLst>
                                            <p:cond delay="499"/>
                                          </p:stCondLst>
                                        </p:cTn>
                                        <p:tgtEl>
                                          <p:spTgt spid="82977"/>
                                        </p:tgtEl>
                                        <p:attrNameLst>
                                          <p:attrName>style.visibility</p:attrName>
                                        </p:attrNameLst>
                                      </p:cBhvr>
                                      <p:to>
                                        <p:strVal val="visible"/>
                                      </p:to>
                                    </p:set>
                                  </p:childTnLst>
                                </p:cTn>
                              </p:par>
                            </p:childTnLst>
                          </p:cTn>
                        </p:par>
                        <p:par>
                          <p:cTn id="124" fill="hold" nodeType="afterGroup">
                            <p:stCondLst>
                              <p:cond delay="4000"/>
                            </p:stCondLst>
                            <p:childTnLst>
                              <p:par>
                                <p:cTn id="125" presetID="1" presetClass="entr" presetSubtype="0" fill="hold" grpId="0" nodeType="afterEffect">
                                  <p:stCondLst>
                                    <p:cond delay="0"/>
                                  </p:stCondLst>
                                  <p:childTnLst>
                                    <p:set>
                                      <p:cBhvr>
                                        <p:cTn id="126" dur="1" fill="hold">
                                          <p:stCondLst>
                                            <p:cond delay="499"/>
                                          </p:stCondLst>
                                        </p:cTn>
                                        <p:tgtEl>
                                          <p:spTgt spid="82972"/>
                                        </p:tgtEl>
                                        <p:attrNameLst>
                                          <p:attrName>style.visibility</p:attrName>
                                        </p:attrNameLst>
                                      </p:cBhvr>
                                      <p:to>
                                        <p:strVal val="visible"/>
                                      </p:to>
                                    </p:set>
                                  </p:childTnLst>
                                </p:cTn>
                              </p:par>
                            </p:childTnLst>
                          </p:cTn>
                        </p:par>
                        <p:par>
                          <p:cTn id="127" fill="hold" nodeType="afterGroup">
                            <p:stCondLst>
                              <p:cond delay="4500"/>
                            </p:stCondLst>
                            <p:childTnLst>
                              <p:par>
                                <p:cTn id="128" presetID="1" presetClass="entr" presetSubtype="0" fill="hold" grpId="0" nodeType="afterEffect">
                                  <p:stCondLst>
                                    <p:cond delay="0"/>
                                  </p:stCondLst>
                                  <p:childTnLst>
                                    <p:set>
                                      <p:cBhvr>
                                        <p:cTn id="129" dur="1" fill="hold">
                                          <p:stCondLst>
                                            <p:cond delay="499"/>
                                          </p:stCondLst>
                                        </p:cTn>
                                        <p:tgtEl>
                                          <p:spTgt spid="82978"/>
                                        </p:tgtEl>
                                        <p:attrNameLst>
                                          <p:attrName>style.visibility</p:attrName>
                                        </p:attrNameLst>
                                      </p:cBhvr>
                                      <p:to>
                                        <p:strVal val="visible"/>
                                      </p:to>
                                    </p:set>
                                  </p:childTnLst>
                                </p:cTn>
                              </p:par>
                            </p:childTnLst>
                          </p:cTn>
                        </p:par>
                        <p:par>
                          <p:cTn id="130" fill="hold" nodeType="afterGroup">
                            <p:stCondLst>
                              <p:cond delay="5000"/>
                            </p:stCondLst>
                            <p:childTnLst>
                              <p:par>
                                <p:cTn id="131" presetID="1" presetClass="entr" presetSubtype="0" fill="hold" grpId="0" nodeType="afterEffect">
                                  <p:stCondLst>
                                    <p:cond delay="0"/>
                                  </p:stCondLst>
                                  <p:childTnLst>
                                    <p:set>
                                      <p:cBhvr>
                                        <p:cTn id="132" dur="1" fill="hold">
                                          <p:stCondLst>
                                            <p:cond delay="499"/>
                                          </p:stCondLst>
                                        </p:cTn>
                                        <p:tgtEl>
                                          <p:spTgt spid="8297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82979"/>
                                        </p:tgtEl>
                                        <p:attrNameLst>
                                          <p:attrName>style.visibility</p:attrName>
                                        </p:attrNameLst>
                                      </p:cBhvr>
                                      <p:to>
                                        <p:strVal val="visible"/>
                                      </p:to>
                                    </p:set>
                                    <p:animEffect transition="in" filter="barn(outVertical)">
                                      <p:cBhvr>
                                        <p:cTn id="137" dur="500"/>
                                        <p:tgtEl>
                                          <p:spTgt spid="82979"/>
                                        </p:tgtEl>
                                      </p:cBhvr>
                                    </p:animEffect>
                                  </p:childTnLst>
                                </p:cTn>
                              </p:par>
                            </p:childTnLst>
                          </p:cTn>
                        </p:par>
                        <p:par>
                          <p:cTn id="138" fill="hold" nodeType="afterGroup">
                            <p:stCondLst>
                              <p:cond delay="500"/>
                            </p:stCondLst>
                            <p:childTnLst>
                              <p:par>
                                <p:cTn id="139" presetID="16" presetClass="entr" presetSubtype="37" fill="hold" grpId="0" nodeType="afterEffect">
                                  <p:stCondLst>
                                    <p:cond delay="0"/>
                                  </p:stCondLst>
                                  <p:childTnLst>
                                    <p:set>
                                      <p:cBhvr>
                                        <p:cTn id="140" dur="1" fill="hold">
                                          <p:stCondLst>
                                            <p:cond delay="0"/>
                                          </p:stCondLst>
                                        </p:cTn>
                                        <p:tgtEl>
                                          <p:spTgt spid="82980"/>
                                        </p:tgtEl>
                                        <p:attrNameLst>
                                          <p:attrName>style.visibility</p:attrName>
                                        </p:attrNameLst>
                                      </p:cBhvr>
                                      <p:to>
                                        <p:strVal val="visible"/>
                                      </p:to>
                                    </p:set>
                                    <p:animEffect transition="in" filter="barn(outVertical)">
                                      <p:cBhvr>
                                        <p:cTn id="141" dur="500"/>
                                        <p:tgtEl>
                                          <p:spTgt spid="82980"/>
                                        </p:tgtEl>
                                      </p:cBhvr>
                                    </p:animEffect>
                                  </p:childTnLst>
                                </p:cTn>
                              </p:par>
                            </p:childTnLst>
                          </p:cTn>
                        </p:par>
                        <p:par>
                          <p:cTn id="142" fill="hold" nodeType="afterGroup">
                            <p:stCondLst>
                              <p:cond delay="1000"/>
                            </p:stCondLst>
                            <p:childTnLst>
                              <p:par>
                                <p:cTn id="143" presetID="16" presetClass="entr" presetSubtype="37" fill="hold" grpId="0" nodeType="afterEffect">
                                  <p:stCondLst>
                                    <p:cond delay="0"/>
                                  </p:stCondLst>
                                  <p:childTnLst>
                                    <p:set>
                                      <p:cBhvr>
                                        <p:cTn id="144" dur="1" fill="hold">
                                          <p:stCondLst>
                                            <p:cond delay="0"/>
                                          </p:stCondLst>
                                        </p:cTn>
                                        <p:tgtEl>
                                          <p:spTgt spid="82981"/>
                                        </p:tgtEl>
                                        <p:attrNameLst>
                                          <p:attrName>style.visibility</p:attrName>
                                        </p:attrNameLst>
                                      </p:cBhvr>
                                      <p:to>
                                        <p:strVal val="visible"/>
                                      </p:to>
                                    </p:set>
                                    <p:animEffect transition="in" filter="barn(outVertical)">
                                      <p:cBhvr>
                                        <p:cTn id="145" dur="500"/>
                                        <p:tgtEl>
                                          <p:spTgt spid="82981"/>
                                        </p:tgtEl>
                                      </p:cBhvr>
                                    </p:animEffect>
                                  </p:childTnLst>
                                </p:cTn>
                              </p:par>
                            </p:childTnLst>
                          </p:cTn>
                        </p:par>
                        <p:par>
                          <p:cTn id="146" fill="hold" nodeType="afterGroup">
                            <p:stCondLst>
                              <p:cond delay="1500"/>
                            </p:stCondLst>
                            <p:childTnLst>
                              <p:par>
                                <p:cTn id="147" presetID="16" presetClass="entr" presetSubtype="37" fill="hold" grpId="0" nodeType="afterEffect">
                                  <p:stCondLst>
                                    <p:cond delay="0"/>
                                  </p:stCondLst>
                                  <p:childTnLst>
                                    <p:set>
                                      <p:cBhvr>
                                        <p:cTn id="148" dur="1" fill="hold">
                                          <p:stCondLst>
                                            <p:cond delay="0"/>
                                          </p:stCondLst>
                                        </p:cTn>
                                        <p:tgtEl>
                                          <p:spTgt spid="82982"/>
                                        </p:tgtEl>
                                        <p:attrNameLst>
                                          <p:attrName>style.visibility</p:attrName>
                                        </p:attrNameLst>
                                      </p:cBhvr>
                                      <p:to>
                                        <p:strVal val="visible"/>
                                      </p:to>
                                    </p:set>
                                    <p:animEffect transition="in" filter="barn(outVertical)">
                                      <p:cBhvr>
                                        <p:cTn id="149" dur="500"/>
                                        <p:tgtEl>
                                          <p:spTgt spid="82982"/>
                                        </p:tgtEl>
                                      </p:cBhvr>
                                    </p:animEffect>
                                  </p:childTnLst>
                                </p:cTn>
                              </p:par>
                            </p:childTnLst>
                          </p:cTn>
                        </p:par>
                        <p:par>
                          <p:cTn id="150" fill="hold" nodeType="afterGroup">
                            <p:stCondLst>
                              <p:cond delay="2000"/>
                            </p:stCondLst>
                            <p:childTnLst>
                              <p:par>
                                <p:cTn id="151" presetID="16" presetClass="entr" presetSubtype="37" fill="hold" grpId="0" nodeType="afterEffect">
                                  <p:stCondLst>
                                    <p:cond delay="0"/>
                                  </p:stCondLst>
                                  <p:childTnLst>
                                    <p:set>
                                      <p:cBhvr>
                                        <p:cTn id="152" dur="1" fill="hold">
                                          <p:stCondLst>
                                            <p:cond delay="0"/>
                                          </p:stCondLst>
                                        </p:cTn>
                                        <p:tgtEl>
                                          <p:spTgt spid="82983"/>
                                        </p:tgtEl>
                                        <p:attrNameLst>
                                          <p:attrName>style.visibility</p:attrName>
                                        </p:attrNameLst>
                                      </p:cBhvr>
                                      <p:to>
                                        <p:strVal val="visible"/>
                                      </p:to>
                                    </p:set>
                                    <p:animEffect transition="in" filter="barn(outVertical)">
                                      <p:cBhvr>
                                        <p:cTn id="153" dur="500"/>
                                        <p:tgtEl>
                                          <p:spTgt spid="82983"/>
                                        </p:tgtEl>
                                      </p:cBhvr>
                                    </p:animEffect>
                                  </p:childTnLst>
                                </p:cTn>
                              </p:par>
                            </p:childTnLst>
                          </p:cTn>
                        </p:par>
                        <p:par>
                          <p:cTn id="154" fill="hold" nodeType="afterGroup">
                            <p:stCondLst>
                              <p:cond delay="2500"/>
                            </p:stCondLst>
                            <p:childTnLst>
                              <p:par>
                                <p:cTn id="155" presetID="16" presetClass="entr" presetSubtype="37" fill="hold" grpId="0" nodeType="afterEffect">
                                  <p:stCondLst>
                                    <p:cond delay="0"/>
                                  </p:stCondLst>
                                  <p:childTnLst>
                                    <p:set>
                                      <p:cBhvr>
                                        <p:cTn id="156" dur="1" fill="hold">
                                          <p:stCondLst>
                                            <p:cond delay="0"/>
                                          </p:stCondLst>
                                        </p:cTn>
                                        <p:tgtEl>
                                          <p:spTgt spid="82984"/>
                                        </p:tgtEl>
                                        <p:attrNameLst>
                                          <p:attrName>style.visibility</p:attrName>
                                        </p:attrNameLst>
                                      </p:cBhvr>
                                      <p:to>
                                        <p:strVal val="visible"/>
                                      </p:to>
                                    </p:set>
                                    <p:animEffect transition="in" filter="barn(outVertical)">
                                      <p:cBhvr>
                                        <p:cTn id="157" dur="500"/>
                                        <p:tgtEl>
                                          <p:spTgt spid="82984"/>
                                        </p:tgtEl>
                                      </p:cBhvr>
                                    </p:animEffect>
                                  </p:childTnLst>
                                </p:cTn>
                              </p:par>
                            </p:childTnLst>
                          </p:cTn>
                        </p:par>
                        <p:par>
                          <p:cTn id="158" fill="hold" nodeType="afterGroup">
                            <p:stCondLst>
                              <p:cond delay="3000"/>
                            </p:stCondLst>
                            <p:childTnLst>
                              <p:par>
                                <p:cTn id="159" presetID="16" presetClass="entr" presetSubtype="37" fill="hold" grpId="0" nodeType="afterEffect">
                                  <p:stCondLst>
                                    <p:cond delay="0"/>
                                  </p:stCondLst>
                                  <p:childTnLst>
                                    <p:set>
                                      <p:cBhvr>
                                        <p:cTn id="160" dur="1" fill="hold">
                                          <p:stCondLst>
                                            <p:cond delay="0"/>
                                          </p:stCondLst>
                                        </p:cTn>
                                        <p:tgtEl>
                                          <p:spTgt spid="82985"/>
                                        </p:tgtEl>
                                        <p:attrNameLst>
                                          <p:attrName>style.visibility</p:attrName>
                                        </p:attrNameLst>
                                      </p:cBhvr>
                                      <p:to>
                                        <p:strVal val="visible"/>
                                      </p:to>
                                    </p:set>
                                    <p:animEffect transition="in" filter="barn(outVertical)">
                                      <p:cBhvr>
                                        <p:cTn id="161" dur="500"/>
                                        <p:tgtEl>
                                          <p:spTgt spid="82985"/>
                                        </p:tgtEl>
                                      </p:cBhvr>
                                    </p:animEffect>
                                  </p:childTnLst>
                                </p:cTn>
                              </p:par>
                            </p:childTnLst>
                          </p:cTn>
                        </p:par>
                        <p:par>
                          <p:cTn id="162" fill="hold" nodeType="afterGroup">
                            <p:stCondLst>
                              <p:cond delay="3500"/>
                            </p:stCondLst>
                            <p:childTnLst>
                              <p:par>
                                <p:cTn id="163" presetID="16" presetClass="entr" presetSubtype="37" fill="hold" grpId="0" nodeType="afterEffect">
                                  <p:stCondLst>
                                    <p:cond delay="0"/>
                                  </p:stCondLst>
                                  <p:childTnLst>
                                    <p:set>
                                      <p:cBhvr>
                                        <p:cTn id="164" dur="1" fill="hold">
                                          <p:stCondLst>
                                            <p:cond delay="0"/>
                                          </p:stCondLst>
                                        </p:cTn>
                                        <p:tgtEl>
                                          <p:spTgt spid="82986"/>
                                        </p:tgtEl>
                                        <p:attrNameLst>
                                          <p:attrName>style.visibility</p:attrName>
                                        </p:attrNameLst>
                                      </p:cBhvr>
                                      <p:to>
                                        <p:strVal val="visible"/>
                                      </p:to>
                                    </p:set>
                                    <p:animEffect transition="in" filter="barn(outVertical)">
                                      <p:cBhvr>
                                        <p:cTn id="165" dur="500"/>
                                        <p:tgtEl>
                                          <p:spTgt spid="82986"/>
                                        </p:tgtEl>
                                      </p:cBhvr>
                                    </p:animEffect>
                                  </p:childTnLst>
                                </p:cTn>
                              </p:par>
                            </p:childTnLst>
                          </p:cTn>
                        </p:par>
                        <p:par>
                          <p:cTn id="166" fill="hold" nodeType="afterGroup">
                            <p:stCondLst>
                              <p:cond delay="4000"/>
                            </p:stCondLst>
                            <p:childTnLst>
                              <p:par>
                                <p:cTn id="167" presetID="16" presetClass="entr" presetSubtype="37" fill="hold" grpId="0" nodeType="afterEffect">
                                  <p:stCondLst>
                                    <p:cond delay="0"/>
                                  </p:stCondLst>
                                  <p:childTnLst>
                                    <p:set>
                                      <p:cBhvr>
                                        <p:cTn id="168" dur="1" fill="hold">
                                          <p:stCondLst>
                                            <p:cond delay="0"/>
                                          </p:stCondLst>
                                        </p:cTn>
                                        <p:tgtEl>
                                          <p:spTgt spid="82987"/>
                                        </p:tgtEl>
                                        <p:attrNameLst>
                                          <p:attrName>style.visibility</p:attrName>
                                        </p:attrNameLst>
                                      </p:cBhvr>
                                      <p:to>
                                        <p:strVal val="visible"/>
                                      </p:to>
                                    </p:set>
                                    <p:animEffect transition="in" filter="barn(outVertical)">
                                      <p:cBhvr>
                                        <p:cTn id="169" dur="500"/>
                                        <p:tgtEl>
                                          <p:spTgt spid="82987"/>
                                        </p:tgtEl>
                                      </p:cBhvr>
                                    </p:animEffect>
                                  </p:childTnLst>
                                </p:cTn>
                              </p:par>
                            </p:childTnLst>
                          </p:cTn>
                        </p:par>
                        <p:par>
                          <p:cTn id="170" fill="hold" nodeType="afterGroup">
                            <p:stCondLst>
                              <p:cond delay="4500"/>
                            </p:stCondLst>
                            <p:childTnLst>
                              <p:par>
                                <p:cTn id="171" presetID="1" presetClass="entr" presetSubtype="0" fill="hold" grpId="0" nodeType="afterEffect">
                                  <p:stCondLst>
                                    <p:cond delay="1000"/>
                                  </p:stCondLst>
                                  <p:childTnLst>
                                    <p:set>
                                      <p:cBhvr>
                                        <p:cTn id="172" dur="1" fill="hold">
                                          <p:stCondLst>
                                            <p:cond delay="499"/>
                                          </p:stCondLst>
                                        </p:cTn>
                                        <p:tgtEl>
                                          <p:spTgt spid="82992"/>
                                        </p:tgtEl>
                                        <p:attrNameLst>
                                          <p:attrName>style.visibility</p:attrName>
                                        </p:attrNameLst>
                                      </p:cBhvr>
                                      <p:to>
                                        <p:strVal val="visible"/>
                                      </p:to>
                                    </p:set>
                                  </p:childTnLst>
                                </p:cTn>
                              </p:par>
                            </p:childTnLst>
                          </p:cTn>
                        </p:par>
                        <p:par>
                          <p:cTn id="173" fill="hold" nodeType="afterGroup">
                            <p:stCondLst>
                              <p:cond delay="6000"/>
                            </p:stCondLst>
                            <p:childTnLst>
                              <p:par>
                                <p:cTn id="174" presetID="1" presetClass="entr" presetSubtype="0" fill="hold" grpId="0" nodeType="afterEffect">
                                  <p:stCondLst>
                                    <p:cond delay="0"/>
                                  </p:stCondLst>
                                  <p:childTnLst>
                                    <p:set>
                                      <p:cBhvr>
                                        <p:cTn id="175" dur="1" fill="hold">
                                          <p:stCondLst>
                                            <p:cond delay="499"/>
                                          </p:stCondLst>
                                        </p:cTn>
                                        <p:tgtEl>
                                          <p:spTgt spid="82993"/>
                                        </p:tgtEl>
                                        <p:attrNameLst>
                                          <p:attrName>style.visibility</p:attrName>
                                        </p:attrNameLst>
                                      </p:cBhvr>
                                      <p:to>
                                        <p:strVal val="visible"/>
                                      </p:to>
                                    </p:set>
                                  </p:childTnLst>
                                </p:cTn>
                              </p:par>
                            </p:childTnLst>
                          </p:cTn>
                        </p:par>
                        <p:par>
                          <p:cTn id="176" fill="hold" nodeType="afterGroup">
                            <p:stCondLst>
                              <p:cond delay="6500"/>
                            </p:stCondLst>
                            <p:childTnLst>
                              <p:par>
                                <p:cTn id="177" presetID="1" presetClass="entr" presetSubtype="0" fill="hold" grpId="0" nodeType="afterEffect">
                                  <p:stCondLst>
                                    <p:cond delay="0"/>
                                  </p:stCondLst>
                                  <p:childTnLst>
                                    <p:set>
                                      <p:cBhvr>
                                        <p:cTn id="178" dur="1" fill="hold">
                                          <p:stCondLst>
                                            <p:cond delay="499"/>
                                          </p:stCondLst>
                                        </p:cTn>
                                        <p:tgtEl>
                                          <p:spTgt spid="82994"/>
                                        </p:tgtEl>
                                        <p:attrNameLst>
                                          <p:attrName>style.visibility</p:attrName>
                                        </p:attrNameLst>
                                      </p:cBhvr>
                                      <p:to>
                                        <p:strVal val="visible"/>
                                      </p:to>
                                    </p:set>
                                  </p:childTnLst>
                                </p:cTn>
                              </p:par>
                            </p:childTnLst>
                          </p:cTn>
                        </p:par>
                        <p:par>
                          <p:cTn id="179" fill="hold" nodeType="afterGroup">
                            <p:stCondLst>
                              <p:cond delay="7000"/>
                            </p:stCondLst>
                            <p:childTnLst>
                              <p:par>
                                <p:cTn id="180" presetID="1" presetClass="entr" presetSubtype="0" fill="hold" grpId="0" nodeType="afterEffect">
                                  <p:stCondLst>
                                    <p:cond delay="0"/>
                                  </p:stCondLst>
                                  <p:childTnLst>
                                    <p:set>
                                      <p:cBhvr>
                                        <p:cTn id="181" dur="1" fill="hold">
                                          <p:stCondLst>
                                            <p:cond delay="499"/>
                                          </p:stCondLst>
                                        </p:cTn>
                                        <p:tgtEl>
                                          <p:spTgt spid="82995"/>
                                        </p:tgtEl>
                                        <p:attrNameLst>
                                          <p:attrName>style.visibility</p:attrName>
                                        </p:attrNameLst>
                                      </p:cBhvr>
                                      <p:to>
                                        <p:strVal val="visible"/>
                                      </p:to>
                                    </p:set>
                                  </p:childTnLst>
                                </p:cTn>
                              </p:par>
                            </p:childTnLst>
                          </p:cTn>
                        </p:par>
                        <p:par>
                          <p:cTn id="182" fill="hold" nodeType="afterGroup">
                            <p:stCondLst>
                              <p:cond delay="7500"/>
                            </p:stCondLst>
                            <p:childTnLst>
                              <p:par>
                                <p:cTn id="183" presetID="1" presetClass="entr" presetSubtype="0" fill="hold" grpId="0" nodeType="afterEffect">
                                  <p:stCondLst>
                                    <p:cond delay="0"/>
                                  </p:stCondLst>
                                  <p:childTnLst>
                                    <p:set>
                                      <p:cBhvr>
                                        <p:cTn id="184" dur="1" fill="hold">
                                          <p:stCondLst>
                                            <p:cond delay="499"/>
                                          </p:stCondLst>
                                        </p:cTn>
                                        <p:tgtEl>
                                          <p:spTgt spid="82996"/>
                                        </p:tgtEl>
                                        <p:attrNameLst>
                                          <p:attrName>style.visibility</p:attrName>
                                        </p:attrNameLst>
                                      </p:cBhvr>
                                      <p:to>
                                        <p:strVal val="visible"/>
                                      </p:to>
                                    </p:set>
                                  </p:childTnLst>
                                </p:cTn>
                              </p:par>
                            </p:childTnLst>
                          </p:cTn>
                        </p:par>
                        <p:par>
                          <p:cTn id="185" fill="hold" nodeType="afterGroup">
                            <p:stCondLst>
                              <p:cond delay="8000"/>
                            </p:stCondLst>
                            <p:childTnLst>
                              <p:par>
                                <p:cTn id="186" presetID="1" presetClass="entr" presetSubtype="0" fill="hold" grpId="0" nodeType="afterEffect">
                                  <p:stCondLst>
                                    <p:cond delay="0"/>
                                  </p:stCondLst>
                                  <p:childTnLst>
                                    <p:set>
                                      <p:cBhvr>
                                        <p:cTn id="187" dur="1" fill="hold">
                                          <p:stCondLst>
                                            <p:cond delay="499"/>
                                          </p:stCondLst>
                                        </p:cTn>
                                        <p:tgtEl>
                                          <p:spTgt spid="82998"/>
                                        </p:tgtEl>
                                        <p:attrNameLst>
                                          <p:attrName>style.visibility</p:attrName>
                                        </p:attrNameLst>
                                      </p:cBhvr>
                                      <p:to>
                                        <p:strVal val="visible"/>
                                      </p:to>
                                    </p:set>
                                  </p:childTnLst>
                                </p:cTn>
                              </p:par>
                            </p:childTnLst>
                          </p:cTn>
                        </p:par>
                        <p:par>
                          <p:cTn id="188" fill="hold" nodeType="afterGroup">
                            <p:stCondLst>
                              <p:cond delay="8500"/>
                            </p:stCondLst>
                            <p:childTnLst>
                              <p:par>
                                <p:cTn id="189" presetID="1" presetClass="entr" presetSubtype="0" fill="hold" grpId="0" nodeType="afterEffect">
                                  <p:stCondLst>
                                    <p:cond delay="0"/>
                                  </p:stCondLst>
                                  <p:childTnLst>
                                    <p:set>
                                      <p:cBhvr>
                                        <p:cTn id="190" dur="1" fill="hold">
                                          <p:stCondLst>
                                            <p:cond delay="499"/>
                                          </p:stCondLst>
                                        </p:cTn>
                                        <p:tgtEl>
                                          <p:spTgt spid="82999"/>
                                        </p:tgtEl>
                                        <p:attrNameLst>
                                          <p:attrName>style.visibility</p:attrName>
                                        </p:attrNameLst>
                                      </p:cBhvr>
                                      <p:to>
                                        <p:strVal val="visible"/>
                                      </p:to>
                                    </p:set>
                                  </p:childTnLst>
                                </p:cTn>
                              </p:par>
                            </p:childTnLst>
                          </p:cTn>
                        </p:par>
                        <p:par>
                          <p:cTn id="191" fill="hold" nodeType="afterGroup">
                            <p:stCondLst>
                              <p:cond delay="9000"/>
                            </p:stCondLst>
                            <p:childTnLst>
                              <p:par>
                                <p:cTn id="192" presetID="1" presetClass="entr" presetSubtype="0" fill="hold" grpId="0" nodeType="afterEffect">
                                  <p:stCondLst>
                                    <p:cond delay="0"/>
                                  </p:stCondLst>
                                  <p:childTnLst>
                                    <p:set>
                                      <p:cBhvr>
                                        <p:cTn id="193" dur="1" fill="hold">
                                          <p:stCondLst>
                                            <p:cond delay="499"/>
                                          </p:stCondLst>
                                        </p:cTn>
                                        <p:tgtEl>
                                          <p:spTgt spid="83000"/>
                                        </p:tgtEl>
                                        <p:attrNameLst>
                                          <p:attrName>style.visibility</p:attrName>
                                        </p:attrNameLst>
                                      </p:cBhvr>
                                      <p:to>
                                        <p:strVal val="visible"/>
                                      </p:to>
                                    </p:set>
                                  </p:childTnLst>
                                </p:cTn>
                              </p:par>
                            </p:childTnLst>
                          </p:cTn>
                        </p:par>
                        <p:par>
                          <p:cTn id="194" fill="hold" nodeType="afterGroup">
                            <p:stCondLst>
                              <p:cond delay="9500"/>
                            </p:stCondLst>
                            <p:childTnLst>
                              <p:par>
                                <p:cTn id="195" presetID="1" presetClass="entr" presetSubtype="0" fill="hold" grpId="0" nodeType="afterEffect">
                                  <p:stCondLst>
                                    <p:cond delay="0"/>
                                  </p:stCondLst>
                                  <p:childTnLst>
                                    <p:set>
                                      <p:cBhvr>
                                        <p:cTn id="196" dur="1" fill="hold">
                                          <p:stCondLst>
                                            <p:cond delay="499"/>
                                          </p:stCondLst>
                                        </p:cTn>
                                        <p:tgtEl>
                                          <p:spTgt spid="83001"/>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1" fill="hold" grpId="0" nodeType="clickEffect">
                                  <p:stCondLst>
                                    <p:cond delay="0"/>
                                  </p:stCondLst>
                                  <p:childTnLst>
                                    <p:set>
                                      <p:cBhvr>
                                        <p:cTn id="200" dur="1" fill="hold">
                                          <p:stCondLst>
                                            <p:cond delay="0"/>
                                          </p:stCondLst>
                                        </p:cTn>
                                        <p:tgtEl>
                                          <p:spTgt spid="82988"/>
                                        </p:tgtEl>
                                        <p:attrNameLst>
                                          <p:attrName>style.visibility</p:attrName>
                                        </p:attrNameLst>
                                      </p:cBhvr>
                                      <p:to>
                                        <p:strVal val="visible"/>
                                      </p:to>
                                    </p:set>
                                    <p:animEffect transition="in" filter="wipe(up)">
                                      <p:cBhvr>
                                        <p:cTn id="201" dur="500"/>
                                        <p:tgtEl>
                                          <p:spTgt spid="82988"/>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82989"/>
                                        </p:tgtEl>
                                        <p:attrNameLst>
                                          <p:attrName>style.visibility</p:attrName>
                                        </p:attrNameLst>
                                      </p:cBhvr>
                                      <p:to>
                                        <p:strVal val="visible"/>
                                      </p:to>
                                    </p:set>
                                    <p:animEffect transition="in" filter="wipe(left)">
                                      <p:cBhvr>
                                        <p:cTn id="206" dur="500"/>
                                        <p:tgtEl>
                                          <p:spTgt spid="82989"/>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82991"/>
                                        </p:tgtEl>
                                        <p:attrNameLst>
                                          <p:attrName>style.visibility</p:attrName>
                                        </p:attrNameLst>
                                      </p:cBhvr>
                                      <p:to>
                                        <p:strVal val="visible"/>
                                      </p:to>
                                    </p:set>
                                    <p:animEffect transition="in" filter="wipe(down)">
                                      <p:cBhvr>
                                        <p:cTn id="211" dur="500"/>
                                        <p:tgtEl>
                                          <p:spTgt spid="82991"/>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7" presetClass="entr" presetSubtype="8" fill="hold" grpId="0" nodeType="clickEffect">
                                  <p:stCondLst>
                                    <p:cond delay="0"/>
                                  </p:stCondLst>
                                  <p:childTnLst>
                                    <p:set>
                                      <p:cBhvr>
                                        <p:cTn id="215" dur="1" fill="hold">
                                          <p:stCondLst>
                                            <p:cond delay="0"/>
                                          </p:stCondLst>
                                        </p:cTn>
                                        <p:tgtEl>
                                          <p:spTgt spid="83002"/>
                                        </p:tgtEl>
                                        <p:attrNameLst>
                                          <p:attrName>style.visibility</p:attrName>
                                        </p:attrNameLst>
                                      </p:cBhvr>
                                      <p:to>
                                        <p:strVal val="visible"/>
                                      </p:to>
                                    </p:set>
                                    <p:anim calcmode="lin" valueType="num">
                                      <p:cBhvr>
                                        <p:cTn id="216" dur="500" fill="hold"/>
                                        <p:tgtEl>
                                          <p:spTgt spid="83002"/>
                                        </p:tgtEl>
                                        <p:attrNameLst>
                                          <p:attrName>ppt_x</p:attrName>
                                        </p:attrNameLst>
                                      </p:cBhvr>
                                      <p:tavLst>
                                        <p:tav tm="0">
                                          <p:val>
                                            <p:strVal val="#ppt_x-#ppt_w/2"/>
                                          </p:val>
                                        </p:tav>
                                        <p:tav tm="100000">
                                          <p:val>
                                            <p:strVal val="#ppt_x"/>
                                          </p:val>
                                        </p:tav>
                                      </p:tavLst>
                                    </p:anim>
                                    <p:anim calcmode="lin" valueType="num">
                                      <p:cBhvr>
                                        <p:cTn id="217" dur="500" fill="hold"/>
                                        <p:tgtEl>
                                          <p:spTgt spid="83002"/>
                                        </p:tgtEl>
                                        <p:attrNameLst>
                                          <p:attrName>ppt_y</p:attrName>
                                        </p:attrNameLst>
                                      </p:cBhvr>
                                      <p:tavLst>
                                        <p:tav tm="0">
                                          <p:val>
                                            <p:strVal val="#ppt_y"/>
                                          </p:val>
                                        </p:tav>
                                        <p:tav tm="100000">
                                          <p:val>
                                            <p:strVal val="#ppt_y"/>
                                          </p:val>
                                        </p:tav>
                                      </p:tavLst>
                                    </p:anim>
                                    <p:anim calcmode="lin" valueType="num">
                                      <p:cBhvr>
                                        <p:cTn id="218" dur="500" fill="hold"/>
                                        <p:tgtEl>
                                          <p:spTgt spid="83002"/>
                                        </p:tgtEl>
                                        <p:attrNameLst>
                                          <p:attrName>ppt_w</p:attrName>
                                        </p:attrNameLst>
                                      </p:cBhvr>
                                      <p:tavLst>
                                        <p:tav tm="0">
                                          <p:val>
                                            <p:fltVal val="0"/>
                                          </p:val>
                                        </p:tav>
                                        <p:tav tm="100000">
                                          <p:val>
                                            <p:strVal val="#ppt_w"/>
                                          </p:val>
                                        </p:tav>
                                      </p:tavLst>
                                    </p:anim>
                                    <p:anim calcmode="lin" valueType="num">
                                      <p:cBhvr>
                                        <p:cTn id="219" dur="500" fill="hold"/>
                                        <p:tgtEl>
                                          <p:spTgt spid="83002"/>
                                        </p:tgtEl>
                                        <p:attrNameLst>
                                          <p:attrName>ppt_h</p:attrName>
                                        </p:attrNameLst>
                                      </p:cBhvr>
                                      <p:tavLst>
                                        <p:tav tm="0">
                                          <p:val>
                                            <p:strVal val="#ppt_h"/>
                                          </p:val>
                                        </p:tav>
                                        <p:tav tm="100000">
                                          <p:val>
                                            <p:strVal val="#ppt_h"/>
                                          </p:val>
                                        </p:tav>
                                      </p:tavLst>
                                    </p:anim>
                                  </p:childTnLst>
                                </p:cTn>
                              </p:par>
                            </p:childTnLst>
                          </p:cTn>
                        </p:par>
                        <p:par>
                          <p:cTn id="220" fill="hold" nodeType="afterGroup">
                            <p:stCondLst>
                              <p:cond delay="500"/>
                            </p:stCondLst>
                            <p:childTnLst>
                              <p:par>
                                <p:cTn id="221" presetID="17" presetClass="entr" presetSubtype="8" fill="hold" grpId="0" nodeType="afterEffect">
                                  <p:stCondLst>
                                    <p:cond delay="0"/>
                                  </p:stCondLst>
                                  <p:childTnLst>
                                    <p:set>
                                      <p:cBhvr>
                                        <p:cTn id="222" dur="1" fill="hold">
                                          <p:stCondLst>
                                            <p:cond delay="0"/>
                                          </p:stCondLst>
                                        </p:cTn>
                                        <p:tgtEl>
                                          <p:spTgt spid="83004"/>
                                        </p:tgtEl>
                                        <p:attrNameLst>
                                          <p:attrName>style.visibility</p:attrName>
                                        </p:attrNameLst>
                                      </p:cBhvr>
                                      <p:to>
                                        <p:strVal val="visible"/>
                                      </p:to>
                                    </p:set>
                                    <p:anim calcmode="lin" valueType="num">
                                      <p:cBhvr>
                                        <p:cTn id="223" dur="500" fill="hold"/>
                                        <p:tgtEl>
                                          <p:spTgt spid="83004"/>
                                        </p:tgtEl>
                                        <p:attrNameLst>
                                          <p:attrName>ppt_x</p:attrName>
                                        </p:attrNameLst>
                                      </p:cBhvr>
                                      <p:tavLst>
                                        <p:tav tm="0">
                                          <p:val>
                                            <p:strVal val="#ppt_x-#ppt_w/2"/>
                                          </p:val>
                                        </p:tav>
                                        <p:tav tm="100000">
                                          <p:val>
                                            <p:strVal val="#ppt_x"/>
                                          </p:val>
                                        </p:tav>
                                      </p:tavLst>
                                    </p:anim>
                                    <p:anim calcmode="lin" valueType="num">
                                      <p:cBhvr>
                                        <p:cTn id="224" dur="500" fill="hold"/>
                                        <p:tgtEl>
                                          <p:spTgt spid="83004"/>
                                        </p:tgtEl>
                                        <p:attrNameLst>
                                          <p:attrName>ppt_y</p:attrName>
                                        </p:attrNameLst>
                                      </p:cBhvr>
                                      <p:tavLst>
                                        <p:tav tm="0">
                                          <p:val>
                                            <p:strVal val="#ppt_y"/>
                                          </p:val>
                                        </p:tav>
                                        <p:tav tm="100000">
                                          <p:val>
                                            <p:strVal val="#ppt_y"/>
                                          </p:val>
                                        </p:tav>
                                      </p:tavLst>
                                    </p:anim>
                                    <p:anim calcmode="lin" valueType="num">
                                      <p:cBhvr>
                                        <p:cTn id="225" dur="500" fill="hold"/>
                                        <p:tgtEl>
                                          <p:spTgt spid="83004"/>
                                        </p:tgtEl>
                                        <p:attrNameLst>
                                          <p:attrName>ppt_w</p:attrName>
                                        </p:attrNameLst>
                                      </p:cBhvr>
                                      <p:tavLst>
                                        <p:tav tm="0">
                                          <p:val>
                                            <p:fltVal val="0"/>
                                          </p:val>
                                        </p:tav>
                                        <p:tav tm="100000">
                                          <p:val>
                                            <p:strVal val="#ppt_w"/>
                                          </p:val>
                                        </p:tav>
                                      </p:tavLst>
                                    </p:anim>
                                    <p:anim calcmode="lin" valueType="num">
                                      <p:cBhvr>
                                        <p:cTn id="226" dur="500" fill="hold"/>
                                        <p:tgtEl>
                                          <p:spTgt spid="83004"/>
                                        </p:tgtEl>
                                        <p:attrNameLst>
                                          <p:attrName>ppt_h</p:attrName>
                                        </p:attrNameLst>
                                      </p:cBhvr>
                                      <p:tavLst>
                                        <p:tav tm="0">
                                          <p:val>
                                            <p:strVal val="#ppt_h"/>
                                          </p:val>
                                        </p:tav>
                                        <p:tav tm="100000">
                                          <p:val>
                                            <p:strVal val="#ppt_h"/>
                                          </p:val>
                                        </p:tav>
                                      </p:tavLst>
                                    </p:anim>
                                  </p:childTnLst>
                                </p:cTn>
                              </p:par>
                            </p:childTnLst>
                          </p:cTn>
                        </p:par>
                        <p:par>
                          <p:cTn id="227" fill="hold" nodeType="afterGroup">
                            <p:stCondLst>
                              <p:cond delay="1000"/>
                            </p:stCondLst>
                            <p:childTnLst>
                              <p:par>
                                <p:cTn id="228" presetID="17" presetClass="entr" presetSubtype="8" fill="hold" grpId="0" nodeType="afterEffect">
                                  <p:stCondLst>
                                    <p:cond delay="0"/>
                                  </p:stCondLst>
                                  <p:childTnLst>
                                    <p:set>
                                      <p:cBhvr>
                                        <p:cTn id="229" dur="1" fill="hold">
                                          <p:stCondLst>
                                            <p:cond delay="0"/>
                                          </p:stCondLst>
                                        </p:cTn>
                                        <p:tgtEl>
                                          <p:spTgt spid="83005"/>
                                        </p:tgtEl>
                                        <p:attrNameLst>
                                          <p:attrName>style.visibility</p:attrName>
                                        </p:attrNameLst>
                                      </p:cBhvr>
                                      <p:to>
                                        <p:strVal val="visible"/>
                                      </p:to>
                                    </p:set>
                                    <p:anim calcmode="lin" valueType="num">
                                      <p:cBhvr>
                                        <p:cTn id="230" dur="500" fill="hold"/>
                                        <p:tgtEl>
                                          <p:spTgt spid="83005"/>
                                        </p:tgtEl>
                                        <p:attrNameLst>
                                          <p:attrName>ppt_x</p:attrName>
                                        </p:attrNameLst>
                                      </p:cBhvr>
                                      <p:tavLst>
                                        <p:tav tm="0">
                                          <p:val>
                                            <p:strVal val="#ppt_x-#ppt_w/2"/>
                                          </p:val>
                                        </p:tav>
                                        <p:tav tm="100000">
                                          <p:val>
                                            <p:strVal val="#ppt_x"/>
                                          </p:val>
                                        </p:tav>
                                      </p:tavLst>
                                    </p:anim>
                                    <p:anim calcmode="lin" valueType="num">
                                      <p:cBhvr>
                                        <p:cTn id="231" dur="500" fill="hold"/>
                                        <p:tgtEl>
                                          <p:spTgt spid="83005"/>
                                        </p:tgtEl>
                                        <p:attrNameLst>
                                          <p:attrName>ppt_y</p:attrName>
                                        </p:attrNameLst>
                                      </p:cBhvr>
                                      <p:tavLst>
                                        <p:tav tm="0">
                                          <p:val>
                                            <p:strVal val="#ppt_y"/>
                                          </p:val>
                                        </p:tav>
                                        <p:tav tm="100000">
                                          <p:val>
                                            <p:strVal val="#ppt_y"/>
                                          </p:val>
                                        </p:tav>
                                      </p:tavLst>
                                    </p:anim>
                                    <p:anim calcmode="lin" valueType="num">
                                      <p:cBhvr>
                                        <p:cTn id="232" dur="500" fill="hold"/>
                                        <p:tgtEl>
                                          <p:spTgt spid="83005"/>
                                        </p:tgtEl>
                                        <p:attrNameLst>
                                          <p:attrName>ppt_w</p:attrName>
                                        </p:attrNameLst>
                                      </p:cBhvr>
                                      <p:tavLst>
                                        <p:tav tm="0">
                                          <p:val>
                                            <p:fltVal val="0"/>
                                          </p:val>
                                        </p:tav>
                                        <p:tav tm="100000">
                                          <p:val>
                                            <p:strVal val="#ppt_w"/>
                                          </p:val>
                                        </p:tav>
                                      </p:tavLst>
                                    </p:anim>
                                    <p:anim calcmode="lin" valueType="num">
                                      <p:cBhvr>
                                        <p:cTn id="233" dur="500" fill="hold"/>
                                        <p:tgtEl>
                                          <p:spTgt spid="83005"/>
                                        </p:tgtEl>
                                        <p:attrNameLst>
                                          <p:attrName>ppt_h</p:attrName>
                                        </p:attrNameLst>
                                      </p:cBhvr>
                                      <p:tavLst>
                                        <p:tav tm="0">
                                          <p:val>
                                            <p:strVal val="#ppt_h"/>
                                          </p:val>
                                        </p:tav>
                                        <p:tav tm="100000">
                                          <p:val>
                                            <p:strVal val="#ppt_h"/>
                                          </p:val>
                                        </p:tav>
                                      </p:tavLst>
                                    </p:anim>
                                  </p:childTnLst>
                                </p:cTn>
                              </p:par>
                            </p:childTnLst>
                          </p:cTn>
                        </p:par>
                      </p:childTnLst>
                    </p:cTn>
                  </p:par>
                  <p:par>
                    <p:cTn id="234" fill="hold" nodeType="clickPar">
                      <p:stCondLst>
                        <p:cond delay="indefinite"/>
                      </p:stCondLst>
                      <p:childTnLst>
                        <p:par>
                          <p:cTn id="235" fill="hold" nodeType="withGroup">
                            <p:stCondLst>
                              <p:cond delay="0"/>
                            </p:stCondLst>
                            <p:childTnLst>
                              <p:par>
                                <p:cTn id="236" presetID="9" presetClass="entr" presetSubtype="0" fill="hold" grpId="0" nodeType="clickEffect">
                                  <p:stCondLst>
                                    <p:cond delay="0"/>
                                  </p:stCondLst>
                                  <p:childTnLst>
                                    <p:set>
                                      <p:cBhvr>
                                        <p:cTn id="237" dur="1" fill="hold">
                                          <p:stCondLst>
                                            <p:cond delay="0"/>
                                          </p:stCondLst>
                                        </p:cTn>
                                        <p:tgtEl>
                                          <p:spTgt spid="83006"/>
                                        </p:tgtEl>
                                        <p:attrNameLst>
                                          <p:attrName>style.visibility</p:attrName>
                                        </p:attrNameLst>
                                      </p:cBhvr>
                                      <p:to>
                                        <p:strVal val="visible"/>
                                      </p:to>
                                    </p:set>
                                    <p:animEffect transition="in" filter="dissolve">
                                      <p:cBhvr>
                                        <p:cTn id="238" dur="500"/>
                                        <p:tgtEl>
                                          <p:spTgt spid="8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autoUpdateAnimBg="0"/>
      <p:bldP spid="82961" grpId="0" autoUpdateAnimBg="0"/>
      <p:bldP spid="82960" grpId="0" autoUpdateAnimBg="0"/>
      <p:bldP spid="82963" grpId="0" autoUpdateAnimBg="0"/>
      <p:bldP spid="82964" grpId="0" autoUpdateAnimBg="0"/>
      <p:bldP spid="82950" grpId="0" autoUpdateAnimBg="0"/>
      <p:bldP spid="82951" grpId="0" autoUpdateAnimBg="0"/>
      <p:bldP spid="82952" grpId="0" autoUpdateAnimBg="0"/>
      <p:bldP spid="82953" grpId="0" autoUpdateAnimBg="0"/>
      <p:bldP spid="82954" grpId="0" autoUpdateAnimBg="0"/>
      <p:bldP spid="82955" grpId="0" animBg="1"/>
      <p:bldP spid="82956" grpId="0" animBg="1"/>
      <p:bldP spid="82958" grpId="0" animBg="1"/>
      <p:bldP spid="82959" grpId="0" animBg="1"/>
      <p:bldP spid="82965" grpId="0" autoUpdateAnimBg="0"/>
      <p:bldP spid="82966" grpId="0" autoUpdateAnimBg="0"/>
      <p:bldP spid="82946" grpId="0" autoUpdateAnimBg="0"/>
      <p:bldP spid="82967" grpId="0" animBg="1" autoUpdateAnimBg="0"/>
      <p:bldP spid="82969" grpId="0" autoUpdateAnimBg="0"/>
      <p:bldP spid="82970" grpId="0" autoUpdateAnimBg="0"/>
      <p:bldP spid="82971" grpId="0" autoUpdateAnimBg="0"/>
      <p:bldP spid="82972" grpId="0" autoUpdateAnimBg="0"/>
      <p:bldP spid="82973" grpId="0" autoUpdateAnimBg="0"/>
      <p:bldP spid="82974" grpId="0" animBg="1"/>
      <p:bldP spid="82975" grpId="0" animBg="1"/>
      <p:bldP spid="82976" grpId="0" animBg="1"/>
      <p:bldP spid="82977" grpId="0" animBg="1"/>
      <p:bldP spid="82978" grpId="0" animBg="1"/>
      <p:bldP spid="82979" grpId="0" animBg="1"/>
      <p:bldP spid="82980" grpId="0" animBg="1"/>
      <p:bldP spid="82981" grpId="0" animBg="1"/>
      <p:bldP spid="82982" grpId="0" animBg="1"/>
      <p:bldP spid="82983" grpId="0" animBg="1"/>
      <p:bldP spid="82984" grpId="0" animBg="1"/>
      <p:bldP spid="82985" grpId="0" animBg="1"/>
      <p:bldP spid="82986" grpId="0" animBg="1"/>
      <p:bldP spid="82987" grpId="0" animBg="1"/>
      <p:bldP spid="82988" grpId="0" animBg="1"/>
      <p:bldP spid="82989" grpId="0" animBg="1"/>
      <p:bldP spid="82991" grpId="0" animBg="1"/>
      <p:bldP spid="82992" grpId="0" autoUpdateAnimBg="0"/>
      <p:bldP spid="82993" grpId="0" autoUpdateAnimBg="0"/>
      <p:bldP spid="82994" grpId="0" autoUpdateAnimBg="0"/>
      <p:bldP spid="82995" grpId="0" autoUpdateAnimBg="0"/>
      <p:bldP spid="82996" grpId="0" autoUpdateAnimBg="0"/>
      <p:bldP spid="82998" grpId="0" autoUpdateAnimBg="0"/>
      <p:bldP spid="82999" grpId="0" autoUpdateAnimBg="0"/>
      <p:bldP spid="83000" grpId="0" autoUpdateAnimBg="0"/>
      <p:bldP spid="83001" grpId="0" autoUpdateAnimBg="0"/>
      <p:bldP spid="83002" grpId="0" animBg="1" autoUpdateAnimBg="0"/>
      <p:bldP spid="83004" grpId="0" animBg="1"/>
      <p:bldP spid="83005" grpId="0" animBg="1"/>
      <p:bldP spid="8300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Die Corioliskraft</a:t>
            </a:r>
          </a:p>
        </p:txBody>
      </p:sp>
      <p:sp>
        <p:nvSpPr>
          <p:cNvPr id="96259" name="Text Box 3"/>
          <p:cNvSpPr txBox="1">
            <a:spLocks noChangeArrowheads="1"/>
          </p:cNvSpPr>
          <p:nvPr/>
        </p:nvSpPr>
        <p:spPr bwMode="auto">
          <a:xfrm>
            <a:off x="1103313" y="2190750"/>
            <a:ext cx="7245350" cy="1879600"/>
          </a:xfrm>
          <a:prstGeom prst="rect">
            <a:avLst/>
          </a:prstGeom>
          <a:noFill/>
          <a:ln w="25400">
            <a:noFill/>
            <a:miter lim="800000"/>
            <a:headEnd/>
            <a:tailEnd/>
          </a:ln>
          <a:effectLst/>
        </p:spPr>
        <p:txBody>
          <a:bodyPr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sz="1800">
                <a:latin typeface="Calibri" charset="0"/>
              </a:rPr>
              <a:t>bewirkt auf der </a:t>
            </a:r>
            <a:r>
              <a:rPr lang="de-DE" sz="1800" b="1">
                <a:effectLst>
                  <a:outerShdw blurRad="38100" dist="38100" dir="2700000" algn="tl">
                    <a:srgbClr val="DDDDDD"/>
                  </a:outerShdw>
                </a:effectLst>
                <a:latin typeface="Calibri" charset="0"/>
              </a:rPr>
              <a:t>Nord</a:t>
            </a:r>
            <a:r>
              <a:rPr lang="de-DE" sz="1800">
                <a:latin typeface="Calibri" charset="0"/>
              </a:rPr>
              <a:t>halbkugel eine </a:t>
            </a:r>
            <a:r>
              <a:rPr lang="de-DE" sz="1800" b="1">
                <a:effectLst>
                  <a:outerShdw blurRad="38100" dist="38100" dir="2700000" algn="tl">
                    <a:srgbClr val="DDDDDD"/>
                  </a:outerShdw>
                </a:effectLst>
                <a:latin typeface="Calibri" charset="0"/>
              </a:rPr>
              <a:t>Recht</a:t>
            </a:r>
            <a:r>
              <a:rPr lang="de-DE" sz="1800" b="1">
                <a:latin typeface="Calibri" charset="0"/>
              </a:rPr>
              <a:t>s</a:t>
            </a:r>
            <a:r>
              <a:rPr lang="de-DE" sz="1800">
                <a:latin typeface="Calibri" charset="0"/>
              </a:rPr>
              <a:t>ablenkung  senkrecht zur Bewegungsrichtung</a:t>
            </a:r>
          </a:p>
          <a:p>
            <a:pPr eaLnBrk="1" hangingPunct="1">
              <a:buFontTx/>
              <a:buChar char="•"/>
            </a:pPr>
            <a:r>
              <a:rPr lang="de-DE" sz="1800">
                <a:latin typeface="Calibri" charset="0"/>
              </a:rPr>
              <a:t>auf der </a:t>
            </a:r>
            <a:r>
              <a:rPr lang="de-DE" sz="1800" b="1">
                <a:effectLst>
                  <a:outerShdw blurRad="38100" dist="38100" dir="2700000" algn="tl">
                    <a:srgbClr val="DDDDDD"/>
                  </a:outerShdw>
                </a:effectLst>
                <a:latin typeface="Calibri" charset="0"/>
              </a:rPr>
              <a:t>Süd</a:t>
            </a:r>
            <a:r>
              <a:rPr lang="de-DE" sz="1800">
                <a:latin typeface="Calibri" charset="0"/>
              </a:rPr>
              <a:t>halbkugel werden Bewegungen nach </a:t>
            </a:r>
            <a:r>
              <a:rPr lang="de-DE" sz="1800" b="1">
                <a:effectLst>
                  <a:outerShdw blurRad="38100" dist="38100" dir="2700000" algn="tl">
                    <a:srgbClr val="DDDDDD"/>
                  </a:outerShdw>
                </a:effectLst>
                <a:latin typeface="Calibri" charset="0"/>
              </a:rPr>
              <a:t>links</a:t>
            </a:r>
            <a:r>
              <a:rPr lang="de-DE" sz="1800">
                <a:latin typeface="Calibri" charset="0"/>
              </a:rPr>
              <a:t> abgelenkt</a:t>
            </a:r>
          </a:p>
          <a:p>
            <a:pPr eaLnBrk="1" hangingPunct="1">
              <a:buFontTx/>
              <a:buChar char="•"/>
            </a:pPr>
            <a:r>
              <a:rPr lang="de-DE" sz="1800">
                <a:latin typeface="Calibri" charset="0"/>
              </a:rPr>
              <a:t>Die Corioliskraft ist proportional zur Bewegungsgeschwindigkeit.</a:t>
            </a:r>
          </a:p>
          <a:p>
            <a:pPr eaLnBrk="1" hangingPunct="1">
              <a:buFontTx/>
              <a:buChar char="•"/>
            </a:pPr>
            <a:r>
              <a:rPr lang="de-DE" sz="1800">
                <a:latin typeface="Calibri" charset="0"/>
              </a:rPr>
              <a:t>Ihre Wirkung nimmt mit steigender geografischer Breite zu.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6258"/>
                                        </p:tgtEl>
                                        <p:attrNameLst>
                                          <p:attrName>style.visibility</p:attrName>
                                        </p:attrNameLst>
                                      </p:cBhvr>
                                      <p:to>
                                        <p:strVal val="visible"/>
                                      </p:to>
                                    </p:set>
                                    <p:animEffect transition="in" filter="barn(outHorizontal)">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 calcmode="lin" valueType="num">
                                      <p:cBhvr additive="base">
                                        <p:cTn id="12" dur="500" fill="hold"/>
                                        <p:tgtEl>
                                          <p:spTgt spid="9625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6259">
                                            <p:txEl>
                                              <p:pRg st="1" end="1"/>
                                            </p:txEl>
                                          </p:spTgt>
                                        </p:tgtEl>
                                        <p:attrNameLst>
                                          <p:attrName>style.visibility</p:attrName>
                                        </p:attrNameLst>
                                      </p:cBhvr>
                                      <p:to>
                                        <p:strVal val="visible"/>
                                      </p:to>
                                    </p:set>
                                    <p:anim calcmode="lin" valueType="num">
                                      <p:cBhvr additive="base">
                                        <p:cTn id="18" dur="500" fill="hold"/>
                                        <p:tgtEl>
                                          <p:spTgt spid="9625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6259">
                                            <p:txEl>
                                              <p:pRg st="2" end="2"/>
                                            </p:txEl>
                                          </p:spTgt>
                                        </p:tgtEl>
                                        <p:attrNameLst>
                                          <p:attrName>style.visibility</p:attrName>
                                        </p:attrNameLst>
                                      </p:cBhvr>
                                      <p:to>
                                        <p:strVal val="visible"/>
                                      </p:to>
                                    </p:set>
                                    <p:anim calcmode="lin" valueType="num">
                                      <p:cBhvr additive="base">
                                        <p:cTn id="24" dur="500" fill="hold"/>
                                        <p:tgtEl>
                                          <p:spTgt spid="96259">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6259">
                                            <p:txEl>
                                              <p:pRg st="3" end="3"/>
                                            </p:txEl>
                                          </p:spTgt>
                                        </p:tgtEl>
                                        <p:attrNameLst>
                                          <p:attrName>style.visibility</p:attrName>
                                        </p:attrNameLst>
                                      </p:cBhvr>
                                      <p:to>
                                        <p:strVal val="visible"/>
                                      </p:to>
                                    </p:set>
                                    <p:anim calcmode="lin" valueType="num">
                                      <p:cBhvr additive="base">
                                        <p:cTn id="30" dur="500" fill="hold"/>
                                        <p:tgtEl>
                                          <p:spTgt spid="96259">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Windrichtung</a:t>
            </a:r>
          </a:p>
        </p:txBody>
      </p:sp>
      <p:sp>
        <p:nvSpPr>
          <p:cNvPr id="97283" name="Text Box 3"/>
          <p:cNvSpPr txBox="1">
            <a:spLocks noChangeArrowheads="1"/>
          </p:cNvSpPr>
          <p:nvPr/>
        </p:nvSpPr>
        <p:spPr bwMode="auto">
          <a:xfrm>
            <a:off x="1292225" y="1309688"/>
            <a:ext cx="3651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 unter dem Einfluß der Corioliskraft</a:t>
            </a:r>
          </a:p>
        </p:txBody>
      </p:sp>
      <p:sp>
        <p:nvSpPr>
          <p:cNvPr id="97284" name="Text Box 4"/>
          <p:cNvSpPr txBox="1">
            <a:spLocks noChangeArrowheads="1"/>
          </p:cNvSpPr>
          <p:nvPr/>
        </p:nvSpPr>
        <p:spPr bwMode="auto">
          <a:xfrm>
            <a:off x="5392738" y="1309688"/>
            <a:ext cx="2970212" cy="119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sz="1800">
                <a:latin typeface="Calibri" charset="0"/>
              </a:rPr>
              <a:t>keine Reibung</a:t>
            </a:r>
          </a:p>
          <a:p>
            <a:pPr eaLnBrk="1" hangingPunct="1">
              <a:buFontTx/>
              <a:buChar char="•"/>
            </a:pPr>
            <a:r>
              <a:rPr lang="de-DE" sz="1800">
                <a:latin typeface="Calibri" charset="0"/>
              </a:rPr>
              <a:t>konstanter Druckgradient</a:t>
            </a:r>
          </a:p>
          <a:p>
            <a:pPr eaLnBrk="1" hangingPunct="1">
              <a:buFontTx/>
              <a:buChar char="•"/>
            </a:pPr>
            <a:r>
              <a:rPr lang="de-DE" sz="1800">
                <a:latin typeface="Calibri" charset="0"/>
              </a:rPr>
              <a:t>geradliniger Isobarenverlauf</a:t>
            </a:r>
          </a:p>
        </p:txBody>
      </p:sp>
      <p:sp>
        <p:nvSpPr>
          <p:cNvPr id="97286" name="Line 6"/>
          <p:cNvSpPr>
            <a:spLocks noChangeShapeType="1"/>
          </p:cNvSpPr>
          <p:nvPr/>
        </p:nvSpPr>
        <p:spPr bwMode="auto">
          <a:xfrm>
            <a:off x="1101725" y="5478463"/>
            <a:ext cx="66103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287" name="Line 7"/>
          <p:cNvSpPr>
            <a:spLocks noChangeShapeType="1"/>
          </p:cNvSpPr>
          <p:nvPr/>
        </p:nvSpPr>
        <p:spPr bwMode="auto">
          <a:xfrm>
            <a:off x="1101725" y="4887913"/>
            <a:ext cx="66103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288" name="Line 8"/>
          <p:cNvSpPr>
            <a:spLocks noChangeShapeType="1"/>
          </p:cNvSpPr>
          <p:nvPr/>
        </p:nvSpPr>
        <p:spPr bwMode="auto">
          <a:xfrm>
            <a:off x="1101725" y="4203700"/>
            <a:ext cx="66103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289" name="Line 9"/>
          <p:cNvSpPr>
            <a:spLocks noChangeShapeType="1"/>
          </p:cNvSpPr>
          <p:nvPr/>
        </p:nvSpPr>
        <p:spPr bwMode="auto">
          <a:xfrm>
            <a:off x="1101725" y="3519488"/>
            <a:ext cx="66103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290" name="Line 10"/>
          <p:cNvSpPr>
            <a:spLocks noChangeShapeType="1"/>
          </p:cNvSpPr>
          <p:nvPr/>
        </p:nvSpPr>
        <p:spPr bwMode="auto">
          <a:xfrm>
            <a:off x="1101725" y="2833688"/>
            <a:ext cx="66103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291" name="Text Box 11"/>
          <p:cNvSpPr txBox="1">
            <a:spLocks noChangeArrowheads="1"/>
          </p:cNvSpPr>
          <p:nvPr/>
        </p:nvSpPr>
        <p:spPr bwMode="auto">
          <a:xfrm>
            <a:off x="7712075" y="52784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1025</a:t>
            </a:r>
          </a:p>
        </p:txBody>
      </p:sp>
      <p:sp>
        <p:nvSpPr>
          <p:cNvPr id="97292" name="Text Box 12"/>
          <p:cNvSpPr txBox="1">
            <a:spLocks noChangeArrowheads="1"/>
          </p:cNvSpPr>
          <p:nvPr/>
        </p:nvSpPr>
        <p:spPr bwMode="auto">
          <a:xfrm>
            <a:off x="7712075" y="468312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97293" name="Text Box 13"/>
          <p:cNvSpPr txBox="1">
            <a:spLocks noChangeArrowheads="1"/>
          </p:cNvSpPr>
          <p:nvPr/>
        </p:nvSpPr>
        <p:spPr bwMode="auto">
          <a:xfrm>
            <a:off x="7712075" y="40132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1015</a:t>
            </a:r>
          </a:p>
        </p:txBody>
      </p:sp>
      <p:sp>
        <p:nvSpPr>
          <p:cNvPr id="97294" name="Text Box 14"/>
          <p:cNvSpPr txBox="1">
            <a:spLocks noChangeArrowheads="1"/>
          </p:cNvSpPr>
          <p:nvPr/>
        </p:nvSpPr>
        <p:spPr bwMode="auto">
          <a:xfrm>
            <a:off x="7712075" y="33528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1010</a:t>
            </a:r>
          </a:p>
        </p:txBody>
      </p:sp>
      <p:sp>
        <p:nvSpPr>
          <p:cNvPr id="97295" name="Text Box 15"/>
          <p:cNvSpPr txBox="1">
            <a:spLocks noChangeArrowheads="1"/>
          </p:cNvSpPr>
          <p:nvPr/>
        </p:nvSpPr>
        <p:spPr bwMode="auto">
          <a:xfrm>
            <a:off x="7712075" y="26320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1005</a:t>
            </a:r>
          </a:p>
        </p:txBody>
      </p:sp>
      <p:grpSp>
        <p:nvGrpSpPr>
          <p:cNvPr id="2" name="Group 20"/>
          <p:cNvGrpSpPr>
            <a:grpSpLocks/>
          </p:cNvGrpSpPr>
          <p:nvPr/>
        </p:nvGrpSpPr>
        <p:grpSpPr bwMode="auto">
          <a:xfrm>
            <a:off x="2127250" y="4695825"/>
            <a:ext cx="157163" cy="854075"/>
            <a:chOff x="646" y="3336"/>
            <a:chExt cx="99" cy="538"/>
          </a:xfrm>
        </p:grpSpPr>
        <p:sp>
          <p:nvSpPr>
            <p:cNvPr id="46130" name="Oval 17"/>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6131" name="Line 18"/>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7299" name="Text Box 19"/>
          <p:cNvSpPr txBox="1">
            <a:spLocks noChangeArrowheads="1"/>
          </p:cNvSpPr>
          <p:nvPr/>
        </p:nvSpPr>
        <p:spPr bwMode="auto">
          <a:xfrm>
            <a:off x="1854200" y="4913313"/>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G</a:t>
            </a:r>
            <a:endParaRPr lang="de-DE" sz="1800">
              <a:latin typeface="Calibri" charset="0"/>
            </a:endParaRPr>
          </a:p>
        </p:txBody>
      </p:sp>
      <p:grpSp>
        <p:nvGrpSpPr>
          <p:cNvPr id="3" name="Group 21"/>
          <p:cNvGrpSpPr>
            <a:grpSpLocks/>
          </p:cNvGrpSpPr>
          <p:nvPr/>
        </p:nvGrpSpPr>
        <p:grpSpPr bwMode="auto">
          <a:xfrm>
            <a:off x="2127250" y="3709988"/>
            <a:ext cx="157163" cy="854075"/>
            <a:chOff x="646" y="3336"/>
            <a:chExt cx="99" cy="538"/>
          </a:xfrm>
        </p:grpSpPr>
        <p:sp>
          <p:nvSpPr>
            <p:cNvPr id="46128" name="Oval 22"/>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6129" name="Line 23"/>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7304" name="Line 24"/>
          <p:cNvSpPr>
            <a:spLocks noChangeShapeType="1"/>
          </p:cNvSpPr>
          <p:nvPr/>
        </p:nvSpPr>
        <p:spPr bwMode="auto">
          <a:xfrm flipV="1">
            <a:off x="2203450" y="4100513"/>
            <a:ext cx="0" cy="366712"/>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05" name="Line 25"/>
          <p:cNvSpPr>
            <a:spLocks noChangeShapeType="1"/>
          </p:cNvSpPr>
          <p:nvPr/>
        </p:nvSpPr>
        <p:spPr bwMode="auto">
          <a:xfrm flipV="1">
            <a:off x="2203450" y="4462463"/>
            <a:ext cx="366713" cy="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06" name="Text Box 26"/>
          <p:cNvSpPr txBox="1">
            <a:spLocks noChangeArrowheads="1"/>
          </p:cNvSpPr>
          <p:nvPr/>
        </p:nvSpPr>
        <p:spPr bwMode="auto">
          <a:xfrm>
            <a:off x="1905000" y="4117975"/>
            <a:ext cx="29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chemeClr val="accent2"/>
                </a:solidFill>
                <a:latin typeface="Calibri" charset="0"/>
              </a:rPr>
              <a:t>v</a:t>
            </a:r>
            <a:endParaRPr lang="de-DE" sz="1800">
              <a:latin typeface="Calibri" charset="0"/>
            </a:endParaRPr>
          </a:p>
        </p:txBody>
      </p:sp>
      <p:sp>
        <p:nvSpPr>
          <p:cNvPr id="97307" name="Text Box 27"/>
          <p:cNvSpPr txBox="1">
            <a:spLocks noChangeArrowheads="1"/>
          </p:cNvSpPr>
          <p:nvPr/>
        </p:nvSpPr>
        <p:spPr bwMode="auto">
          <a:xfrm>
            <a:off x="2190750" y="4441825"/>
            <a:ext cx="336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FF00"/>
                </a:solidFill>
                <a:latin typeface="Calibri" charset="0"/>
              </a:rPr>
              <a:t>C</a:t>
            </a:r>
            <a:endParaRPr lang="de-DE" sz="1800">
              <a:latin typeface="Calibri" charset="0"/>
            </a:endParaRPr>
          </a:p>
        </p:txBody>
      </p:sp>
      <p:sp>
        <p:nvSpPr>
          <p:cNvPr id="97308" name="Line 28"/>
          <p:cNvSpPr>
            <a:spLocks noChangeShapeType="1"/>
          </p:cNvSpPr>
          <p:nvPr/>
        </p:nvSpPr>
        <p:spPr bwMode="auto">
          <a:xfrm>
            <a:off x="2203450" y="3705225"/>
            <a:ext cx="365125" cy="0"/>
          </a:xfrm>
          <a:prstGeom prst="line">
            <a:avLst/>
          </a:prstGeom>
          <a:noFill/>
          <a:ln w="127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09" name="Line 29"/>
          <p:cNvSpPr>
            <a:spLocks noChangeShapeType="1"/>
          </p:cNvSpPr>
          <p:nvPr/>
        </p:nvSpPr>
        <p:spPr bwMode="auto">
          <a:xfrm flipV="1">
            <a:off x="2563813" y="3700463"/>
            <a:ext cx="0" cy="762000"/>
          </a:xfrm>
          <a:prstGeom prst="line">
            <a:avLst/>
          </a:prstGeom>
          <a:noFill/>
          <a:ln w="12700">
            <a:solidFill>
              <a:srgbClr val="C0C0C0"/>
            </a:solidFill>
            <a:prstDash val="sysDot"/>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97310" name="Line 30"/>
          <p:cNvSpPr>
            <a:spLocks noChangeShapeType="1"/>
          </p:cNvSpPr>
          <p:nvPr/>
        </p:nvSpPr>
        <p:spPr bwMode="auto">
          <a:xfrm flipV="1">
            <a:off x="2203450" y="3705225"/>
            <a:ext cx="355600" cy="747713"/>
          </a:xfrm>
          <a:prstGeom prst="line">
            <a:avLst/>
          </a:prstGeom>
          <a:noFill/>
          <a:ln w="25400">
            <a:solidFill>
              <a:srgbClr val="CC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nvGrpSpPr>
          <p:cNvPr id="4" name="Group 31"/>
          <p:cNvGrpSpPr>
            <a:grpSpLocks/>
          </p:cNvGrpSpPr>
          <p:nvPr/>
        </p:nvGrpSpPr>
        <p:grpSpPr bwMode="auto">
          <a:xfrm>
            <a:off x="2870200" y="3276600"/>
            <a:ext cx="157163" cy="854075"/>
            <a:chOff x="646" y="3336"/>
            <a:chExt cx="99" cy="538"/>
          </a:xfrm>
        </p:grpSpPr>
        <p:sp>
          <p:nvSpPr>
            <p:cNvPr id="46126" name="Oval 32"/>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6127" name="Line 33"/>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7314" name="Line 34"/>
          <p:cNvSpPr>
            <a:spLocks noChangeShapeType="1"/>
          </p:cNvSpPr>
          <p:nvPr/>
        </p:nvSpPr>
        <p:spPr bwMode="auto">
          <a:xfrm flipV="1">
            <a:off x="2955925" y="3567113"/>
            <a:ext cx="271463" cy="438150"/>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15" name="Line 35"/>
          <p:cNvSpPr>
            <a:spLocks noChangeShapeType="1"/>
          </p:cNvSpPr>
          <p:nvPr/>
        </p:nvSpPr>
        <p:spPr bwMode="auto">
          <a:xfrm>
            <a:off x="2965450" y="4010025"/>
            <a:ext cx="409575" cy="26670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16" name="Line 36"/>
          <p:cNvSpPr>
            <a:spLocks noChangeShapeType="1"/>
          </p:cNvSpPr>
          <p:nvPr/>
        </p:nvSpPr>
        <p:spPr bwMode="auto">
          <a:xfrm>
            <a:off x="2951163" y="3286125"/>
            <a:ext cx="417512" cy="298450"/>
          </a:xfrm>
          <a:prstGeom prst="line">
            <a:avLst/>
          </a:prstGeom>
          <a:noFill/>
          <a:ln w="127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17" name="Line 37"/>
          <p:cNvSpPr>
            <a:spLocks noChangeShapeType="1"/>
          </p:cNvSpPr>
          <p:nvPr/>
        </p:nvSpPr>
        <p:spPr bwMode="auto">
          <a:xfrm flipV="1">
            <a:off x="3363913" y="3576638"/>
            <a:ext cx="0" cy="690562"/>
          </a:xfrm>
          <a:prstGeom prst="line">
            <a:avLst/>
          </a:prstGeom>
          <a:noFill/>
          <a:ln w="127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18" name="Line 38"/>
          <p:cNvSpPr>
            <a:spLocks noChangeShapeType="1"/>
          </p:cNvSpPr>
          <p:nvPr/>
        </p:nvSpPr>
        <p:spPr bwMode="auto">
          <a:xfrm flipV="1">
            <a:off x="2974975" y="3584575"/>
            <a:ext cx="390525" cy="411163"/>
          </a:xfrm>
          <a:prstGeom prst="line">
            <a:avLst/>
          </a:prstGeom>
          <a:noFill/>
          <a:ln w="25400">
            <a:solidFill>
              <a:srgbClr val="CC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nvGrpSpPr>
          <p:cNvPr id="5" name="Group 39"/>
          <p:cNvGrpSpPr>
            <a:grpSpLocks/>
          </p:cNvGrpSpPr>
          <p:nvPr/>
        </p:nvGrpSpPr>
        <p:grpSpPr bwMode="auto">
          <a:xfrm>
            <a:off x="4546600" y="2871788"/>
            <a:ext cx="157163" cy="854075"/>
            <a:chOff x="646" y="3336"/>
            <a:chExt cx="99" cy="538"/>
          </a:xfrm>
        </p:grpSpPr>
        <p:sp>
          <p:nvSpPr>
            <p:cNvPr id="46124" name="Oval 40"/>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6125" name="Line 41"/>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7322" name="Line 42"/>
          <p:cNvSpPr>
            <a:spLocks noChangeShapeType="1"/>
          </p:cNvSpPr>
          <p:nvPr/>
        </p:nvSpPr>
        <p:spPr bwMode="auto">
          <a:xfrm>
            <a:off x="4627563" y="3605213"/>
            <a:ext cx="257175" cy="538162"/>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23" name="Line 43"/>
          <p:cNvSpPr>
            <a:spLocks noChangeShapeType="1"/>
          </p:cNvSpPr>
          <p:nvPr/>
        </p:nvSpPr>
        <p:spPr bwMode="auto">
          <a:xfrm flipV="1">
            <a:off x="4627563" y="3352800"/>
            <a:ext cx="571500" cy="252413"/>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24" name="Line 44"/>
          <p:cNvSpPr>
            <a:spLocks noChangeShapeType="1"/>
          </p:cNvSpPr>
          <p:nvPr/>
        </p:nvSpPr>
        <p:spPr bwMode="auto">
          <a:xfrm>
            <a:off x="4632325" y="2881313"/>
            <a:ext cx="265113" cy="666750"/>
          </a:xfrm>
          <a:prstGeom prst="line">
            <a:avLst/>
          </a:prstGeom>
          <a:noFill/>
          <a:ln w="127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25" name="Line 45"/>
          <p:cNvSpPr>
            <a:spLocks noChangeShapeType="1"/>
          </p:cNvSpPr>
          <p:nvPr/>
        </p:nvSpPr>
        <p:spPr bwMode="auto">
          <a:xfrm flipV="1">
            <a:off x="4887913" y="3519488"/>
            <a:ext cx="4762" cy="614362"/>
          </a:xfrm>
          <a:prstGeom prst="line">
            <a:avLst/>
          </a:prstGeom>
          <a:noFill/>
          <a:ln w="127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26" name="Line 46"/>
          <p:cNvSpPr>
            <a:spLocks noChangeShapeType="1"/>
          </p:cNvSpPr>
          <p:nvPr/>
        </p:nvSpPr>
        <p:spPr bwMode="auto">
          <a:xfrm flipV="1">
            <a:off x="4632325" y="3543300"/>
            <a:ext cx="255588" cy="71438"/>
          </a:xfrm>
          <a:prstGeom prst="line">
            <a:avLst/>
          </a:prstGeom>
          <a:noFill/>
          <a:ln w="25400">
            <a:solidFill>
              <a:srgbClr val="CC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nvGrpSpPr>
          <p:cNvPr id="6" name="Group 47"/>
          <p:cNvGrpSpPr>
            <a:grpSpLocks/>
          </p:cNvGrpSpPr>
          <p:nvPr/>
        </p:nvGrpSpPr>
        <p:grpSpPr bwMode="auto">
          <a:xfrm>
            <a:off x="6046788" y="2743200"/>
            <a:ext cx="157162" cy="854075"/>
            <a:chOff x="646" y="3336"/>
            <a:chExt cx="99" cy="538"/>
          </a:xfrm>
        </p:grpSpPr>
        <p:sp>
          <p:nvSpPr>
            <p:cNvPr id="46122" name="Oval 48"/>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6123" name="Line 49"/>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7330" name="Line 50"/>
          <p:cNvSpPr>
            <a:spLocks noChangeShapeType="1"/>
          </p:cNvSpPr>
          <p:nvPr/>
        </p:nvSpPr>
        <p:spPr bwMode="auto">
          <a:xfrm>
            <a:off x="6132513" y="3543300"/>
            <a:ext cx="0" cy="728663"/>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31" name="Line 51"/>
          <p:cNvSpPr>
            <a:spLocks noChangeShapeType="1"/>
          </p:cNvSpPr>
          <p:nvPr/>
        </p:nvSpPr>
        <p:spPr bwMode="auto">
          <a:xfrm flipV="1">
            <a:off x="6142038" y="3505200"/>
            <a:ext cx="700087" cy="4763"/>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7332" name="Text Box 52"/>
          <p:cNvSpPr txBox="1">
            <a:spLocks noChangeArrowheads="1"/>
          </p:cNvSpPr>
          <p:nvPr/>
        </p:nvSpPr>
        <p:spPr bwMode="auto">
          <a:xfrm>
            <a:off x="1654175" y="5735638"/>
            <a:ext cx="6156325" cy="45720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Der geostrophische Wind weht </a:t>
            </a:r>
            <a:r>
              <a:rPr lang="de-DE" b="1">
                <a:effectLst>
                  <a:outerShdw blurRad="38100" dist="38100" dir="2700000" algn="tl">
                    <a:srgbClr val="DDDDDD"/>
                  </a:outerShdw>
                </a:effectLst>
                <a:latin typeface="Calibri" charset="0"/>
              </a:rPr>
              <a:t>isobarenparallel</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barn(outHorizontal)">
                                      <p:cBhvr>
                                        <p:cTn id="7" dur="500"/>
                                        <p:tgtEl>
                                          <p:spTgt spid="97282"/>
                                        </p:tgtEl>
                                      </p:cBhvr>
                                    </p:animEffect>
                                  </p:childTnLst>
                                </p:cTn>
                              </p:par>
                            </p:childTnLst>
                          </p:cTn>
                        </p:par>
                        <p:par>
                          <p:cTn id="8" fill="hold" nodeType="afterGroup">
                            <p:stCondLst>
                              <p:cond delay="500"/>
                            </p:stCondLst>
                            <p:childTnLst>
                              <p:par>
                                <p:cTn id="9" presetID="15" presetClass="entr" presetSubtype="0" fill="hold" grpId="0" nodeType="afterEffect">
                                  <p:stCondLst>
                                    <p:cond delay="1000"/>
                                  </p:stCondLst>
                                  <p:childTnLst>
                                    <p:set>
                                      <p:cBhvr>
                                        <p:cTn id="10" dur="1" fill="hold">
                                          <p:stCondLst>
                                            <p:cond delay="0"/>
                                          </p:stCondLst>
                                        </p:cTn>
                                        <p:tgtEl>
                                          <p:spTgt spid="97283"/>
                                        </p:tgtEl>
                                        <p:attrNameLst>
                                          <p:attrName>style.visibility</p:attrName>
                                        </p:attrNameLst>
                                      </p:cBhvr>
                                      <p:to>
                                        <p:strVal val="visible"/>
                                      </p:to>
                                    </p:set>
                                    <p:anim calcmode="lin" valueType="num">
                                      <p:cBhvr>
                                        <p:cTn id="11" dur="1000" fill="hold"/>
                                        <p:tgtEl>
                                          <p:spTgt spid="97283"/>
                                        </p:tgtEl>
                                        <p:attrNameLst>
                                          <p:attrName>ppt_w</p:attrName>
                                        </p:attrNameLst>
                                      </p:cBhvr>
                                      <p:tavLst>
                                        <p:tav tm="0">
                                          <p:val>
                                            <p:fltVal val="0"/>
                                          </p:val>
                                        </p:tav>
                                        <p:tav tm="100000">
                                          <p:val>
                                            <p:strVal val="#ppt_w"/>
                                          </p:val>
                                        </p:tav>
                                      </p:tavLst>
                                    </p:anim>
                                    <p:anim calcmode="lin" valueType="num">
                                      <p:cBhvr>
                                        <p:cTn id="12" dur="1000" fill="hold"/>
                                        <p:tgtEl>
                                          <p:spTgt spid="97283"/>
                                        </p:tgtEl>
                                        <p:attrNameLst>
                                          <p:attrName>ppt_h</p:attrName>
                                        </p:attrNameLst>
                                      </p:cBhvr>
                                      <p:tavLst>
                                        <p:tav tm="0">
                                          <p:val>
                                            <p:fltVal val="0"/>
                                          </p:val>
                                        </p:tav>
                                        <p:tav tm="100000">
                                          <p:val>
                                            <p:strVal val="#ppt_h"/>
                                          </p:val>
                                        </p:tav>
                                      </p:tavLst>
                                    </p:anim>
                                    <p:anim calcmode="lin" valueType="num">
                                      <p:cBhvr>
                                        <p:cTn id="13" dur="1000" fill="hold"/>
                                        <p:tgtEl>
                                          <p:spTgt spid="9728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72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7284">
                                            <p:txEl>
                                              <p:pRg st="0" end="0"/>
                                            </p:txEl>
                                          </p:spTgt>
                                        </p:tgtEl>
                                        <p:attrNameLst>
                                          <p:attrName>style.visibility</p:attrName>
                                        </p:attrNameLst>
                                      </p:cBhvr>
                                      <p:to>
                                        <p:strVal val="visible"/>
                                      </p:to>
                                    </p:set>
                                    <p:anim calcmode="lin" valueType="num">
                                      <p:cBhvr additive="base">
                                        <p:cTn id="19" dur="500" fill="hold"/>
                                        <p:tgtEl>
                                          <p:spTgt spid="9728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2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7284">
                                            <p:txEl>
                                              <p:pRg st="1" end="1"/>
                                            </p:txEl>
                                          </p:spTgt>
                                        </p:tgtEl>
                                        <p:attrNameLst>
                                          <p:attrName>style.visibility</p:attrName>
                                        </p:attrNameLst>
                                      </p:cBhvr>
                                      <p:to>
                                        <p:strVal val="visible"/>
                                      </p:to>
                                    </p:set>
                                    <p:anim calcmode="lin" valueType="num">
                                      <p:cBhvr additive="base">
                                        <p:cTn id="25" dur="500" fill="hold"/>
                                        <p:tgtEl>
                                          <p:spTgt spid="9728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72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7284">
                                            <p:txEl>
                                              <p:pRg st="2" end="2"/>
                                            </p:txEl>
                                          </p:spTgt>
                                        </p:tgtEl>
                                        <p:attrNameLst>
                                          <p:attrName>style.visibility</p:attrName>
                                        </p:attrNameLst>
                                      </p:cBhvr>
                                      <p:to>
                                        <p:strVal val="visible"/>
                                      </p:to>
                                    </p:set>
                                    <p:anim calcmode="lin" valueType="num">
                                      <p:cBhvr additive="base">
                                        <p:cTn id="31" dur="500" fill="hold"/>
                                        <p:tgtEl>
                                          <p:spTgt spid="9728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7284">
                                            <p:txEl>
                                              <p:pRg st="2" end="2"/>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17" presetClass="entr" presetSubtype="8" fill="hold" grpId="0" nodeType="afterEffect">
                                  <p:stCondLst>
                                    <p:cond delay="1000"/>
                                  </p:stCondLst>
                                  <p:childTnLst>
                                    <p:set>
                                      <p:cBhvr>
                                        <p:cTn id="35" dur="1" fill="hold">
                                          <p:stCondLst>
                                            <p:cond delay="0"/>
                                          </p:stCondLst>
                                        </p:cTn>
                                        <p:tgtEl>
                                          <p:spTgt spid="97286"/>
                                        </p:tgtEl>
                                        <p:attrNameLst>
                                          <p:attrName>style.visibility</p:attrName>
                                        </p:attrNameLst>
                                      </p:cBhvr>
                                      <p:to>
                                        <p:strVal val="visible"/>
                                      </p:to>
                                    </p:set>
                                    <p:anim calcmode="lin" valueType="num">
                                      <p:cBhvr>
                                        <p:cTn id="36" dur="500" fill="hold"/>
                                        <p:tgtEl>
                                          <p:spTgt spid="97286"/>
                                        </p:tgtEl>
                                        <p:attrNameLst>
                                          <p:attrName>ppt_x</p:attrName>
                                        </p:attrNameLst>
                                      </p:cBhvr>
                                      <p:tavLst>
                                        <p:tav tm="0">
                                          <p:val>
                                            <p:strVal val="#ppt_x-#ppt_w/2"/>
                                          </p:val>
                                        </p:tav>
                                        <p:tav tm="100000">
                                          <p:val>
                                            <p:strVal val="#ppt_x"/>
                                          </p:val>
                                        </p:tav>
                                      </p:tavLst>
                                    </p:anim>
                                    <p:anim calcmode="lin" valueType="num">
                                      <p:cBhvr>
                                        <p:cTn id="37" dur="500" fill="hold"/>
                                        <p:tgtEl>
                                          <p:spTgt spid="97286"/>
                                        </p:tgtEl>
                                        <p:attrNameLst>
                                          <p:attrName>ppt_y</p:attrName>
                                        </p:attrNameLst>
                                      </p:cBhvr>
                                      <p:tavLst>
                                        <p:tav tm="0">
                                          <p:val>
                                            <p:strVal val="#ppt_y"/>
                                          </p:val>
                                        </p:tav>
                                        <p:tav tm="100000">
                                          <p:val>
                                            <p:strVal val="#ppt_y"/>
                                          </p:val>
                                        </p:tav>
                                      </p:tavLst>
                                    </p:anim>
                                    <p:anim calcmode="lin" valueType="num">
                                      <p:cBhvr>
                                        <p:cTn id="38" dur="500" fill="hold"/>
                                        <p:tgtEl>
                                          <p:spTgt spid="97286"/>
                                        </p:tgtEl>
                                        <p:attrNameLst>
                                          <p:attrName>ppt_w</p:attrName>
                                        </p:attrNameLst>
                                      </p:cBhvr>
                                      <p:tavLst>
                                        <p:tav tm="0">
                                          <p:val>
                                            <p:fltVal val="0"/>
                                          </p:val>
                                        </p:tav>
                                        <p:tav tm="100000">
                                          <p:val>
                                            <p:strVal val="#ppt_w"/>
                                          </p:val>
                                        </p:tav>
                                      </p:tavLst>
                                    </p:anim>
                                    <p:anim calcmode="lin" valueType="num">
                                      <p:cBhvr>
                                        <p:cTn id="39" dur="500" fill="hold"/>
                                        <p:tgtEl>
                                          <p:spTgt spid="97286"/>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97291"/>
                                        </p:tgtEl>
                                        <p:attrNameLst>
                                          <p:attrName>style.visibility</p:attrName>
                                        </p:attrNameLst>
                                      </p:cBhvr>
                                      <p:to>
                                        <p:strVal val="visible"/>
                                      </p:to>
                                    </p:set>
                                    <p:anim calcmode="lin" valueType="num">
                                      <p:cBhvr additive="base">
                                        <p:cTn id="43" dur="500" fill="hold"/>
                                        <p:tgtEl>
                                          <p:spTgt spid="97291"/>
                                        </p:tgtEl>
                                        <p:attrNameLst>
                                          <p:attrName>ppt_x</p:attrName>
                                        </p:attrNameLst>
                                      </p:cBhvr>
                                      <p:tavLst>
                                        <p:tav tm="0">
                                          <p:val>
                                            <p:strVal val="1+#ppt_w/2"/>
                                          </p:val>
                                        </p:tav>
                                        <p:tav tm="100000">
                                          <p:val>
                                            <p:strVal val="#ppt_x"/>
                                          </p:val>
                                        </p:tav>
                                      </p:tavLst>
                                    </p:anim>
                                    <p:anim calcmode="lin" valueType="num">
                                      <p:cBhvr additive="base">
                                        <p:cTn id="44" dur="500" fill="hold"/>
                                        <p:tgtEl>
                                          <p:spTgt spid="9729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500"/>
                            </p:stCondLst>
                            <p:childTnLst>
                              <p:par>
                                <p:cTn id="46" presetID="17" presetClass="entr" presetSubtype="8" fill="hold" grpId="0" nodeType="afterEffect">
                                  <p:stCondLst>
                                    <p:cond delay="0"/>
                                  </p:stCondLst>
                                  <p:childTnLst>
                                    <p:set>
                                      <p:cBhvr>
                                        <p:cTn id="47" dur="1" fill="hold">
                                          <p:stCondLst>
                                            <p:cond delay="0"/>
                                          </p:stCondLst>
                                        </p:cTn>
                                        <p:tgtEl>
                                          <p:spTgt spid="97287"/>
                                        </p:tgtEl>
                                        <p:attrNameLst>
                                          <p:attrName>style.visibility</p:attrName>
                                        </p:attrNameLst>
                                      </p:cBhvr>
                                      <p:to>
                                        <p:strVal val="visible"/>
                                      </p:to>
                                    </p:set>
                                    <p:anim calcmode="lin" valueType="num">
                                      <p:cBhvr>
                                        <p:cTn id="48" dur="500" fill="hold"/>
                                        <p:tgtEl>
                                          <p:spTgt spid="97287"/>
                                        </p:tgtEl>
                                        <p:attrNameLst>
                                          <p:attrName>ppt_x</p:attrName>
                                        </p:attrNameLst>
                                      </p:cBhvr>
                                      <p:tavLst>
                                        <p:tav tm="0">
                                          <p:val>
                                            <p:strVal val="#ppt_x-#ppt_w/2"/>
                                          </p:val>
                                        </p:tav>
                                        <p:tav tm="100000">
                                          <p:val>
                                            <p:strVal val="#ppt_x"/>
                                          </p:val>
                                        </p:tav>
                                      </p:tavLst>
                                    </p:anim>
                                    <p:anim calcmode="lin" valueType="num">
                                      <p:cBhvr>
                                        <p:cTn id="49" dur="500" fill="hold"/>
                                        <p:tgtEl>
                                          <p:spTgt spid="97287"/>
                                        </p:tgtEl>
                                        <p:attrNameLst>
                                          <p:attrName>ppt_y</p:attrName>
                                        </p:attrNameLst>
                                      </p:cBhvr>
                                      <p:tavLst>
                                        <p:tav tm="0">
                                          <p:val>
                                            <p:strVal val="#ppt_y"/>
                                          </p:val>
                                        </p:tav>
                                        <p:tav tm="100000">
                                          <p:val>
                                            <p:strVal val="#ppt_y"/>
                                          </p:val>
                                        </p:tav>
                                      </p:tavLst>
                                    </p:anim>
                                    <p:anim calcmode="lin" valueType="num">
                                      <p:cBhvr>
                                        <p:cTn id="50" dur="500" fill="hold"/>
                                        <p:tgtEl>
                                          <p:spTgt spid="97287"/>
                                        </p:tgtEl>
                                        <p:attrNameLst>
                                          <p:attrName>ppt_w</p:attrName>
                                        </p:attrNameLst>
                                      </p:cBhvr>
                                      <p:tavLst>
                                        <p:tav tm="0">
                                          <p:val>
                                            <p:fltVal val="0"/>
                                          </p:val>
                                        </p:tav>
                                        <p:tav tm="100000">
                                          <p:val>
                                            <p:strVal val="#ppt_w"/>
                                          </p:val>
                                        </p:tav>
                                      </p:tavLst>
                                    </p:anim>
                                    <p:anim calcmode="lin" valueType="num">
                                      <p:cBhvr>
                                        <p:cTn id="51" dur="500" fill="hold"/>
                                        <p:tgtEl>
                                          <p:spTgt spid="97287"/>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3000"/>
                            </p:stCondLst>
                            <p:childTnLst>
                              <p:par>
                                <p:cTn id="53" presetID="2" presetClass="entr" presetSubtype="2" fill="hold" grpId="0" nodeType="afterEffect">
                                  <p:stCondLst>
                                    <p:cond delay="0"/>
                                  </p:stCondLst>
                                  <p:childTnLst>
                                    <p:set>
                                      <p:cBhvr>
                                        <p:cTn id="54" dur="1" fill="hold">
                                          <p:stCondLst>
                                            <p:cond delay="0"/>
                                          </p:stCondLst>
                                        </p:cTn>
                                        <p:tgtEl>
                                          <p:spTgt spid="97292"/>
                                        </p:tgtEl>
                                        <p:attrNameLst>
                                          <p:attrName>style.visibility</p:attrName>
                                        </p:attrNameLst>
                                      </p:cBhvr>
                                      <p:to>
                                        <p:strVal val="visible"/>
                                      </p:to>
                                    </p:set>
                                    <p:anim calcmode="lin" valueType="num">
                                      <p:cBhvr additive="base">
                                        <p:cTn id="55" dur="500" fill="hold"/>
                                        <p:tgtEl>
                                          <p:spTgt spid="97292"/>
                                        </p:tgtEl>
                                        <p:attrNameLst>
                                          <p:attrName>ppt_x</p:attrName>
                                        </p:attrNameLst>
                                      </p:cBhvr>
                                      <p:tavLst>
                                        <p:tav tm="0">
                                          <p:val>
                                            <p:strVal val="1+#ppt_w/2"/>
                                          </p:val>
                                        </p:tav>
                                        <p:tav tm="100000">
                                          <p:val>
                                            <p:strVal val="#ppt_x"/>
                                          </p:val>
                                        </p:tav>
                                      </p:tavLst>
                                    </p:anim>
                                    <p:anim calcmode="lin" valueType="num">
                                      <p:cBhvr additive="base">
                                        <p:cTn id="56" dur="500" fill="hold"/>
                                        <p:tgtEl>
                                          <p:spTgt spid="97292"/>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3500"/>
                            </p:stCondLst>
                            <p:childTnLst>
                              <p:par>
                                <p:cTn id="58" presetID="17" presetClass="entr" presetSubtype="8" fill="hold" grpId="0" nodeType="afterEffect">
                                  <p:stCondLst>
                                    <p:cond delay="0"/>
                                  </p:stCondLst>
                                  <p:childTnLst>
                                    <p:set>
                                      <p:cBhvr>
                                        <p:cTn id="59" dur="1" fill="hold">
                                          <p:stCondLst>
                                            <p:cond delay="0"/>
                                          </p:stCondLst>
                                        </p:cTn>
                                        <p:tgtEl>
                                          <p:spTgt spid="97288"/>
                                        </p:tgtEl>
                                        <p:attrNameLst>
                                          <p:attrName>style.visibility</p:attrName>
                                        </p:attrNameLst>
                                      </p:cBhvr>
                                      <p:to>
                                        <p:strVal val="visible"/>
                                      </p:to>
                                    </p:set>
                                    <p:anim calcmode="lin" valueType="num">
                                      <p:cBhvr>
                                        <p:cTn id="60" dur="500" fill="hold"/>
                                        <p:tgtEl>
                                          <p:spTgt spid="97288"/>
                                        </p:tgtEl>
                                        <p:attrNameLst>
                                          <p:attrName>ppt_x</p:attrName>
                                        </p:attrNameLst>
                                      </p:cBhvr>
                                      <p:tavLst>
                                        <p:tav tm="0">
                                          <p:val>
                                            <p:strVal val="#ppt_x-#ppt_w/2"/>
                                          </p:val>
                                        </p:tav>
                                        <p:tav tm="100000">
                                          <p:val>
                                            <p:strVal val="#ppt_x"/>
                                          </p:val>
                                        </p:tav>
                                      </p:tavLst>
                                    </p:anim>
                                    <p:anim calcmode="lin" valueType="num">
                                      <p:cBhvr>
                                        <p:cTn id="61" dur="500" fill="hold"/>
                                        <p:tgtEl>
                                          <p:spTgt spid="97288"/>
                                        </p:tgtEl>
                                        <p:attrNameLst>
                                          <p:attrName>ppt_y</p:attrName>
                                        </p:attrNameLst>
                                      </p:cBhvr>
                                      <p:tavLst>
                                        <p:tav tm="0">
                                          <p:val>
                                            <p:strVal val="#ppt_y"/>
                                          </p:val>
                                        </p:tav>
                                        <p:tav tm="100000">
                                          <p:val>
                                            <p:strVal val="#ppt_y"/>
                                          </p:val>
                                        </p:tav>
                                      </p:tavLst>
                                    </p:anim>
                                    <p:anim calcmode="lin" valueType="num">
                                      <p:cBhvr>
                                        <p:cTn id="62" dur="500" fill="hold"/>
                                        <p:tgtEl>
                                          <p:spTgt spid="97288"/>
                                        </p:tgtEl>
                                        <p:attrNameLst>
                                          <p:attrName>ppt_w</p:attrName>
                                        </p:attrNameLst>
                                      </p:cBhvr>
                                      <p:tavLst>
                                        <p:tav tm="0">
                                          <p:val>
                                            <p:fltVal val="0"/>
                                          </p:val>
                                        </p:tav>
                                        <p:tav tm="100000">
                                          <p:val>
                                            <p:strVal val="#ppt_w"/>
                                          </p:val>
                                        </p:tav>
                                      </p:tavLst>
                                    </p:anim>
                                    <p:anim calcmode="lin" valueType="num">
                                      <p:cBhvr>
                                        <p:cTn id="63" dur="500" fill="hold"/>
                                        <p:tgtEl>
                                          <p:spTgt spid="97288"/>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4000"/>
                            </p:stCondLst>
                            <p:childTnLst>
                              <p:par>
                                <p:cTn id="65" presetID="2" presetClass="entr" presetSubtype="2" fill="hold" grpId="0" nodeType="afterEffect">
                                  <p:stCondLst>
                                    <p:cond delay="0"/>
                                  </p:stCondLst>
                                  <p:childTnLst>
                                    <p:set>
                                      <p:cBhvr>
                                        <p:cTn id="66" dur="1" fill="hold">
                                          <p:stCondLst>
                                            <p:cond delay="0"/>
                                          </p:stCondLst>
                                        </p:cTn>
                                        <p:tgtEl>
                                          <p:spTgt spid="97293"/>
                                        </p:tgtEl>
                                        <p:attrNameLst>
                                          <p:attrName>style.visibility</p:attrName>
                                        </p:attrNameLst>
                                      </p:cBhvr>
                                      <p:to>
                                        <p:strVal val="visible"/>
                                      </p:to>
                                    </p:set>
                                    <p:anim calcmode="lin" valueType="num">
                                      <p:cBhvr additive="base">
                                        <p:cTn id="67" dur="500" fill="hold"/>
                                        <p:tgtEl>
                                          <p:spTgt spid="97293"/>
                                        </p:tgtEl>
                                        <p:attrNameLst>
                                          <p:attrName>ppt_x</p:attrName>
                                        </p:attrNameLst>
                                      </p:cBhvr>
                                      <p:tavLst>
                                        <p:tav tm="0">
                                          <p:val>
                                            <p:strVal val="1+#ppt_w/2"/>
                                          </p:val>
                                        </p:tav>
                                        <p:tav tm="100000">
                                          <p:val>
                                            <p:strVal val="#ppt_x"/>
                                          </p:val>
                                        </p:tav>
                                      </p:tavLst>
                                    </p:anim>
                                    <p:anim calcmode="lin" valueType="num">
                                      <p:cBhvr additive="base">
                                        <p:cTn id="68" dur="500" fill="hold"/>
                                        <p:tgtEl>
                                          <p:spTgt spid="97293"/>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4500"/>
                            </p:stCondLst>
                            <p:childTnLst>
                              <p:par>
                                <p:cTn id="70" presetID="17" presetClass="entr" presetSubtype="8" fill="hold" grpId="0" nodeType="afterEffect">
                                  <p:stCondLst>
                                    <p:cond delay="0"/>
                                  </p:stCondLst>
                                  <p:childTnLst>
                                    <p:set>
                                      <p:cBhvr>
                                        <p:cTn id="71" dur="1" fill="hold">
                                          <p:stCondLst>
                                            <p:cond delay="0"/>
                                          </p:stCondLst>
                                        </p:cTn>
                                        <p:tgtEl>
                                          <p:spTgt spid="97289"/>
                                        </p:tgtEl>
                                        <p:attrNameLst>
                                          <p:attrName>style.visibility</p:attrName>
                                        </p:attrNameLst>
                                      </p:cBhvr>
                                      <p:to>
                                        <p:strVal val="visible"/>
                                      </p:to>
                                    </p:set>
                                    <p:anim calcmode="lin" valueType="num">
                                      <p:cBhvr>
                                        <p:cTn id="72" dur="500" fill="hold"/>
                                        <p:tgtEl>
                                          <p:spTgt spid="97289"/>
                                        </p:tgtEl>
                                        <p:attrNameLst>
                                          <p:attrName>ppt_x</p:attrName>
                                        </p:attrNameLst>
                                      </p:cBhvr>
                                      <p:tavLst>
                                        <p:tav tm="0">
                                          <p:val>
                                            <p:strVal val="#ppt_x-#ppt_w/2"/>
                                          </p:val>
                                        </p:tav>
                                        <p:tav tm="100000">
                                          <p:val>
                                            <p:strVal val="#ppt_x"/>
                                          </p:val>
                                        </p:tav>
                                      </p:tavLst>
                                    </p:anim>
                                    <p:anim calcmode="lin" valueType="num">
                                      <p:cBhvr>
                                        <p:cTn id="73" dur="500" fill="hold"/>
                                        <p:tgtEl>
                                          <p:spTgt spid="97289"/>
                                        </p:tgtEl>
                                        <p:attrNameLst>
                                          <p:attrName>ppt_y</p:attrName>
                                        </p:attrNameLst>
                                      </p:cBhvr>
                                      <p:tavLst>
                                        <p:tav tm="0">
                                          <p:val>
                                            <p:strVal val="#ppt_y"/>
                                          </p:val>
                                        </p:tav>
                                        <p:tav tm="100000">
                                          <p:val>
                                            <p:strVal val="#ppt_y"/>
                                          </p:val>
                                        </p:tav>
                                      </p:tavLst>
                                    </p:anim>
                                    <p:anim calcmode="lin" valueType="num">
                                      <p:cBhvr>
                                        <p:cTn id="74" dur="500" fill="hold"/>
                                        <p:tgtEl>
                                          <p:spTgt spid="97289"/>
                                        </p:tgtEl>
                                        <p:attrNameLst>
                                          <p:attrName>ppt_w</p:attrName>
                                        </p:attrNameLst>
                                      </p:cBhvr>
                                      <p:tavLst>
                                        <p:tav tm="0">
                                          <p:val>
                                            <p:fltVal val="0"/>
                                          </p:val>
                                        </p:tav>
                                        <p:tav tm="100000">
                                          <p:val>
                                            <p:strVal val="#ppt_w"/>
                                          </p:val>
                                        </p:tav>
                                      </p:tavLst>
                                    </p:anim>
                                    <p:anim calcmode="lin" valueType="num">
                                      <p:cBhvr>
                                        <p:cTn id="75" dur="500" fill="hold"/>
                                        <p:tgtEl>
                                          <p:spTgt spid="97289"/>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5000"/>
                            </p:stCondLst>
                            <p:childTnLst>
                              <p:par>
                                <p:cTn id="77" presetID="2" presetClass="entr" presetSubtype="2" fill="hold" grpId="0" nodeType="afterEffect">
                                  <p:stCondLst>
                                    <p:cond delay="0"/>
                                  </p:stCondLst>
                                  <p:childTnLst>
                                    <p:set>
                                      <p:cBhvr>
                                        <p:cTn id="78" dur="1" fill="hold">
                                          <p:stCondLst>
                                            <p:cond delay="0"/>
                                          </p:stCondLst>
                                        </p:cTn>
                                        <p:tgtEl>
                                          <p:spTgt spid="97294"/>
                                        </p:tgtEl>
                                        <p:attrNameLst>
                                          <p:attrName>style.visibility</p:attrName>
                                        </p:attrNameLst>
                                      </p:cBhvr>
                                      <p:to>
                                        <p:strVal val="visible"/>
                                      </p:to>
                                    </p:set>
                                    <p:anim calcmode="lin" valueType="num">
                                      <p:cBhvr additive="base">
                                        <p:cTn id="79" dur="500" fill="hold"/>
                                        <p:tgtEl>
                                          <p:spTgt spid="97294"/>
                                        </p:tgtEl>
                                        <p:attrNameLst>
                                          <p:attrName>ppt_x</p:attrName>
                                        </p:attrNameLst>
                                      </p:cBhvr>
                                      <p:tavLst>
                                        <p:tav tm="0">
                                          <p:val>
                                            <p:strVal val="1+#ppt_w/2"/>
                                          </p:val>
                                        </p:tav>
                                        <p:tav tm="100000">
                                          <p:val>
                                            <p:strVal val="#ppt_x"/>
                                          </p:val>
                                        </p:tav>
                                      </p:tavLst>
                                    </p:anim>
                                    <p:anim calcmode="lin" valueType="num">
                                      <p:cBhvr additive="base">
                                        <p:cTn id="80" dur="500" fill="hold"/>
                                        <p:tgtEl>
                                          <p:spTgt spid="97294"/>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5500"/>
                            </p:stCondLst>
                            <p:childTnLst>
                              <p:par>
                                <p:cTn id="82" presetID="17" presetClass="entr" presetSubtype="8" fill="hold" grpId="0" nodeType="afterEffect">
                                  <p:stCondLst>
                                    <p:cond delay="0"/>
                                  </p:stCondLst>
                                  <p:childTnLst>
                                    <p:set>
                                      <p:cBhvr>
                                        <p:cTn id="83" dur="1" fill="hold">
                                          <p:stCondLst>
                                            <p:cond delay="0"/>
                                          </p:stCondLst>
                                        </p:cTn>
                                        <p:tgtEl>
                                          <p:spTgt spid="97290"/>
                                        </p:tgtEl>
                                        <p:attrNameLst>
                                          <p:attrName>style.visibility</p:attrName>
                                        </p:attrNameLst>
                                      </p:cBhvr>
                                      <p:to>
                                        <p:strVal val="visible"/>
                                      </p:to>
                                    </p:set>
                                    <p:anim calcmode="lin" valueType="num">
                                      <p:cBhvr>
                                        <p:cTn id="84" dur="500" fill="hold"/>
                                        <p:tgtEl>
                                          <p:spTgt spid="97290"/>
                                        </p:tgtEl>
                                        <p:attrNameLst>
                                          <p:attrName>ppt_x</p:attrName>
                                        </p:attrNameLst>
                                      </p:cBhvr>
                                      <p:tavLst>
                                        <p:tav tm="0">
                                          <p:val>
                                            <p:strVal val="#ppt_x-#ppt_w/2"/>
                                          </p:val>
                                        </p:tav>
                                        <p:tav tm="100000">
                                          <p:val>
                                            <p:strVal val="#ppt_x"/>
                                          </p:val>
                                        </p:tav>
                                      </p:tavLst>
                                    </p:anim>
                                    <p:anim calcmode="lin" valueType="num">
                                      <p:cBhvr>
                                        <p:cTn id="85" dur="500" fill="hold"/>
                                        <p:tgtEl>
                                          <p:spTgt spid="97290"/>
                                        </p:tgtEl>
                                        <p:attrNameLst>
                                          <p:attrName>ppt_y</p:attrName>
                                        </p:attrNameLst>
                                      </p:cBhvr>
                                      <p:tavLst>
                                        <p:tav tm="0">
                                          <p:val>
                                            <p:strVal val="#ppt_y"/>
                                          </p:val>
                                        </p:tav>
                                        <p:tav tm="100000">
                                          <p:val>
                                            <p:strVal val="#ppt_y"/>
                                          </p:val>
                                        </p:tav>
                                      </p:tavLst>
                                    </p:anim>
                                    <p:anim calcmode="lin" valueType="num">
                                      <p:cBhvr>
                                        <p:cTn id="86" dur="500" fill="hold"/>
                                        <p:tgtEl>
                                          <p:spTgt spid="97290"/>
                                        </p:tgtEl>
                                        <p:attrNameLst>
                                          <p:attrName>ppt_w</p:attrName>
                                        </p:attrNameLst>
                                      </p:cBhvr>
                                      <p:tavLst>
                                        <p:tav tm="0">
                                          <p:val>
                                            <p:fltVal val="0"/>
                                          </p:val>
                                        </p:tav>
                                        <p:tav tm="100000">
                                          <p:val>
                                            <p:strVal val="#ppt_w"/>
                                          </p:val>
                                        </p:tav>
                                      </p:tavLst>
                                    </p:anim>
                                    <p:anim calcmode="lin" valueType="num">
                                      <p:cBhvr>
                                        <p:cTn id="87" dur="500" fill="hold"/>
                                        <p:tgtEl>
                                          <p:spTgt spid="97290"/>
                                        </p:tgtEl>
                                        <p:attrNameLst>
                                          <p:attrName>ppt_h</p:attrName>
                                        </p:attrNameLst>
                                      </p:cBhvr>
                                      <p:tavLst>
                                        <p:tav tm="0">
                                          <p:val>
                                            <p:strVal val="#ppt_h"/>
                                          </p:val>
                                        </p:tav>
                                        <p:tav tm="100000">
                                          <p:val>
                                            <p:strVal val="#ppt_h"/>
                                          </p:val>
                                        </p:tav>
                                      </p:tavLst>
                                    </p:anim>
                                  </p:childTnLst>
                                </p:cTn>
                              </p:par>
                            </p:childTnLst>
                          </p:cTn>
                        </p:par>
                        <p:par>
                          <p:cTn id="88" fill="hold" nodeType="afterGroup">
                            <p:stCondLst>
                              <p:cond delay="6000"/>
                            </p:stCondLst>
                            <p:childTnLst>
                              <p:par>
                                <p:cTn id="89" presetID="2" presetClass="entr" presetSubtype="2" fill="hold" grpId="0" nodeType="afterEffect">
                                  <p:stCondLst>
                                    <p:cond delay="0"/>
                                  </p:stCondLst>
                                  <p:childTnLst>
                                    <p:set>
                                      <p:cBhvr>
                                        <p:cTn id="90" dur="1" fill="hold">
                                          <p:stCondLst>
                                            <p:cond delay="0"/>
                                          </p:stCondLst>
                                        </p:cTn>
                                        <p:tgtEl>
                                          <p:spTgt spid="97295"/>
                                        </p:tgtEl>
                                        <p:attrNameLst>
                                          <p:attrName>style.visibility</p:attrName>
                                        </p:attrNameLst>
                                      </p:cBhvr>
                                      <p:to>
                                        <p:strVal val="visible"/>
                                      </p:to>
                                    </p:set>
                                    <p:anim calcmode="lin" valueType="num">
                                      <p:cBhvr additive="base">
                                        <p:cTn id="91" dur="500" fill="hold"/>
                                        <p:tgtEl>
                                          <p:spTgt spid="97295"/>
                                        </p:tgtEl>
                                        <p:attrNameLst>
                                          <p:attrName>ppt_x</p:attrName>
                                        </p:attrNameLst>
                                      </p:cBhvr>
                                      <p:tavLst>
                                        <p:tav tm="0">
                                          <p:val>
                                            <p:strVal val="1+#ppt_w/2"/>
                                          </p:val>
                                        </p:tav>
                                        <p:tav tm="100000">
                                          <p:val>
                                            <p:strVal val="#ppt_x"/>
                                          </p:val>
                                        </p:tav>
                                      </p:tavLst>
                                    </p:anim>
                                    <p:anim calcmode="lin" valueType="num">
                                      <p:cBhvr additive="base">
                                        <p:cTn id="92" dur="500" fill="hold"/>
                                        <p:tgtEl>
                                          <p:spTgt spid="9729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down)">
                                      <p:cBhvr>
                                        <p:cTn id="97" dur="500"/>
                                        <p:tgtEl>
                                          <p:spTgt spid="2"/>
                                        </p:tgtEl>
                                      </p:cBhvr>
                                    </p:animEffect>
                                  </p:childTnLst>
                                </p:cTn>
                              </p:par>
                            </p:childTnLst>
                          </p:cTn>
                        </p:par>
                        <p:par>
                          <p:cTn id="98" fill="hold" nodeType="afterGroup">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97299"/>
                                        </p:tgtEl>
                                        <p:attrNameLst>
                                          <p:attrName>style.visibility</p:attrName>
                                        </p:attrNameLst>
                                      </p:cBhvr>
                                      <p:to>
                                        <p:strVal val="visible"/>
                                      </p:to>
                                    </p:set>
                                    <p:animEffect transition="in" filter="dissolve">
                                      <p:cBhvr>
                                        <p:cTn id="101" dur="500"/>
                                        <p:tgtEl>
                                          <p:spTgt spid="9729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499"/>
                                          </p:stCondLst>
                                        </p:cTn>
                                        <p:tgtEl>
                                          <p:spTgt spid="3"/>
                                        </p:tgtEl>
                                        <p:attrNameLst>
                                          <p:attrName>style.visibility</p:attrName>
                                        </p:attrNameLst>
                                      </p:cBhvr>
                                      <p:to>
                                        <p:strVal val="visible"/>
                                      </p:to>
                                    </p:set>
                                  </p:childTnLst>
                                </p:cTn>
                              </p:par>
                            </p:childTnLst>
                          </p:cTn>
                        </p:par>
                        <p:par>
                          <p:cTn id="106" fill="hold" nodeType="afterGroup">
                            <p:stCondLst>
                              <p:cond delay="500"/>
                            </p:stCondLst>
                            <p:childTnLst>
                              <p:par>
                                <p:cTn id="107" presetID="22" presetClass="entr" presetSubtype="4" fill="hold" grpId="0" nodeType="afterEffect">
                                  <p:stCondLst>
                                    <p:cond delay="1000"/>
                                  </p:stCondLst>
                                  <p:childTnLst>
                                    <p:set>
                                      <p:cBhvr>
                                        <p:cTn id="108" dur="1" fill="hold">
                                          <p:stCondLst>
                                            <p:cond delay="0"/>
                                          </p:stCondLst>
                                        </p:cTn>
                                        <p:tgtEl>
                                          <p:spTgt spid="97304"/>
                                        </p:tgtEl>
                                        <p:attrNameLst>
                                          <p:attrName>style.visibility</p:attrName>
                                        </p:attrNameLst>
                                      </p:cBhvr>
                                      <p:to>
                                        <p:strVal val="visible"/>
                                      </p:to>
                                    </p:set>
                                    <p:animEffect transition="in" filter="wipe(down)">
                                      <p:cBhvr>
                                        <p:cTn id="109" dur="500"/>
                                        <p:tgtEl>
                                          <p:spTgt spid="97304"/>
                                        </p:tgtEl>
                                      </p:cBhvr>
                                    </p:animEffect>
                                  </p:childTnLst>
                                </p:cTn>
                              </p:par>
                            </p:childTnLst>
                          </p:cTn>
                        </p:par>
                        <p:par>
                          <p:cTn id="110" fill="hold" nodeType="afterGroup">
                            <p:stCondLst>
                              <p:cond delay="2000"/>
                            </p:stCondLst>
                            <p:childTnLst>
                              <p:par>
                                <p:cTn id="111" presetID="9" presetClass="entr" presetSubtype="0" fill="hold" grpId="0" nodeType="afterEffect">
                                  <p:stCondLst>
                                    <p:cond delay="0"/>
                                  </p:stCondLst>
                                  <p:childTnLst>
                                    <p:set>
                                      <p:cBhvr>
                                        <p:cTn id="112" dur="1" fill="hold">
                                          <p:stCondLst>
                                            <p:cond delay="0"/>
                                          </p:stCondLst>
                                        </p:cTn>
                                        <p:tgtEl>
                                          <p:spTgt spid="97306"/>
                                        </p:tgtEl>
                                        <p:attrNameLst>
                                          <p:attrName>style.visibility</p:attrName>
                                        </p:attrNameLst>
                                      </p:cBhvr>
                                      <p:to>
                                        <p:strVal val="visible"/>
                                      </p:to>
                                    </p:set>
                                    <p:animEffect transition="in" filter="dissolve">
                                      <p:cBhvr>
                                        <p:cTn id="113" dur="500"/>
                                        <p:tgtEl>
                                          <p:spTgt spid="97306"/>
                                        </p:tgtEl>
                                      </p:cBhvr>
                                    </p:animEffect>
                                  </p:childTnLst>
                                </p:cTn>
                              </p:par>
                            </p:childTnLst>
                          </p:cTn>
                        </p:par>
                        <p:par>
                          <p:cTn id="114" fill="hold" nodeType="afterGroup">
                            <p:stCondLst>
                              <p:cond delay="2500"/>
                            </p:stCondLst>
                            <p:childTnLst>
                              <p:par>
                                <p:cTn id="115" presetID="22" presetClass="entr" presetSubtype="8" fill="hold" grpId="0" nodeType="afterEffect">
                                  <p:stCondLst>
                                    <p:cond delay="1000"/>
                                  </p:stCondLst>
                                  <p:childTnLst>
                                    <p:set>
                                      <p:cBhvr>
                                        <p:cTn id="116" dur="1" fill="hold">
                                          <p:stCondLst>
                                            <p:cond delay="0"/>
                                          </p:stCondLst>
                                        </p:cTn>
                                        <p:tgtEl>
                                          <p:spTgt spid="97305"/>
                                        </p:tgtEl>
                                        <p:attrNameLst>
                                          <p:attrName>style.visibility</p:attrName>
                                        </p:attrNameLst>
                                      </p:cBhvr>
                                      <p:to>
                                        <p:strVal val="visible"/>
                                      </p:to>
                                    </p:set>
                                    <p:animEffect transition="in" filter="wipe(left)">
                                      <p:cBhvr>
                                        <p:cTn id="117" dur="500"/>
                                        <p:tgtEl>
                                          <p:spTgt spid="97305"/>
                                        </p:tgtEl>
                                      </p:cBhvr>
                                    </p:animEffect>
                                  </p:childTnLst>
                                </p:cTn>
                              </p:par>
                            </p:childTnLst>
                          </p:cTn>
                        </p:par>
                        <p:par>
                          <p:cTn id="118" fill="hold" nodeType="afterGroup">
                            <p:stCondLst>
                              <p:cond delay="4000"/>
                            </p:stCondLst>
                            <p:childTnLst>
                              <p:par>
                                <p:cTn id="119" presetID="9" presetClass="entr" presetSubtype="0" fill="hold" grpId="0" nodeType="afterEffect">
                                  <p:stCondLst>
                                    <p:cond delay="0"/>
                                  </p:stCondLst>
                                  <p:childTnLst>
                                    <p:set>
                                      <p:cBhvr>
                                        <p:cTn id="120" dur="1" fill="hold">
                                          <p:stCondLst>
                                            <p:cond delay="0"/>
                                          </p:stCondLst>
                                        </p:cTn>
                                        <p:tgtEl>
                                          <p:spTgt spid="97307"/>
                                        </p:tgtEl>
                                        <p:attrNameLst>
                                          <p:attrName>style.visibility</p:attrName>
                                        </p:attrNameLst>
                                      </p:cBhvr>
                                      <p:to>
                                        <p:strVal val="visible"/>
                                      </p:to>
                                    </p:set>
                                    <p:animEffect transition="in" filter="dissolve">
                                      <p:cBhvr>
                                        <p:cTn id="121" dur="500"/>
                                        <p:tgtEl>
                                          <p:spTgt spid="97307"/>
                                        </p:tgtEl>
                                      </p:cBhvr>
                                    </p:animEffect>
                                  </p:childTnLst>
                                </p:cTn>
                              </p:par>
                            </p:childTnLst>
                          </p:cTn>
                        </p:par>
                        <p:par>
                          <p:cTn id="122" fill="hold" nodeType="afterGroup">
                            <p:stCondLst>
                              <p:cond delay="4500"/>
                            </p:stCondLst>
                            <p:childTnLst>
                              <p:par>
                                <p:cTn id="123" presetID="22" presetClass="entr" presetSubtype="8" fill="hold" grpId="0" nodeType="afterEffect">
                                  <p:stCondLst>
                                    <p:cond delay="1000"/>
                                  </p:stCondLst>
                                  <p:childTnLst>
                                    <p:set>
                                      <p:cBhvr>
                                        <p:cTn id="124" dur="1" fill="hold">
                                          <p:stCondLst>
                                            <p:cond delay="0"/>
                                          </p:stCondLst>
                                        </p:cTn>
                                        <p:tgtEl>
                                          <p:spTgt spid="97308"/>
                                        </p:tgtEl>
                                        <p:attrNameLst>
                                          <p:attrName>style.visibility</p:attrName>
                                        </p:attrNameLst>
                                      </p:cBhvr>
                                      <p:to>
                                        <p:strVal val="visible"/>
                                      </p:to>
                                    </p:set>
                                    <p:animEffect transition="in" filter="wipe(left)">
                                      <p:cBhvr>
                                        <p:cTn id="125" dur="500"/>
                                        <p:tgtEl>
                                          <p:spTgt spid="97308"/>
                                        </p:tgtEl>
                                      </p:cBhvr>
                                    </p:animEffect>
                                  </p:childTnLst>
                                </p:cTn>
                              </p:par>
                            </p:childTnLst>
                          </p:cTn>
                        </p:par>
                        <p:par>
                          <p:cTn id="126" fill="hold" nodeType="afterGroup">
                            <p:stCondLst>
                              <p:cond delay="6000"/>
                            </p:stCondLst>
                            <p:childTnLst>
                              <p:par>
                                <p:cTn id="127" presetID="22" presetClass="entr" presetSubtype="4" fill="hold" grpId="0" nodeType="afterEffect">
                                  <p:stCondLst>
                                    <p:cond delay="0"/>
                                  </p:stCondLst>
                                  <p:childTnLst>
                                    <p:set>
                                      <p:cBhvr>
                                        <p:cTn id="128" dur="1" fill="hold">
                                          <p:stCondLst>
                                            <p:cond delay="0"/>
                                          </p:stCondLst>
                                        </p:cTn>
                                        <p:tgtEl>
                                          <p:spTgt spid="97309"/>
                                        </p:tgtEl>
                                        <p:attrNameLst>
                                          <p:attrName>style.visibility</p:attrName>
                                        </p:attrNameLst>
                                      </p:cBhvr>
                                      <p:to>
                                        <p:strVal val="visible"/>
                                      </p:to>
                                    </p:set>
                                    <p:animEffect transition="in" filter="wipe(down)">
                                      <p:cBhvr>
                                        <p:cTn id="129" dur="500"/>
                                        <p:tgtEl>
                                          <p:spTgt spid="97309"/>
                                        </p:tgtEl>
                                      </p:cBhvr>
                                    </p:animEffect>
                                  </p:childTnLst>
                                </p:cTn>
                              </p:par>
                            </p:childTnLst>
                          </p:cTn>
                        </p:par>
                        <p:par>
                          <p:cTn id="130" fill="hold" nodeType="afterGroup">
                            <p:stCondLst>
                              <p:cond delay="6500"/>
                            </p:stCondLst>
                            <p:childTnLst>
                              <p:par>
                                <p:cTn id="131" presetID="18" presetClass="entr" presetSubtype="3" fill="hold" grpId="0" nodeType="afterEffect">
                                  <p:stCondLst>
                                    <p:cond delay="0"/>
                                  </p:stCondLst>
                                  <p:childTnLst>
                                    <p:set>
                                      <p:cBhvr>
                                        <p:cTn id="132" dur="1" fill="hold">
                                          <p:stCondLst>
                                            <p:cond delay="0"/>
                                          </p:stCondLst>
                                        </p:cTn>
                                        <p:tgtEl>
                                          <p:spTgt spid="97310"/>
                                        </p:tgtEl>
                                        <p:attrNameLst>
                                          <p:attrName>style.visibility</p:attrName>
                                        </p:attrNameLst>
                                      </p:cBhvr>
                                      <p:to>
                                        <p:strVal val="visible"/>
                                      </p:to>
                                    </p:set>
                                    <p:animEffect transition="in" filter="strips(upRight)">
                                      <p:cBhvr>
                                        <p:cTn id="133" dur="500"/>
                                        <p:tgtEl>
                                          <p:spTgt spid="9731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nodeType="clickEffect">
                                  <p:stCondLst>
                                    <p:cond delay="0"/>
                                  </p:stCondLst>
                                  <p:childTnLst>
                                    <p:set>
                                      <p:cBhvr>
                                        <p:cTn id="137" dur="1" fill="hold">
                                          <p:stCondLst>
                                            <p:cond delay="499"/>
                                          </p:stCondLst>
                                        </p:cTn>
                                        <p:tgtEl>
                                          <p:spTgt spid="4"/>
                                        </p:tgtEl>
                                        <p:attrNameLst>
                                          <p:attrName>style.visibility</p:attrName>
                                        </p:attrNameLst>
                                      </p:cBhvr>
                                      <p:to>
                                        <p:strVal val="visible"/>
                                      </p:to>
                                    </p:set>
                                  </p:childTnLst>
                                </p:cTn>
                              </p:par>
                            </p:childTnLst>
                          </p:cTn>
                        </p:par>
                        <p:par>
                          <p:cTn id="138" fill="hold" nodeType="afterGroup">
                            <p:stCondLst>
                              <p:cond delay="500"/>
                            </p:stCondLst>
                            <p:childTnLst>
                              <p:par>
                                <p:cTn id="139" presetID="22" presetClass="entr" presetSubtype="4" fill="hold" grpId="0" nodeType="afterEffect">
                                  <p:stCondLst>
                                    <p:cond delay="1000"/>
                                  </p:stCondLst>
                                  <p:childTnLst>
                                    <p:set>
                                      <p:cBhvr>
                                        <p:cTn id="140" dur="1" fill="hold">
                                          <p:stCondLst>
                                            <p:cond delay="0"/>
                                          </p:stCondLst>
                                        </p:cTn>
                                        <p:tgtEl>
                                          <p:spTgt spid="97314"/>
                                        </p:tgtEl>
                                        <p:attrNameLst>
                                          <p:attrName>style.visibility</p:attrName>
                                        </p:attrNameLst>
                                      </p:cBhvr>
                                      <p:to>
                                        <p:strVal val="visible"/>
                                      </p:to>
                                    </p:set>
                                    <p:animEffect transition="in" filter="wipe(down)">
                                      <p:cBhvr>
                                        <p:cTn id="141" dur="500"/>
                                        <p:tgtEl>
                                          <p:spTgt spid="97314"/>
                                        </p:tgtEl>
                                      </p:cBhvr>
                                    </p:animEffect>
                                  </p:childTnLst>
                                </p:cTn>
                              </p:par>
                            </p:childTnLst>
                          </p:cTn>
                        </p:par>
                        <p:par>
                          <p:cTn id="142" fill="hold" nodeType="afterGroup">
                            <p:stCondLst>
                              <p:cond delay="2000"/>
                            </p:stCondLst>
                            <p:childTnLst>
                              <p:par>
                                <p:cTn id="143" presetID="22" presetClass="entr" presetSubtype="8" fill="hold" grpId="0" nodeType="afterEffect">
                                  <p:stCondLst>
                                    <p:cond delay="1000"/>
                                  </p:stCondLst>
                                  <p:childTnLst>
                                    <p:set>
                                      <p:cBhvr>
                                        <p:cTn id="144" dur="1" fill="hold">
                                          <p:stCondLst>
                                            <p:cond delay="0"/>
                                          </p:stCondLst>
                                        </p:cTn>
                                        <p:tgtEl>
                                          <p:spTgt spid="97315"/>
                                        </p:tgtEl>
                                        <p:attrNameLst>
                                          <p:attrName>style.visibility</p:attrName>
                                        </p:attrNameLst>
                                      </p:cBhvr>
                                      <p:to>
                                        <p:strVal val="visible"/>
                                      </p:to>
                                    </p:set>
                                    <p:animEffect transition="in" filter="wipe(left)">
                                      <p:cBhvr>
                                        <p:cTn id="145" dur="500"/>
                                        <p:tgtEl>
                                          <p:spTgt spid="97315"/>
                                        </p:tgtEl>
                                      </p:cBhvr>
                                    </p:animEffect>
                                  </p:childTnLst>
                                </p:cTn>
                              </p:par>
                            </p:childTnLst>
                          </p:cTn>
                        </p:par>
                        <p:par>
                          <p:cTn id="146" fill="hold" nodeType="afterGroup">
                            <p:stCondLst>
                              <p:cond delay="3500"/>
                            </p:stCondLst>
                            <p:childTnLst>
                              <p:par>
                                <p:cTn id="147" presetID="22" presetClass="entr" presetSubtype="8" fill="hold" grpId="0" nodeType="afterEffect">
                                  <p:stCondLst>
                                    <p:cond delay="1000"/>
                                  </p:stCondLst>
                                  <p:childTnLst>
                                    <p:set>
                                      <p:cBhvr>
                                        <p:cTn id="148" dur="1" fill="hold">
                                          <p:stCondLst>
                                            <p:cond delay="0"/>
                                          </p:stCondLst>
                                        </p:cTn>
                                        <p:tgtEl>
                                          <p:spTgt spid="97316"/>
                                        </p:tgtEl>
                                        <p:attrNameLst>
                                          <p:attrName>style.visibility</p:attrName>
                                        </p:attrNameLst>
                                      </p:cBhvr>
                                      <p:to>
                                        <p:strVal val="visible"/>
                                      </p:to>
                                    </p:set>
                                    <p:animEffect transition="in" filter="wipe(left)">
                                      <p:cBhvr>
                                        <p:cTn id="149" dur="500"/>
                                        <p:tgtEl>
                                          <p:spTgt spid="97316"/>
                                        </p:tgtEl>
                                      </p:cBhvr>
                                    </p:animEffect>
                                  </p:childTnLst>
                                </p:cTn>
                              </p:par>
                            </p:childTnLst>
                          </p:cTn>
                        </p:par>
                        <p:par>
                          <p:cTn id="150" fill="hold" nodeType="afterGroup">
                            <p:stCondLst>
                              <p:cond delay="5000"/>
                            </p:stCondLst>
                            <p:childTnLst>
                              <p:par>
                                <p:cTn id="151" presetID="22" presetClass="entr" presetSubtype="4" fill="hold" grpId="0" nodeType="afterEffect">
                                  <p:stCondLst>
                                    <p:cond delay="0"/>
                                  </p:stCondLst>
                                  <p:childTnLst>
                                    <p:set>
                                      <p:cBhvr>
                                        <p:cTn id="152" dur="1" fill="hold">
                                          <p:stCondLst>
                                            <p:cond delay="0"/>
                                          </p:stCondLst>
                                        </p:cTn>
                                        <p:tgtEl>
                                          <p:spTgt spid="97317"/>
                                        </p:tgtEl>
                                        <p:attrNameLst>
                                          <p:attrName>style.visibility</p:attrName>
                                        </p:attrNameLst>
                                      </p:cBhvr>
                                      <p:to>
                                        <p:strVal val="visible"/>
                                      </p:to>
                                    </p:set>
                                    <p:animEffect transition="in" filter="wipe(down)">
                                      <p:cBhvr>
                                        <p:cTn id="153" dur="500"/>
                                        <p:tgtEl>
                                          <p:spTgt spid="97317"/>
                                        </p:tgtEl>
                                      </p:cBhvr>
                                    </p:animEffect>
                                  </p:childTnLst>
                                </p:cTn>
                              </p:par>
                            </p:childTnLst>
                          </p:cTn>
                        </p:par>
                        <p:par>
                          <p:cTn id="154" fill="hold" nodeType="afterGroup">
                            <p:stCondLst>
                              <p:cond delay="5500"/>
                            </p:stCondLst>
                            <p:childTnLst>
                              <p:par>
                                <p:cTn id="155" presetID="18" presetClass="entr" presetSubtype="3" fill="hold" grpId="0" nodeType="afterEffect">
                                  <p:stCondLst>
                                    <p:cond delay="0"/>
                                  </p:stCondLst>
                                  <p:childTnLst>
                                    <p:set>
                                      <p:cBhvr>
                                        <p:cTn id="156" dur="1" fill="hold">
                                          <p:stCondLst>
                                            <p:cond delay="0"/>
                                          </p:stCondLst>
                                        </p:cTn>
                                        <p:tgtEl>
                                          <p:spTgt spid="97318"/>
                                        </p:tgtEl>
                                        <p:attrNameLst>
                                          <p:attrName>style.visibility</p:attrName>
                                        </p:attrNameLst>
                                      </p:cBhvr>
                                      <p:to>
                                        <p:strVal val="visible"/>
                                      </p:to>
                                    </p:set>
                                    <p:animEffect transition="in" filter="strips(upRight)">
                                      <p:cBhvr>
                                        <p:cTn id="157" dur="500"/>
                                        <p:tgtEl>
                                          <p:spTgt spid="97318"/>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ntr" presetSubtype="0" fill="hold" nodeType="clickEffect">
                                  <p:stCondLst>
                                    <p:cond delay="0"/>
                                  </p:stCondLst>
                                  <p:childTnLst>
                                    <p:set>
                                      <p:cBhvr>
                                        <p:cTn id="161" dur="1" fill="hold">
                                          <p:stCondLst>
                                            <p:cond delay="499"/>
                                          </p:stCondLst>
                                        </p:cTn>
                                        <p:tgtEl>
                                          <p:spTgt spid="5"/>
                                        </p:tgtEl>
                                        <p:attrNameLst>
                                          <p:attrName>style.visibility</p:attrName>
                                        </p:attrNameLst>
                                      </p:cBhvr>
                                      <p:to>
                                        <p:strVal val="visible"/>
                                      </p:to>
                                    </p:set>
                                  </p:childTnLst>
                                </p:cTn>
                              </p:par>
                            </p:childTnLst>
                          </p:cTn>
                        </p:par>
                        <p:par>
                          <p:cTn id="162" fill="hold" nodeType="afterGroup">
                            <p:stCondLst>
                              <p:cond delay="500"/>
                            </p:stCondLst>
                            <p:childTnLst>
                              <p:par>
                                <p:cTn id="163" presetID="22" presetClass="entr" presetSubtype="8" fill="hold" grpId="0" nodeType="afterEffect">
                                  <p:stCondLst>
                                    <p:cond delay="1000"/>
                                  </p:stCondLst>
                                  <p:childTnLst>
                                    <p:set>
                                      <p:cBhvr>
                                        <p:cTn id="164" dur="1" fill="hold">
                                          <p:stCondLst>
                                            <p:cond delay="0"/>
                                          </p:stCondLst>
                                        </p:cTn>
                                        <p:tgtEl>
                                          <p:spTgt spid="97323"/>
                                        </p:tgtEl>
                                        <p:attrNameLst>
                                          <p:attrName>style.visibility</p:attrName>
                                        </p:attrNameLst>
                                      </p:cBhvr>
                                      <p:to>
                                        <p:strVal val="visible"/>
                                      </p:to>
                                    </p:set>
                                    <p:animEffect transition="in" filter="wipe(left)">
                                      <p:cBhvr>
                                        <p:cTn id="165" dur="500"/>
                                        <p:tgtEl>
                                          <p:spTgt spid="97323"/>
                                        </p:tgtEl>
                                      </p:cBhvr>
                                    </p:animEffect>
                                  </p:childTnLst>
                                </p:cTn>
                              </p:par>
                            </p:childTnLst>
                          </p:cTn>
                        </p:par>
                        <p:par>
                          <p:cTn id="166" fill="hold" nodeType="afterGroup">
                            <p:stCondLst>
                              <p:cond delay="2000"/>
                            </p:stCondLst>
                            <p:childTnLst>
                              <p:par>
                                <p:cTn id="167" presetID="22" presetClass="entr" presetSubtype="1" fill="hold" grpId="0" nodeType="afterEffect">
                                  <p:stCondLst>
                                    <p:cond delay="1000"/>
                                  </p:stCondLst>
                                  <p:childTnLst>
                                    <p:set>
                                      <p:cBhvr>
                                        <p:cTn id="168" dur="1" fill="hold">
                                          <p:stCondLst>
                                            <p:cond delay="0"/>
                                          </p:stCondLst>
                                        </p:cTn>
                                        <p:tgtEl>
                                          <p:spTgt spid="97322"/>
                                        </p:tgtEl>
                                        <p:attrNameLst>
                                          <p:attrName>style.visibility</p:attrName>
                                        </p:attrNameLst>
                                      </p:cBhvr>
                                      <p:to>
                                        <p:strVal val="visible"/>
                                      </p:to>
                                    </p:set>
                                    <p:animEffect transition="in" filter="wipe(up)">
                                      <p:cBhvr>
                                        <p:cTn id="169" dur="500"/>
                                        <p:tgtEl>
                                          <p:spTgt spid="97322"/>
                                        </p:tgtEl>
                                      </p:cBhvr>
                                    </p:animEffect>
                                  </p:childTnLst>
                                </p:cTn>
                              </p:par>
                            </p:childTnLst>
                          </p:cTn>
                        </p:par>
                        <p:par>
                          <p:cTn id="170" fill="hold" nodeType="afterGroup">
                            <p:stCondLst>
                              <p:cond delay="3500"/>
                            </p:stCondLst>
                            <p:childTnLst>
                              <p:par>
                                <p:cTn id="171" presetID="22" presetClass="entr" presetSubtype="1" fill="hold" grpId="0" nodeType="afterEffect">
                                  <p:stCondLst>
                                    <p:cond delay="1000"/>
                                  </p:stCondLst>
                                  <p:childTnLst>
                                    <p:set>
                                      <p:cBhvr>
                                        <p:cTn id="172" dur="1" fill="hold">
                                          <p:stCondLst>
                                            <p:cond delay="0"/>
                                          </p:stCondLst>
                                        </p:cTn>
                                        <p:tgtEl>
                                          <p:spTgt spid="97324"/>
                                        </p:tgtEl>
                                        <p:attrNameLst>
                                          <p:attrName>style.visibility</p:attrName>
                                        </p:attrNameLst>
                                      </p:cBhvr>
                                      <p:to>
                                        <p:strVal val="visible"/>
                                      </p:to>
                                    </p:set>
                                    <p:animEffect transition="in" filter="wipe(up)">
                                      <p:cBhvr>
                                        <p:cTn id="173" dur="500"/>
                                        <p:tgtEl>
                                          <p:spTgt spid="97324"/>
                                        </p:tgtEl>
                                      </p:cBhvr>
                                    </p:animEffect>
                                  </p:childTnLst>
                                </p:cTn>
                              </p:par>
                            </p:childTnLst>
                          </p:cTn>
                        </p:par>
                        <p:par>
                          <p:cTn id="174" fill="hold" nodeType="afterGroup">
                            <p:stCondLst>
                              <p:cond delay="5000"/>
                            </p:stCondLst>
                            <p:childTnLst>
                              <p:par>
                                <p:cTn id="175" presetID="22" presetClass="entr" presetSubtype="4" fill="hold" grpId="0" nodeType="afterEffect">
                                  <p:stCondLst>
                                    <p:cond delay="0"/>
                                  </p:stCondLst>
                                  <p:childTnLst>
                                    <p:set>
                                      <p:cBhvr>
                                        <p:cTn id="176" dur="1" fill="hold">
                                          <p:stCondLst>
                                            <p:cond delay="0"/>
                                          </p:stCondLst>
                                        </p:cTn>
                                        <p:tgtEl>
                                          <p:spTgt spid="97325"/>
                                        </p:tgtEl>
                                        <p:attrNameLst>
                                          <p:attrName>style.visibility</p:attrName>
                                        </p:attrNameLst>
                                      </p:cBhvr>
                                      <p:to>
                                        <p:strVal val="visible"/>
                                      </p:to>
                                    </p:set>
                                    <p:animEffect transition="in" filter="wipe(down)">
                                      <p:cBhvr>
                                        <p:cTn id="177" dur="500"/>
                                        <p:tgtEl>
                                          <p:spTgt spid="97325"/>
                                        </p:tgtEl>
                                      </p:cBhvr>
                                    </p:animEffect>
                                  </p:childTnLst>
                                </p:cTn>
                              </p:par>
                            </p:childTnLst>
                          </p:cTn>
                        </p:par>
                        <p:par>
                          <p:cTn id="178" fill="hold" nodeType="afterGroup">
                            <p:stCondLst>
                              <p:cond delay="5500"/>
                            </p:stCondLst>
                            <p:childTnLst>
                              <p:par>
                                <p:cTn id="179" presetID="18" presetClass="entr" presetSubtype="3" fill="hold" grpId="0" nodeType="afterEffect">
                                  <p:stCondLst>
                                    <p:cond delay="0"/>
                                  </p:stCondLst>
                                  <p:childTnLst>
                                    <p:set>
                                      <p:cBhvr>
                                        <p:cTn id="180" dur="1" fill="hold">
                                          <p:stCondLst>
                                            <p:cond delay="0"/>
                                          </p:stCondLst>
                                        </p:cTn>
                                        <p:tgtEl>
                                          <p:spTgt spid="97326"/>
                                        </p:tgtEl>
                                        <p:attrNameLst>
                                          <p:attrName>style.visibility</p:attrName>
                                        </p:attrNameLst>
                                      </p:cBhvr>
                                      <p:to>
                                        <p:strVal val="visible"/>
                                      </p:to>
                                    </p:set>
                                    <p:animEffect transition="in" filter="strips(upRight)">
                                      <p:cBhvr>
                                        <p:cTn id="181" dur="500"/>
                                        <p:tgtEl>
                                          <p:spTgt spid="97326"/>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nodeType="clickEffect">
                                  <p:stCondLst>
                                    <p:cond delay="0"/>
                                  </p:stCondLst>
                                  <p:childTnLst>
                                    <p:set>
                                      <p:cBhvr>
                                        <p:cTn id="185" dur="1" fill="hold">
                                          <p:stCondLst>
                                            <p:cond delay="499"/>
                                          </p:stCondLst>
                                        </p:cTn>
                                        <p:tgtEl>
                                          <p:spTgt spid="6"/>
                                        </p:tgtEl>
                                        <p:attrNameLst>
                                          <p:attrName>style.visibility</p:attrName>
                                        </p:attrNameLst>
                                      </p:cBhvr>
                                      <p:to>
                                        <p:strVal val="visible"/>
                                      </p:to>
                                    </p:set>
                                  </p:childTnLst>
                                </p:cTn>
                              </p:par>
                            </p:childTnLst>
                          </p:cTn>
                        </p:par>
                        <p:par>
                          <p:cTn id="186" fill="hold" nodeType="afterGroup">
                            <p:stCondLst>
                              <p:cond delay="500"/>
                            </p:stCondLst>
                            <p:childTnLst>
                              <p:par>
                                <p:cTn id="187" presetID="22" presetClass="entr" presetSubtype="8" fill="hold" grpId="0" nodeType="afterEffect">
                                  <p:stCondLst>
                                    <p:cond delay="1000"/>
                                  </p:stCondLst>
                                  <p:childTnLst>
                                    <p:set>
                                      <p:cBhvr>
                                        <p:cTn id="188" dur="1" fill="hold">
                                          <p:stCondLst>
                                            <p:cond delay="0"/>
                                          </p:stCondLst>
                                        </p:cTn>
                                        <p:tgtEl>
                                          <p:spTgt spid="97331"/>
                                        </p:tgtEl>
                                        <p:attrNameLst>
                                          <p:attrName>style.visibility</p:attrName>
                                        </p:attrNameLst>
                                      </p:cBhvr>
                                      <p:to>
                                        <p:strVal val="visible"/>
                                      </p:to>
                                    </p:set>
                                    <p:animEffect transition="in" filter="wipe(left)">
                                      <p:cBhvr>
                                        <p:cTn id="189" dur="500"/>
                                        <p:tgtEl>
                                          <p:spTgt spid="97331"/>
                                        </p:tgtEl>
                                      </p:cBhvr>
                                    </p:animEffect>
                                  </p:childTnLst>
                                </p:cTn>
                              </p:par>
                            </p:childTnLst>
                          </p:cTn>
                        </p:par>
                        <p:par>
                          <p:cTn id="190" fill="hold" nodeType="afterGroup">
                            <p:stCondLst>
                              <p:cond delay="2000"/>
                            </p:stCondLst>
                            <p:childTnLst>
                              <p:par>
                                <p:cTn id="191" presetID="22" presetClass="entr" presetSubtype="1" fill="hold" grpId="0" nodeType="afterEffect">
                                  <p:stCondLst>
                                    <p:cond delay="1000"/>
                                  </p:stCondLst>
                                  <p:childTnLst>
                                    <p:set>
                                      <p:cBhvr>
                                        <p:cTn id="192" dur="1" fill="hold">
                                          <p:stCondLst>
                                            <p:cond delay="0"/>
                                          </p:stCondLst>
                                        </p:cTn>
                                        <p:tgtEl>
                                          <p:spTgt spid="97330"/>
                                        </p:tgtEl>
                                        <p:attrNameLst>
                                          <p:attrName>style.visibility</p:attrName>
                                        </p:attrNameLst>
                                      </p:cBhvr>
                                      <p:to>
                                        <p:strVal val="visible"/>
                                      </p:to>
                                    </p:set>
                                    <p:animEffect transition="in" filter="wipe(up)">
                                      <p:cBhvr>
                                        <p:cTn id="193" dur="500"/>
                                        <p:tgtEl>
                                          <p:spTgt spid="97330"/>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3" fill="hold" grpId="0" nodeType="clickEffect">
                                  <p:stCondLst>
                                    <p:cond delay="0"/>
                                  </p:stCondLst>
                                  <p:iterate type="lt">
                                    <p:tmPct val="100000"/>
                                  </p:iterate>
                                  <p:childTnLst>
                                    <p:set>
                                      <p:cBhvr>
                                        <p:cTn id="197" dur="1" fill="hold">
                                          <p:stCondLst>
                                            <p:cond delay="0"/>
                                          </p:stCondLst>
                                        </p:cTn>
                                        <p:tgtEl>
                                          <p:spTgt spid="97332"/>
                                        </p:tgtEl>
                                        <p:attrNameLst>
                                          <p:attrName>style.visibility</p:attrName>
                                        </p:attrNameLst>
                                      </p:cBhvr>
                                      <p:to>
                                        <p:strVal val="visible"/>
                                      </p:to>
                                    </p:set>
                                    <p:anim calcmode="lin" valueType="num">
                                      <p:cBhvr additive="base">
                                        <p:cTn id="198" dur="75" fill="hold"/>
                                        <p:tgtEl>
                                          <p:spTgt spid="97332"/>
                                        </p:tgtEl>
                                        <p:attrNameLst>
                                          <p:attrName>ppt_x</p:attrName>
                                        </p:attrNameLst>
                                      </p:cBhvr>
                                      <p:tavLst>
                                        <p:tav tm="0">
                                          <p:val>
                                            <p:strVal val="1+#ppt_w/2"/>
                                          </p:val>
                                        </p:tav>
                                        <p:tav tm="100000">
                                          <p:val>
                                            <p:strVal val="#ppt_x"/>
                                          </p:val>
                                        </p:tav>
                                      </p:tavLst>
                                    </p:anim>
                                    <p:anim calcmode="lin" valueType="num">
                                      <p:cBhvr additive="base">
                                        <p:cTn id="199" dur="75" fill="hold"/>
                                        <p:tgtEl>
                                          <p:spTgt spid="973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autoUpdateAnimBg="0"/>
      <p:bldP spid="97284" grpId="0" build="p" autoUpdateAnimBg="0"/>
      <p:bldP spid="97286" grpId="0" animBg="1"/>
      <p:bldP spid="97287" grpId="0" animBg="1"/>
      <p:bldP spid="97288" grpId="0" animBg="1"/>
      <p:bldP spid="97289" grpId="0" animBg="1"/>
      <p:bldP spid="97290" grpId="0" animBg="1"/>
      <p:bldP spid="97291" grpId="0" autoUpdateAnimBg="0"/>
      <p:bldP spid="97292" grpId="0" autoUpdateAnimBg="0"/>
      <p:bldP spid="97293" grpId="0" autoUpdateAnimBg="0"/>
      <p:bldP spid="97294" grpId="0" autoUpdateAnimBg="0"/>
      <p:bldP spid="97295" grpId="0" autoUpdateAnimBg="0"/>
      <p:bldP spid="97299" grpId="0" autoUpdateAnimBg="0"/>
      <p:bldP spid="97304" grpId="0" animBg="1"/>
      <p:bldP spid="97305" grpId="0" animBg="1"/>
      <p:bldP spid="97306" grpId="0" autoUpdateAnimBg="0"/>
      <p:bldP spid="97307" grpId="0" autoUpdateAnimBg="0"/>
      <p:bldP spid="97308" grpId="0" animBg="1"/>
      <p:bldP spid="97309" grpId="0" animBg="1"/>
      <p:bldP spid="97310" grpId="0" animBg="1"/>
      <p:bldP spid="97314" grpId="0" animBg="1"/>
      <p:bldP spid="97315" grpId="0" animBg="1"/>
      <p:bldP spid="97316" grpId="0" animBg="1"/>
      <p:bldP spid="97317" grpId="0" animBg="1"/>
      <p:bldP spid="97318" grpId="0" animBg="1"/>
      <p:bldP spid="97322" grpId="0" animBg="1"/>
      <p:bldP spid="97323" grpId="0" animBg="1"/>
      <p:bldP spid="97324" grpId="0" animBg="1"/>
      <p:bldP spid="97325" grpId="0" animBg="1"/>
      <p:bldP spid="97326" grpId="0" animBg="1"/>
      <p:bldP spid="97330" grpId="0" animBg="1"/>
      <p:bldP spid="97331" grpId="0" animBg="1"/>
      <p:bldP spid="9733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Windgeschwindigkeit</a:t>
            </a:r>
          </a:p>
        </p:txBody>
      </p:sp>
      <p:sp>
        <p:nvSpPr>
          <p:cNvPr id="98307" name="Text Box 3"/>
          <p:cNvSpPr txBox="1">
            <a:spLocks noChangeArrowheads="1"/>
          </p:cNvSpPr>
          <p:nvPr/>
        </p:nvSpPr>
        <p:spPr bwMode="auto">
          <a:xfrm>
            <a:off x="3251200" y="1309688"/>
            <a:ext cx="3352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 in Hoch- und Tiefdruckgebieten</a:t>
            </a:r>
          </a:p>
        </p:txBody>
      </p:sp>
      <p:sp>
        <p:nvSpPr>
          <p:cNvPr id="98308" name="Oval 4"/>
          <p:cNvSpPr>
            <a:spLocks noChangeArrowheads="1"/>
          </p:cNvSpPr>
          <p:nvPr/>
        </p:nvSpPr>
        <p:spPr bwMode="auto">
          <a:xfrm>
            <a:off x="630238" y="1854200"/>
            <a:ext cx="4259262" cy="4259263"/>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98309" name="Oval 5"/>
          <p:cNvSpPr>
            <a:spLocks noChangeArrowheads="1"/>
          </p:cNvSpPr>
          <p:nvPr/>
        </p:nvSpPr>
        <p:spPr bwMode="auto">
          <a:xfrm>
            <a:off x="1211263" y="2436813"/>
            <a:ext cx="3084512" cy="3046412"/>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grpSp>
        <p:nvGrpSpPr>
          <p:cNvPr id="2" name="Group 6"/>
          <p:cNvGrpSpPr>
            <a:grpSpLocks/>
          </p:cNvGrpSpPr>
          <p:nvPr/>
        </p:nvGrpSpPr>
        <p:grpSpPr bwMode="auto">
          <a:xfrm rot="-5400000">
            <a:off x="788195" y="3536156"/>
            <a:ext cx="157162" cy="854075"/>
            <a:chOff x="646" y="3336"/>
            <a:chExt cx="99" cy="538"/>
          </a:xfrm>
        </p:grpSpPr>
        <p:sp>
          <p:nvSpPr>
            <p:cNvPr id="48153" name="Oval 7"/>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8154" name="Line 8"/>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grpSp>
        <p:nvGrpSpPr>
          <p:cNvPr id="3" name="Group 9"/>
          <p:cNvGrpSpPr>
            <a:grpSpLocks/>
          </p:cNvGrpSpPr>
          <p:nvPr/>
        </p:nvGrpSpPr>
        <p:grpSpPr bwMode="auto">
          <a:xfrm rot="-5400000">
            <a:off x="4463257" y="3536156"/>
            <a:ext cx="157162" cy="854075"/>
            <a:chOff x="646" y="3336"/>
            <a:chExt cx="99" cy="538"/>
          </a:xfrm>
        </p:grpSpPr>
        <p:sp>
          <p:nvSpPr>
            <p:cNvPr id="48151" name="Oval 10"/>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48152" name="Line 11"/>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8316" name="Line 12"/>
          <p:cNvSpPr>
            <a:spLocks noChangeShapeType="1"/>
          </p:cNvSpPr>
          <p:nvPr/>
        </p:nvSpPr>
        <p:spPr bwMode="auto">
          <a:xfrm flipH="1">
            <a:off x="95250" y="3965575"/>
            <a:ext cx="333375" cy="0"/>
          </a:xfrm>
          <a:prstGeom prst="line">
            <a:avLst/>
          </a:prstGeom>
          <a:noFill/>
          <a:ln w="25400">
            <a:solidFill>
              <a:srgbClr val="99CC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17" name="Line 13"/>
          <p:cNvSpPr>
            <a:spLocks noChangeShapeType="1"/>
          </p:cNvSpPr>
          <p:nvPr/>
        </p:nvSpPr>
        <p:spPr bwMode="auto">
          <a:xfrm flipV="1">
            <a:off x="1214438" y="3313113"/>
            <a:ext cx="0" cy="652462"/>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18" name="Line 14"/>
          <p:cNvSpPr>
            <a:spLocks noChangeShapeType="1"/>
          </p:cNvSpPr>
          <p:nvPr/>
        </p:nvSpPr>
        <p:spPr bwMode="auto">
          <a:xfrm flipV="1">
            <a:off x="1220788" y="3954463"/>
            <a:ext cx="682625" cy="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19" name="Text Box 15"/>
          <p:cNvSpPr txBox="1">
            <a:spLocks noChangeArrowheads="1"/>
          </p:cNvSpPr>
          <p:nvPr/>
        </p:nvSpPr>
        <p:spPr bwMode="auto">
          <a:xfrm>
            <a:off x="147638" y="3965575"/>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FFFF"/>
                </a:solidFill>
                <a:latin typeface="Calibri" charset="0"/>
              </a:rPr>
              <a:t>Z</a:t>
            </a:r>
            <a:endParaRPr lang="de-DE" sz="1800">
              <a:latin typeface="Calibri" charset="0"/>
            </a:endParaRPr>
          </a:p>
        </p:txBody>
      </p:sp>
      <p:sp>
        <p:nvSpPr>
          <p:cNvPr id="98320" name="Line 16"/>
          <p:cNvSpPr>
            <a:spLocks noChangeShapeType="1"/>
          </p:cNvSpPr>
          <p:nvPr/>
        </p:nvSpPr>
        <p:spPr bwMode="auto">
          <a:xfrm flipV="1">
            <a:off x="1217613" y="3046413"/>
            <a:ext cx="0" cy="263525"/>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1" name="Line 17"/>
          <p:cNvSpPr>
            <a:spLocks noChangeShapeType="1"/>
          </p:cNvSpPr>
          <p:nvPr/>
        </p:nvSpPr>
        <p:spPr bwMode="auto">
          <a:xfrm flipV="1">
            <a:off x="1905000" y="3954463"/>
            <a:ext cx="266700" cy="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2" name="Line 18"/>
          <p:cNvSpPr>
            <a:spLocks noChangeShapeType="1"/>
          </p:cNvSpPr>
          <p:nvPr/>
        </p:nvSpPr>
        <p:spPr bwMode="auto">
          <a:xfrm>
            <a:off x="2759075" y="1843088"/>
            <a:ext cx="0" cy="4302125"/>
          </a:xfrm>
          <a:prstGeom prst="line">
            <a:avLst/>
          </a:prstGeom>
          <a:noFill/>
          <a:ln w="127000">
            <a:solidFill>
              <a:schemeClr val="bg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3" name="Text Box 19"/>
          <p:cNvSpPr txBox="1">
            <a:spLocks noChangeArrowheads="1"/>
          </p:cNvSpPr>
          <p:nvPr/>
        </p:nvSpPr>
        <p:spPr bwMode="auto">
          <a:xfrm>
            <a:off x="1885950" y="2903538"/>
            <a:ext cx="844550"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7200">
                <a:latin typeface="Calibri" charset="0"/>
              </a:rPr>
              <a:t>H</a:t>
            </a:r>
            <a:endParaRPr lang="de-DE" sz="1800">
              <a:latin typeface="Calibri" charset="0"/>
            </a:endParaRPr>
          </a:p>
        </p:txBody>
      </p:sp>
      <p:sp>
        <p:nvSpPr>
          <p:cNvPr id="98324" name="Text Box 20"/>
          <p:cNvSpPr txBox="1">
            <a:spLocks noChangeArrowheads="1"/>
          </p:cNvSpPr>
          <p:nvPr/>
        </p:nvSpPr>
        <p:spPr bwMode="auto">
          <a:xfrm>
            <a:off x="2820988" y="3724275"/>
            <a:ext cx="742950"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7200">
                <a:latin typeface="Calibri" charset="0"/>
              </a:rPr>
              <a:t>T</a:t>
            </a:r>
          </a:p>
        </p:txBody>
      </p:sp>
      <p:sp>
        <p:nvSpPr>
          <p:cNvPr id="98325" name="Line 21"/>
          <p:cNvSpPr>
            <a:spLocks noChangeShapeType="1"/>
          </p:cNvSpPr>
          <p:nvPr/>
        </p:nvSpPr>
        <p:spPr bwMode="auto">
          <a:xfrm rot="10800000" flipH="1">
            <a:off x="4132263" y="3965575"/>
            <a:ext cx="333375" cy="0"/>
          </a:xfrm>
          <a:prstGeom prst="line">
            <a:avLst/>
          </a:prstGeom>
          <a:noFill/>
          <a:ln w="25400">
            <a:solidFill>
              <a:srgbClr val="99CC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6" name="Line 22"/>
          <p:cNvSpPr>
            <a:spLocks noChangeShapeType="1"/>
          </p:cNvSpPr>
          <p:nvPr/>
        </p:nvSpPr>
        <p:spPr bwMode="auto">
          <a:xfrm flipV="1">
            <a:off x="4883150" y="3548063"/>
            <a:ext cx="0" cy="417512"/>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7" name="Line 23"/>
          <p:cNvSpPr>
            <a:spLocks noChangeShapeType="1"/>
          </p:cNvSpPr>
          <p:nvPr/>
        </p:nvSpPr>
        <p:spPr bwMode="auto">
          <a:xfrm flipH="1">
            <a:off x="4468813" y="3965575"/>
            <a:ext cx="330200" cy="0"/>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8" name="Line 24"/>
          <p:cNvSpPr>
            <a:spLocks noChangeShapeType="1"/>
          </p:cNvSpPr>
          <p:nvPr/>
        </p:nvSpPr>
        <p:spPr bwMode="auto">
          <a:xfrm flipV="1">
            <a:off x="4883150" y="3965575"/>
            <a:ext cx="355600" cy="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8329" name="Text Box 25"/>
          <p:cNvSpPr txBox="1">
            <a:spLocks noChangeArrowheads="1"/>
          </p:cNvSpPr>
          <p:nvPr/>
        </p:nvSpPr>
        <p:spPr bwMode="auto">
          <a:xfrm>
            <a:off x="5297488" y="2719388"/>
            <a:ext cx="3846512" cy="353060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Bei gleichem Isobarenabstand</a:t>
            </a:r>
          </a:p>
          <a:p>
            <a:pPr eaLnBrk="1" hangingPunct="1"/>
            <a:r>
              <a:rPr lang="de-DE" sz="1800">
                <a:latin typeface="Calibri" charset="0"/>
              </a:rPr>
              <a:t>herrscht im</a:t>
            </a:r>
          </a:p>
          <a:p>
            <a:pPr eaLnBrk="1" hangingPunct="1"/>
            <a:r>
              <a:rPr lang="de-DE" sz="1800" b="1">
                <a:effectLst>
                  <a:outerShdw blurRad="38100" dist="38100" dir="2700000" algn="tl">
                    <a:srgbClr val="DDDDDD"/>
                  </a:outerShdw>
                </a:effectLst>
                <a:latin typeface="Calibri" charset="0"/>
              </a:rPr>
              <a:t>Hoch</a:t>
            </a:r>
            <a:r>
              <a:rPr lang="de-DE" sz="1800">
                <a:latin typeface="Calibri" charset="0"/>
              </a:rPr>
              <a:t>druckgebiet eine </a:t>
            </a:r>
            <a:r>
              <a:rPr lang="de-DE" sz="1800" b="1">
                <a:effectLst>
                  <a:outerShdw blurRad="38100" dist="38100" dir="2700000" algn="tl">
                    <a:srgbClr val="DDDDDD"/>
                  </a:outerShdw>
                </a:effectLst>
                <a:latin typeface="Calibri" charset="0"/>
              </a:rPr>
              <a:t>höhere</a:t>
            </a:r>
            <a:endParaRPr lang="de-DE" sz="1800">
              <a:latin typeface="Calibri" charset="0"/>
            </a:endParaRPr>
          </a:p>
          <a:p>
            <a:pPr eaLnBrk="1" hangingPunct="1"/>
            <a:r>
              <a:rPr lang="de-DE" sz="1800">
                <a:latin typeface="Calibri" charset="0"/>
              </a:rPr>
              <a:t>und im</a:t>
            </a:r>
          </a:p>
          <a:p>
            <a:pPr eaLnBrk="1" hangingPunct="1"/>
            <a:r>
              <a:rPr lang="de-DE" sz="1800" b="1">
                <a:effectLst>
                  <a:outerShdw blurRad="38100" dist="38100" dir="2700000" algn="tl">
                    <a:srgbClr val="DDDDDD"/>
                  </a:outerShdw>
                </a:effectLst>
                <a:latin typeface="Calibri" charset="0"/>
              </a:rPr>
              <a:t>Tief</a:t>
            </a:r>
            <a:r>
              <a:rPr lang="de-DE" sz="1800">
                <a:latin typeface="Calibri" charset="0"/>
              </a:rPr>
              <a:t>druckgebiet eine </a:t>
            </a:r>
            <a:r>
              <a:rPr lang="de-DE" sz="1800" b="1">
                <a:effectLst>
                  <a:outerShdw blurRad="38100" dist="38100" dir="2700000" algn="tl">
                    <a:srgbClr val="DDDDDD"/>
                  </a:outerShdw>
                </a:effectLst>
                <a:latin typeface="Calibri" charset="0"/>
              </a:rPr>
              <a:t>niedrigere</a:t>
            </a:r>
            <a:r>
              <a:rPr lang="de-DE" sz="1800">
                <a:latin typeface="Calibri" charset="0"/>
              </a:rPr>
              <a:t> Windgeschwindigkeit</a:t>
            </a:r>
          </a:p>
          <a:p>
            <a:pPr eaLnBrk="1" hangingPunct="1"/>
            <a:r>
              <a:rPr lang="de-DE" sz="1800">
                <a:latin typeface="Calibri" charset="0"/>
              </a:rPr>
              <a:t>als der Isobarenabstand vermuten lässt.</a:t>
            </a:r>
          </a:p>
          <a:p>
            <a:pPr eaLnBrk="1" hangingPunct="1"/>
            <a:r>
              <a:rPr lang="de-DE" sz="1800">
                <a:latin typeface="Calibri" charset="0"/>
              </a:rPr>
              <a:t>Diesen Wind bezeichnet man als</a:t>
            </a:r>
          </a:p>
          <a:p>
            <a:pPr eaLnBrk="1" hangingPunct="1"/>
            <a:r>
              <a:rPr lang="de-DE" sz="1800" b="1">
                <a:effectLst>
                  <a:outerShdw blurRad="38100" dist="38100" dir="2700000" algn="tl">
                    <a:srgbClr val="DDDDDD"/>
                  </a:outerShdw>
                </a:effectLst>
                <a:latin typeface="Calibri" charset="0"/>
              </a:rPr>
              <a:t>Gradientwind</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8306"/>
                                        </p:tgtEl>
                                        <p:attrNameLst>
                                          <p:attrName>style.visibility</p:attrName>
                                        </p:attrNameLst>
                                      </p:cBhvr>
                                      <p:to>
                                        <p:strVal val="visible"/>
                                      </p:to>
                                    </p:set>
                                    <p:animEffect transition="in" filter="barn(outHorizontal)">
                                      <p:cBhvr>
                                        <p:cTn id="7" dur="500"/>
                                        <p:tgtEl>
                                          <p:spTgt spid="98306"/>
                                        </p:tgtEl>
                                      </p:cBhvr>
                                    </p:animEffect>
                                  </p:childTnLst>
                                </p:cTn>
                              </p:par>
                            </p:childTnLst>
                          </p:cTn>
                        </p:par>
                        <p:par>
                          <p:cTn id="8" fill="hold" nodeType="afterGroup">
                            <p:stCondLst>
                              <p:cond delay="1500"/>
                            </p:stCondLst>
                            <p:childTnLst>
                              <p:par>
                                <p:cTn id="9" presetID="15" presetClass="entr" presetSubtype="0" fill="hold" grpId="0" nodeType="afterEffect">
                                  <p:stCondLst>
                                    <p:cond delay="1000"/>
                                  </p:stCondLst>
                                  <p:childTnLst>
                                    <p:set>
                                      <p:cBhvr>
                                        <p:cTn id="10" dur="1" fill="hold">
                                          <p:stCondLst>
                                            <p:cond delay="0"/>
                                          </p:stCondLst>
                                        </p:cTn>
                                        <p:tgtEl>
                                          <p:spTgt spid="98307"/>
                                        </p:tgtEl>
                                        <p:attrNameLst>
                                          <p:attrName>style.visibility</p:attrName>
                                        </p:attrNameLst>
                                      </p:cBhvr>
                                      <p:to>
                                        <p:strVal val="visible"/>
                                      </p:to>
                                    </p:set>
                                    <p:anim calcmode="lin" valueType="num">
                                      <p:cBhvr>
                                        <p:cTn id="11" dur="1000" fill="hold"/>
                                        <p:tgtEl>
                                          <p:spTgt spid="98307"/>
                                        </p:tgtEl>
                                        <p:attrNameLst>
                                          <p:attrName>ppt_w</p:attrName>
                                        </p:attrNameLst>
                                      </p:cBhvr>
                                      <p:tavLst>
                                        <p:tav tm="0">
                                          <p:val>
                                            <p:fltVal val="0"/>
                                          </p:val>
                                        </p:tav>
                                        <p:tav tm="100000">
                                          <p:val>
                                            <p:strVal val="#ppt_w"/>
                                          </p:val>
                                        </p:tav>
                                      </p:tavLst>
                                    </p:anim>
                                    <p:anim calcmode="lin" valueType="num">
                                      <p:cBhvr>
                                        <p:cTn id="12" dur="1000" fill="hold"/>
                                        <p:tgtEl>
                                          <p:spTgt spid="98307"/>
                                        </p:tgtEl>
                                        <p:attrNameLst>
                                          <p:attrName>ppt_h</p:attrName>
                                        </p:attrNameLst>
                                      </p:cBhvr>
                                      <p:tavLst>
                                        <p:tav tm="0">
                                          <p:val>
                                            <p:fltVal val="0"/>
                                          </p:val>
                                        </p:tav>
                                        <p:tav tm="100000">
                                          <p:val>
                                            <p:strVal val="#ppt_h"/>
                                          </p:val>
                                        </p:tav>
                                      </p:tavLst>
                                    </p:anim>
                                    <p:anim calcmode="lin" valueType="num">
                                      <p:cBhvr>
                                        <p:cTn id="13" dur="1000" fill="hold"/>
                                        <p:tgtEl>
                                          <p:spTgt spid="9830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8307"/>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3500"/>
                            </p:stCondLst>
                            <p:childTnLst>
                              <p:par>
                                <p:cTn id="16" presetID="22" presetClass="entr" presetSubtype="8" fill="hold" grpId="0" nodeType="afterEffect">
                                  <p:stCondLst>
                                    <p:cond delay="1000"/>
                                  </p:stCondLst>
                                  <p:childTnLst>
                                    <p:set>
                                      <p:cBhvr>
                                        <p:cTn id="17" dur="1" fill="hold">
                                          <p:stCondLst>
                                            <p:cond delay="0"/>
                                          </p:stCondLst>
                                        </p:cTn>
                                        <p:tgtEl>
                                          <p:spTgt spid="98309"/>
                                        </p:tgtEl>
                                        <p:attrNameLst>
                                          <p:attrName>style.visibility</p:attrName>
                                        </p:attrNameLst>
                                      </p:cBhvr>
                                      <p:to>
                                        <p:strVal val="visible"/>
                                      </p:to>
                                    </p:set>
                                    <p:animEffect transition="in" filter="wipe(left)">
                                      <p:cBhvr>
                                        <p:cTn id="18" dur="500"/>
                                        <p:tgtEl>
                                          <p:spTgt spid="98309"/>
                                        </p:tgtEl>
                                      </p:cBhvr>
                                    </p:animEffect>
                                  </p:childTnLst>
                                </p:cTn>
                              </p:par>
                            </p:childTnLst>
                          </p:cTn>
                        </p:par>
                        <p:par>
                          <p:cTn id="19" fill="hold" nodeType="afterGroup">
                            <p:stCondLst>
                              <p:cond delay="5000"/>
                            </p:stCondLst>
                            <p:childTnLst>
                              <p:par>
                                <p:cTn id="20" presetID="22" presetClass="entr" presetSubtype="8" fill="hold" grpId="0" nodeType="afterEffect">
                                  <p:stCondLst>
                                    <p:cond delay="0"/>
                                  </p:stCondLst>
                                  <p:childTnLst>
                                    <p:set>
                                      <p:cBhvr>
                                        <p:cTn id="21" dur="1" fill="hold">
                                          <p:stCondLst>
                                            <p:cond delay="0"/>
                                          </p:stCondLst>
                                        </p:cTn>
                                        <p:tgtEl>
                                          <p:spTgt spid="98308"/>
                                        </p:tgtEl>
                                        <p:attrNameLst>
                                          <p:attrName>style.visibility</p:attrName>
                                        </p:attrNameLst>
                                      </p:cBhvr>
                                      <p:to>
                                        <p:strVal val="visible"/>
                                      </p:to>
                                    </p:set>
                                    <p:animEffect transition="in" filter="wipe(left)">
                                      <p:cBhvr>
                                        <p:cTn id="22" dur="500"/>
                                        <p:tgtEl>
                                          <p:spTgt spid="98308"/>
                                        </p:tgtEl>
                                      </p:cBhvr>
                                    </p:animEffect>
                                  </p:childTnLst>
                                </p:cTn>
                              </p:par>
                            </p:childTnLst>
                          </p:cTn>
                        </p:par>
                        <p:par>
                          <p:cTn id="23" fill="hold" nodeType="afterGroup">
                            <p:stCondLst>
                              <p:cond delay="5500"/>
                            </p:stCondLst>
                            <p:childTnLst>
                              <p:par>
                                <p:cTn id="24" presetID="1" presetClass="entr" presetSubtype="0" fill="hold" grpId="0" nodeType="afterEffect">
                                  <p:stCondLst>
                                    <p:cond delay="0"/>
                                  </p:stCondLst>
                                  <p:childTnLst>
                                    <p:set>
                                      <p:cBhvr>
                                        <p:cTn id="25" dur="1" fill="hold">
                                          <p:stCondLst>
                                            <p:cond delay="499"/>
                                          </p:stCondLst>
                                        </p:cTn>
                                        <p:tgtEl>
                                          <p:spTgt spid="98322"/>
                                        </p:tgtEl>
                                        <p:attrNameLst>
                                          <p:attrName>style.visibility</p:attrName>
                                        </p:attrNameLst>
                                      </p:cBhvr>
                                      <p:to>
                                        <p:strVal val="visible"/>
                                      </p:to>
                                    </p:set>
                                  </p:childTnLst>
                                </p:cTn>
                              </p:par>
                            </p:childTnLst>
                          </p:cTn>
                        </p:par>
                        <p:par>
                          <p:cTn id="26" fill="hold" nodeType="afterGroup">
                            <p:stCondLst>
                              <p:cond delay="6000"/>
                            </p:stCondLst>
                            <p:childTnLst>
                              <p:par>
                                <p:cTn id="27" presetID="1" presetClass="entr" presetSubtype="0" fill="hold" grpId="0" nodeType="afterEffect">
                                  <p:stCondLst>
                                    <p:cond delay="0"/>
                                  </p:stCondLst>
                                  <p:childTnLst>
                                    <p:set>
                                      <p:cBhvr>
                                        <p:cTn id="28" dur="1" fill="hold">
                                          <p:stCondLst>
                                            <p:cond delay="499"/>
                                          </p:stCondLst>
                                        </p:cTn>
                                        <p:tgtEl>
                                          <p:spTgt spid="98323"/>
                                        </p:tgtEl>
                                        <p:attrNameLst>
                                          <p:attrName>style.visibility</p:attrName>
                                        </p:attrNameLst>
                                      </p:cBhvr>
                                      <p:to>
                                        <p:strVal val="visible"/>
                                      </p:to>
                                    </p:set>
                                  </p:childTnLst>
                                </p:cTn>
                              </p:par>
                            </p:childTnLst>
                          </p:cTn>
                        </p:par>
                        <p:par>
                          <p:cTn id="29" fill="hold" nodeType="afterGroup">
                            <p:stCondLst>
                              <p:cond delay="6500"/>
                            </p:stCondLst>
                            <p:childTnLst>
                              <p:par>
                                <p:cTn id="30" presetID="1" presetClass="entr" presetSubtype="0" fill="hold" grpId="0" nodeType="afterEffect">
                                  <p:stCondLst>
                                    <p:cond delay="0"/>
                                  </p:stCondLst>
                                  <p:childTnLst>
                                    <p:set>
                                      <p:cBhvr>
                                        <p:cTn id="31" dur="1" fill="hold">
                                          <p:stCondLst>
                                            <p:cond delay="499"/>
                                          </p:stCondLst>
                                        </p:cTn>
                                        <p:tgtEl>
                                          <p:spTgt spid="983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8317"/>
                                        </p:tgtEl>
                                        <p:attrNameLst>
                                          <p:attrName>style.visibility</p:attrName>
                                        </p:attrNameLst>
                                      </p:cBhvr>
                                      <p:to>
                                        <p:strVal val="visible"/>
                                      </p:to>
                                    </p:set>
                                    <p:animEffect transition="in" filter="wipe(down)">
                                      <p:cBhvr>
                                        <p:cTn id="41" dur="500"/>
                                        <p:tgtEl>
                                          <p:spTgt spid="98317"/>
                                        </p:tgtEl>
                                      </p:cBhvr>
                                    </p:animEffect>
                                  </p:childTnLst>
                                </p:cTn>
                              </p:par>
                            </p:childTnLst>
                          </p:cTn>
                        </p:par>
                        <p:par>
                          <p:cTn id="42" fill="hold" nodeType="afterGroup">
                            <p:stCondLst>
                              <p:cond delay="500"/>
                            </p:stCondLst>
                            <p:childTnLst>
                              <p:par>
                                <p:cTn id="43" presetID="22" presetClass="entr" presetSubtype="8" fill="hold" grpId="0" nodeType="afterEffect">
                                  <p:stCondLst>
                                    <p:cond delay="1000"/>
                                  </p:stCondLst>
                                  <p:childTnLst>
                                    <p:set>
                                      <p:cBhvr>
                                        <p:cTn id="44" dur="1" fill="hold">
                                          <p:stCondLst>
                                            <p:cond delay="0"/>
                                          </p:stCondLst>
                                        </p:cTn>
                                        <p:tgtEl>
                                          <p:spTgt spid="98318"/>
                                        </p:tgtEl>
                                        <p:attrNameLst>
                                          <p:attrName>style.visibility</p:attrName>
                                        </p:attrNameLst>
                                      </p:cBhvr>
                                      <p:to>
                                        <p:strVal val="visible"/>
                                      </p:to>
                                    </p:set>
                                    <p:animEffect transition="in" filter="wipe(left)">
                                      <p:cBhvr>
                                        <p:cTn id="45" dur="500"/>
                                        <p:tgtEl>
                                          <p:spTgt spid="983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98316"/>
                                        </p:tgtEl>
                                        <p:attrNameLst>
                                          <p:attrName>style.visibility</p:attrName>
                                        </p:attrNameLst>
                                      </p:cBhvr>
                                      <p:to>
                                        <p:strVal val="visible"/>
                                      </p:to>
                                    </p:set>
                                    <p:animEffect transition="in" filter="wipe(right)">
                                      <p:cBhvr>
                                        <p:cTn id="50" dur="500"/>
                                        <p:tgtEl>
                                          <p:spTgt spid="98316"/>
                                        </p:tgtEl>
                                      </p:cBhvr>
                                    </p:animEffect>
                                  </p:childTnLst>
                                </p:cTn>
                              </p:par>
                            </p:childTnLst>
                          </p:cTn>
                        </p:par>
                        <p:par>
                          <p:cTn id="51" fill="hold" nodeType="afterGroup">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98319"/>
                                        </p:tgtEl>
                                        <p:attrNameLst>
                                          <p:attrName>style.visibility</p:attrName>
                                        </p:attrNameLst>
                                      </p:cBhvr>
                                      <p:to>
                                        <p:strVal val="visible"/>
                                      </p:to>
                                    </p:set>
                                    <p:animEffect transition="in" filter="dissolve">
                                      <p:cBhvr>
                                        <p:cTn id="54" dur="500"/>
                                        <p:tgtEl>
                                          <p:spTgt spid="983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8320"/>
                                        </p:tgtEl>
                                        <p:attrNameLst>
                                          <p:attrName>style.visibility</p:attrName>
                                        </p:attrNameLst>
                                      </p:cBhvr>
                                      <p:to>
                                        <p:strVal val="visible"/>
                                      </p:to>
                                    </p:set>
                                    <p:animEffect transition="in" filter="wipe(down)">
                                      <p:cBhvr>
                                        <p:cTn id="59" dur="500"/>
                                        <p:tgtEl>
                                          <p:spTgt spid="98320"/>
                                        </p:tgtEl>
                                      </p:cBhvr>
                                    </p:animEffect>
                                  </p:childTnLst>
                                </p:cTn>
                              </p:par>
                            </p:childTnLst>
                          </p:cTn>
                        </p:par>
                        <p:par>
                          <p:cTn id="60" fill="hold" nodeType="afterGroup">
                            <p:stCondLst>
                              <p:cond delay="500"/>
                            </p:stCondLst>
                            <p:childTnLst>
                              <p:par>
                                <p:cTn id="61" presetID="22" presetClass="entr" presetSubtype="8" fill="hold" grpId="0" nodeType="afterEffect">
                                  <p:stCondLst>
                                    <p:cond delay="1000"/>
                                  </p:stCondLst>
                                  <p:childTnLst>
                                    <p:set>
                                      <p:cBhvr>
                                        <p:cTn id="62" dur="1" fill="hold">
                                          <p:stCondLst>
                                            <p:cond delay="0"/>
                                          </p:stCondLst>
                                        </p:cTn>
                                        <p:tgtEl>
                                          <p:spTgt spid="98321"/>
                                        </p:tgtEl>
                                        <p:attrNameLst>
                                          <p:attrName>style.visibility</p:attrName>
                                        </p:attrNameLst>
                                      </p:cBhvr>
                                      <p:to>
                                        <p:strVal val="visible"/>
                                      </p:to>
                                    </p:set>
                                    <p:animEffect transition="in" filter="wipe(left)">
                                      <p:cBhvr>
                                        <p:cTn id="63" dur="500"/>
                                        <p:tgtEl>
                                          <p:spTgt spid="983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2"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right)">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8325"/>
                                        </p:tgtEl>
                                        <p:attrNameLst>
                                          <p:attrName>style.visibility</p:attrName>
                                        </p:attrNameLst>
                                      </p:cBhvr>
                                      <p:to>
                                        <p:strVal val="visible"/>
                                      </p:to>
                                    </p:set>
                                    <p:animEffect transition="in" filter="wipe(left)">
                                      <p:cBhvr>
                                        <p:cTn id="73" dur="500"/>
                                        <p:tgtEl>
                                          <p:spTgt spid="98325"/>
                                        </p:tgtEl>
                                      </p:cBhvr>
                                    </p:animEffect>
                                  </p:childTnLst>
                                </p:cTn>
                              </p:par>
                            </p:childTnLst>
                          </p:cTn>
                        </p:par>
                        <p:par>
                          <p:cTn id="74" fill="hold" nodeType="afterGroup">
                            <p:stCondLst>
                              <p:cond delay="500"/>
                            </p:stCondLst>
                            <p:childTnLst>
                              <p:par>
                                <p:cTn id="75" presetID="22" presetClass="entr" presetSubtype="2" fill="hold" grpId="0" nodeType="afterEffect">
                                  <p:stCondLst>
                                    <p:cond delay="1000"/>
                                  </p:stCondLst>
                                  <p:childTnLst>
                                    <p:set>
                                      <p:cBhvr>
                                        <p:cTn id="76" dur="1" fill="hold">
                                          <p:stCondLst>
                                            <p:cond delay="0"/>
                                          </p:stCondLst>
                                        </p:cTn>
                                        <p:tgtEl>
                                          <p:spTgt spid="98327"/>
                                        </p:tgtEl>
                                        <p:attrNameLst>
                                          <p:attrName>style.visibility</p:attrName>
                                        </p:attrNameLst>
                                      </p:cBhvr>
                                      <p:to>
                                        <p:strVal val="visible"/>
                                      </p:to>
                                    </p:set>
                                    <p:animEffect transition="in" filter="wipe(right)">
                                      <p:cBhvr>
                                        <p:cTn id="77" dur="500"/>
                                        <p:tgtEl>
                                          <p:spTgt spid="98327"/>
                                        </p:tgtEl>
                                      </p:cBhvr>
                                    </p:animEffect>
                                  </p:childTnLst>
                                </p:cTn>
                              </p:par>
                            </p:childTnLst>
                          </p:cTn>
                        </p:par>
                        <p:par>
                          <p:cTn id="78" fill="hold" nodeType="afterGroup">
                            <p:stCondLst>
                              <p:cond delay="2000"/>
                            </p:stCondLst>
                            <p:childTnLst>
                              <p:par>
                                <p:cTn id="79" presetID="22" presetClass="entr" presetSubtype="4" fill="hold" grpId="0" nodeType="afterEffect">
                                  <p:stCondLst>
                                    <p:cond delay="1000"/>
                                  </p:stCondLst>
                                  <p:childTnLst>
                                    <p:set>
                                      <p:cBhvr>
                                        <p:cTn id="80" dur="1" fill="hold">
                                          <p:stCondLst>
                                            <p:cond delay="0"/>
                                          </p:stCondLst>
                                        </p:cTn>
                                        <p:tgtEl>
                                          <p:spTgt spid="98326"/>
                                        </p:tgtEl>
                                        <p:attrNameLst>
                                          <p:attrName>style.visibility</p:attrName>
                                        </p:attrNameLst>
                                      </p:cBhvr>
                                      <p:to>
                                        <p:strVal val="visible"/>
                                      </p:to>
                                    </p:set>
                                    <p:animEffect transition="in" filter="wipe(down)">
                                      <p:cBhvr>
                                        <p:cTn id="81" dur="500"/>
                                        <p:tgtEl>
                                          <p:spTgt spid="98326"/>
                                        </p:tgtEl>
                                      </p:cBhvr>
                                    </p:animEffect>
                                  </p:childTnLst>
                                </p:cTn>
                              </p:par>
                            </p:childTnLst>
                          </p:cTn>
                        </p:par>
                        <p:par>
                          <p:cTn id="82" fill="hold" nodeType="afterGroup">
                            <p:stCondLst>
                              <p:cond delay="3500"/>
                            </p:stCondLst>
                            <p:childTnLst>
                              <p:par>
                                <p:cTn id="83" presetID="22" presetClass="entr" presetSubtype="8" fill="hold" grpId="0" nodeType="afterEffect">
                                  <p:stCondLst>
                                    <p:cond delay="0"/>
                                  </p:stCondLst>
                                  <p:childTnLst>
                                    <p:set>
                                      <p:cBhvr>
                                        <p:cTn id="84" dur="1" fill="hold">
                                          <p:stCondLst>
                                            <p:cond delay="0"/>
                                          </p:stCondLst>
                                        </p:cTn>
                                        <p:tgtEl>
                                          <p:spTgt spid="98328"/>
                                        </p:tgtEl>
                                        <p:attrNameLst>
                                          <p:attrName>style.visibility</p:attrName>
                                        </p:attrNameLst>
                                      </p:cBhvr>
                                      <p:to>
                                        <p:strVal val="visible"/>
                                      </p:to>
                                    </p:set>
                                    <p:animEffect transition="in" filter="wipe(left)">
                                      <p:cBhvr>
                                        <p:cTn id="85" dur="500"/>
                                        <p:tgtEl>
                                          <p:spTgt spid="9832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98329">
                                            <p:txEl>
                                              <p:pRg st="0" end="0"/>
                                            </p:txEl>
                                          </p:spTgt>
                                        </p:tgtEl>
                                        <p:attrNameLst>
                                          <p:attrName>style.visibility</p:attrName>
                                        </p:attrNameLst>
                                      </p:cBhvr>
                                      <p:to>
                                        <p:strVal val="visible"/>
                                      </p:to>
                                    </p:set>
                                    <p:anim calcmode="lin" valueType="num">
                                      <p:cBhvr additive="base">
                                        <p:cTn id="90" dur="500" fill="hold"/>
                                        <p:tgtEl>
                                          <p:spTgt spid="98329">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983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8329">
                                            <p:txEl>
                                              <p:pRg st="1" end="1"/>
                                            </p:txEl>
                                          </p:spTgt>
                                        </p:tgtEl>
                                        <p:attrNameLst>
                                          <p:attrName>style.visibility</p:attrName>
                                        </p:attrNameLst>
                                      </p:cBhvr>
                                      <p:to>
                                        <p:strVal val="visible"/>
                                      </p:to>
                                    </p:set>
                                    <p:anim calcmode="lin" valueType="num">
                                      <p:cBhvr additive="base">
                                        <p:cTn id="96" dur="500" fill="hold"/>
                                        <p:tgtEl>
                                          <p:spTgt spid="98329">
                                            <p:txEl>
                                              <p:pRg st="1" end="1"/>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983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98329">
                                            <p:txEl>
                                              <p:pRg st="2" end="2"/>
                                            </p:txEl>
                                          </p:spTgt>
                                        </p:tgtEl>
                                        <p:attrNameLst>
                                          <p:attrName>style.visibility</p:attrName>
                                        </p:attrNameLst>
                                      </p:cBhvr>
                                      <p:to>
                                        <p:strVal val="visible"/>
                                      </p:to>
                                    </p:set>
                                    <p:anim calcmode="lin" valueType="num">
                                      <p:cBhvr additive="base">
                                        <p:cTn id="102" dur="500" fill="hold"/>
                                        <p:tgtEl>
                                          <p:spTgt spid="98329">
                                            <p:txEl>
                                              <p:pRg st="2" end="2"/>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983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98329">
                                            <p:txEl>
                                              <p:pRg st="3" end="3"/>
                                            </p:txEl>
                                          </p:spTgt>
                                        </p:tgtEl>
                                        <p:attrNameLst>
                                          <p:attrName>style.visibility</p:attrName>
                                        </p:attrNameLst>
                                      </p:cBhvr>
                                      <p:to>
                                        <p:strVal val="visible"/>
                                      </p:to>
                                    </p:set>
                                    <p:anim calcmode="lin" valueType="num">
                                      <p:cBhvr additive="base">
                                        <p:cTn id="108" dur="500" fill="hold"/>
                                        <p:tgtEl>
                                          <p:spTgt spid="98329">
                                            <p:txEl>
                                              <p:pRg st="3" end="3"/>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983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98329">
                                            <p:txEl>
                                              <p:pRg st="4" end="4"/>
                                            </p:txEl>
                                          </p:spTgt>
                                        </p:tgtEl>
                                        <p:attrNameLst>
                                          <p:attrName>style.visibility</p:attrName>
                                        </p:attrNameLst>
                                      </p:cBhvr>
                                      <p:to>
                                        <p:strVal val="visible"/>
                                      </p:to>
                                    </p:set>
                                    <p:anim calcmode="lin" valueType="num">
                                      <p:cBhvr additive="base">
                                        <p:cTn id="114" dur="500" fill="hold"/>
                                        <p:tgtEl>
                                          <p:spTgt spid="98329">
                                            <p:txEl>
                                              <p:pRg st="4" end="4"/>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983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98329">
                                            <p:txEl>
                                              <p:pRg st="5" end="5"/>
                                            </p:txEl>
                                          </p:spTgt>
                                        </p:tgtEl>
                                        <p:attrNameLst>
                                          <p:attrName>style.visibility</p:attrName>
                                        </p:attrNameLst>
                                      </p:cBhvr>
                                      <p:to>
                                        <p:strVal val="visible"/>
                                      </p:to>
                                    </p:set>
                                    <p:anim calcmode="lin" valueType="num">
                                      <p:cBhvr additive="base">
                                        <p:cTn id="120" dur="500" fill="hold"/>
                                        <p:tgtEl>
                                          <p:spTgt spid="98329">
                                            <p:txEl>
                                              <p:pRg st="5" end="5"/>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983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98329">
                                            <p:txEl>
                                              <p:pRg st="6" end="6"/>
                                            </p:txEl>
                                          </p:spTgt>
                                        </p:tgtEl>
                                        <p:attrNameLst>
                                          <p:attrName>style.visibility</p:attrName>
                                        </p:attrNameLst>
                                      </p:cBhvr>
                                      <p:to>
                                        <p:strVal val="visible"/>
                                      </p:to>
                                    </p:set>
                                    <p:anim calcmode="lin" valueType="num">
                                      <p:cBhvr additive="base">
                                        <p:cTn id="126" dur="500" fill="hold"/>
                                        <p:tgtEl>
                                          <p:spTgt spid="98329">
                                            <p:txEl>
                                              <p:pRg st="6" end="6"/>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9832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98329">
                                            <p:txEl>
                                              <p:pRg st="7" end="7"/>
                                            </p:txEl>
                                          </p:spTgt>
                                        </p:tgtEl>
                                        <p:attrNameLst>
                                          <p:attrName>style.visibility</p:attrName>
                                        </p:attrNameLst>
                                      </p:cBhvr>
                                      <p:to>
                                        <p:strVal val="visible"/>
                                      </p:to>
                                    </p:set>
                                    <p:anim calcmode="lin" valueType="num">
                                      <p:cBhvr additive="base">
                                        <p:cTn id="132" dur="500" fill="hold"/>
                                        <p:tgtEl>
                                          <p:spTgt spid="98329">
                                            <p:txEl>
                                              <p:pRg st="7" end="7"/>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9832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autoUpdateAnimBg="0"/>
      <p:bldP spid="98308" grpId="0" animBg="1"/>
      <p:bldP spid="98309" grpId="0" animBg="1"/>
      <p:bldP spid="98316" grpId="0" animBg="1"/>
      <p:bldP spid="98317" grpId="0" animBg="1"/>
      <p:bldP spid="98318" grpId="0" animBg="1"/>
      <p:bldP spid="98319" grpId="0" autoUpdateAnimBg="0"/>
      <p:bldP spid="98320" grpId="0" animBg="1"/>
      <p:bldP spid="98321" grpId="0" animBg="1"/>
      <p:bldP spid="98322" grpId="0" animBg="1"/>
      <p:bldP spid="98323" grpId="0" autoUpdateAnimBg="0"/>
      <p:bldP spid="98324" grpId="0" autoUpdateAnimBg="0"/>
      <p:bldP spid="98325" grpId="0" animBg="1"/>
      <p:bldP spid="98326" grpId="0" animBg="1"/>
      <p:bldP spid="98327" grpId="0" animBg="1"/>
      <p:bldP spid="98328" grpId="0" animBg="1"/>
      <p:bldP spid="9832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Windgeschwindigkeit</a:t>
            </a:r>
          </a:p>
        </p:txBody>
      </p:sp>
      <p:sp>
        <p:nvSpPr>
          <p:cNvPr id="99331" name="Text Box 3"/>
          <p:cNvSpPr txBox="1">
            <a:spLocks noChangeArrowheads="1"/>
          </p:cNvSpPr>
          <p:nvPr/>
        </p:nvSpPr>
        <p:spPr bwMode="auto">
          <a:xfrm>
            <a:off x="4089400" y="1309688"/>
            <a:ext cx="2514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 unter Reibungseinfluss</a:t>
            </a:r>
          </a:p>
        </p:txBody>
      </p:sp>
      <p:sp>
        <p:nvSpPr>
          <p:cNvPr id="99332" name="Line 4"/>
          <p:cNvSpPr>
            <a:spLocks noChangeShapeType="1"/>
          </p:cNvSpPr>
          <p:nvPr/>
        </p:nvSpPr>
        <p:spPr bwMode="auto">
          <a:xfrm>
            <a:off x="1101725" y="4429125"/>
            <a:ext cx="406558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99333" name="Line 5"/>
          <p:cNvSpPr>
            <a:spLocks noChangeShapeType="1"/>
          </p:cNvSpPr>
          <p:nvPr/>
        </p:nvSpPr>
        <p:spPr bwMode="auto">
          <a:xfrm>
            <a:off x="1101725" y="3365500"/>
            <a:ext cx="406558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nvGrpSpPr>
          <p:cNvPr id="2" name="Group 6"/>
          <p:cNvGrpSpPr>
            <a:grpSpLocks/>
          </p:cNvGrpSpPr>
          <p:nvPr/>
        </p:nvGrpSpPr>
        <p:grpSpPr bwMode="auto">
          <a:xfrm>
            <a:off x="2141538" y="3138488"/>
            <a:ext cx="157162" cy="854075"/>
            <a:chOff x="646" y="3336"/>
            <a:chExt cx="99" cy="538"/>
          </a:xfrm>
        </p:grpSpPr>
        <p:sp>
          <p:nvSpPr>
            <p:cNvPr id="50208" name="Oval 7"/>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50209" name="Line 8"/>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9337" name="Line 9"/>
          <p:cNvSpPr>
            <a:spLocks noChangeShapeType="1"/>
          </p:cNvSpPr>
          <p:nvPr/>
        </p:nvSpPr>
        <p:spPr bwMode="auto">
          <a:xfrm>
            <a:off x="2220913" y="3903663"/>
            <a:ext cx="677862"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38" name="Line 10"/>
          <p:cNvSpPr>
            <a:spLocks noChangeShapeType="1"/>
          </p:cNvSpPr>
          <p:nvPr/>
        </p:nvSpPr>
        <p:spPr bwMode="auto">
          <a:xfrm>
            <a:off x="2220913" y="3903663"/>
            <a:ext cx="0" cy="754062"/>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39" name="Line 11"/>
          <p:cNvSpPr>
            <a:spLocks noChangeShapeType="1"/>
          </p:cNvSpPr>
          <p:nvPr/>
        </p:nvSpPr>
        <p:spPr bwMode="auto">
          <a:xfrm flipH="1">
            <a:off x="1901825" y="3903663"/>
            <a:ext cx="319088" cy="0"/>
          </a:xfrm>
          <a:prstGeom prst="line">
            <a:avLst/>
          </a:prstGeom>
          <a:noFill/>
          <a:ln w="25400">
            <a:solidFill>
              <a:srgbClr val="CC99FF"/>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99340" name="Text Box 12"/>
          <p:cNvSpPr txBox="1">
            <a:spLocks noChangeArrowheads="1"/>
          </p:cNvSpPr>
          <p:nvPr/>
        </p:nvSpPr>
        <p:spPr bwMode="auto">
          <a:xfrm>
            <a:off x="1835150" y="3462338"/>
            <a:ext cx="336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9966FF"/>
                </a:solidFill>
                <a:latin typeface="Calibri" charset="0"/>
              </a:rPr>
              <a:t>R</a:t>
            </a:r>
            <a:endParaRPr lang="de-DE" sz="1800">
              <a:latin typeface="Calibri" charset="0"/>
            </a:endParaRPr>
          </a:p>
        </p:txBody>
      </p:sp>
      <p:sp>
        <p:nvSpPr>
          <p:cNvPr id="99341" name="Line 13"/>
          <p:cNvSpPr>
            <a:spLocks noChangeShapeType="1"/>
          </p:cNvSpPr>
          <p:nvPr/>
        </p:nvSpPr>
        <p:spPr bwMode="auto">
          <a:xfrm>
            <a:off x="1895475" y="3903663"/>
            <a:ext cx="0" cy="757237"/>
          </a:xfrm>
          <a:prstGeom prst="line">
            <a:avLst/>
          </a:prstGeom>
          <a:noFill/>
          <a:ln w="254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42" name="Line 14"/>
          <p:cNvSpPr>
            <a:spLocks noChangeShapeType="1"/>
          </p:cNvSpPr>
          <p:nvPr/>
        </p:nvSpPr>
        <p:spPr bwMode="auto">
          <a:xfrm flipH="1">
            <a:off x="1889125" y="4660900"/>
            <a:ext cx="331788" cy="0"/>
          </a:xfrm>
          <a:prstGeom prst="line">
            <a:avLst/>
          </a:prstGeom>
          <a:noFill/>
          <a:ln w="25400">
            <a:solidFill>
              <a:srgbClr val="C0C0C0"/>
            </a:solidFill>
            <a:prstDash val="sysDot"/>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99343" name="Line 15"/>
          <p:cNvSpPr>
            <a:spLocks noChangeShapeType="1"/>
          </p:cNvSpPr>
          <p:nvPr/>
        </p:nvSpPr>
        <p:spPr bwMode="auto">
          <a:xfrm flipH="1">
            <a:off x="1905000" y="3903663"/>
            <a:ext cx="315913" cy="741362"/>
          </a:xfrm>
          <a:prstGeom prst="line">
            <a:avLst/>
          </a:prstGeom>
          <a:noFill/>
          <a:ln w="25400">
            <a:solidFill>
              <a:srgbClr val="FFCC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nvGrpSpPr>
          <p:cNvPr id="3" name="Group 16"/>
          <p:cNvGrpSpPr>
            <a:grpSpLocks/>
          </p:cNvGrpSpPr>
          <p:nvPr/>
        </p:nvGrpSpPr>
        <p:grpSpPr bwMode="auto">
          <a:xfrm>
            <a:off x="3979863" y="3125788"/>
            <a:ext cx="157162" cy="854075"/>
            <a:chOff x="646" y="3336"/>
            <a:chExt cx="99" cy="538"/>
          </a:xfrm>
        </p:grpSpPr>
        <p:sp>
          <p:nvSpPr>
            <p:cNvPr id="50206" name="Oval 17"/>
            <p:cNvSpPr>
              <a:spLocks noChangeArrowheads="1"/>
            </p:cNvSpPr>
            <p:nvPr/>
          </p:nvSpPr>
          <p:spPr bwMode="auto">
            <a:xfrm>
              <a:off x="646" y="3775"/>
              <a:ext cx="99" cy="99"/>
            </a:xfrm>
            <a:prstGeom prst="ellipse">
              <a:avLst/>
            </a:prstGeom>
            <a:solidFill>
              <a:srgbClr val="99CCFF"/>
            </a:solidFill>
            <a:ln w="25400">
              <a:solidFill>
                <a:srgbClr val="FF6600"/>
              </a:solidFill>
              <a:round/>
              <a:headEnd/>
              <a:tailEnd/>
            </a:ln>
          </p:spPr>
          <p:txBody>
            <a:bodyPr wrap="none" anchor="ctr">
              <a:spAutoFit/>
            </a:bodyPr>
            <a:lstStyle/>
            <a:p>
              <a:endParaRPr lang="de-DE">
                <a:latin typeface="Calibri" charset="0"/>
              </a:endParaRPr>
            </a:p>
          </p:txBody>
        </p:sp>
        <p:sp>
          <p:nvSpPr>
            <p:cNvPr id="50207" name="Line 18"/>
            <p:cNvSpPr>
              <a:spLocks noChangeShapeType="1"/>
            </p:cNvSpPr>
            <p:nvPr/>
          </p:nvSpPr>
          <p:spPr bwMode="auto">
            <a:xfrm flipV="1">
              <a:off x="694" y="3336"/>
              <a:ext cx="0" cy="429"/>
            </a:xfrm>
            <a:prstGeom prst="line">
              <a:avLst/>
            </a:prstGeom>
            <a:noFill/>
            <a:ln w="25400">
              <a:solidFill>
                <a:srgbClr val="00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99347" name="Line 19"/>
          <p:cNvSpPr>
            <a:spLocks noChangeShapeType="1"/>
          </p:cNvSpPr>
          <p:nvPr/>
        </p:nvSpPr>
        <p:spPr bwMode="auto">
          <a:xfrm flipH="1">
            <a:off x="4051300" y="3903663"/>
            <a:ext cx="1588" cy="744537"/>
          </a:xfrm>
          <a:prstGeom prst="line">
            <a:avLst/>
          </a:prstGeom>
          <a:noFill/>
          <a:ln w="25400">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48" name="Line 20"/>
          <p:cNvSpPr>
            <a:spLocks noChangeShapeType="1"/>
          </p:cNvSpPr>
          <p:nvPr/>
        </p:nvSpPr>
        <p:spPr bwMode="auto">
          <a:xfrm flipH="1">
            <a:off x="3768725" y="3903663"/>
            <a:ext cx="284163" cy="134937"/>
          </a:xfrm>
          <a:prstGeom prst="line">
            <a:avLst/>
          </a:prstGeom>
          <a:noFill/>
          <a:ln w="25400">
            <a:solidFill>
              <a:srgbClr val="CC99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49" name="Line 21"/>
          <p:cNvSpPr>
            <a:spLocks noChangeShapeType="1"/>
          </p:cNvSpPr>
          <p:nvPr/>
        </p:nvSpPr>
        <p:spPr bwMode="auto">
          <a:xfrm>
            <a:off x="3768725" y="4040188"/>
            <a:ext cx="276225" cy="595312"/>
          </a:xfrm>
          <a:prstGeom prst="line">
            <a:avLst/>
          </a:prstGeom>
          <a:noFill/>
          <a:ln w="254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50" name="Line 22"/>
          <p:cNvSpPr>
            <a:spLocks noChangeShapeType="1"/>
          </p:cNvSpPr>
          <p:nvPr/>
        </p:nvSpPr>
        <p:spPr bwMode="auto">
          <a:xfrm flipV="1">
            <a:off x="4059238" y="3651250"/>
            <a:ext cx="496887" cy="252413"/>
          </a:xfrm>
          <a:prstGeom prst="line">
            <a:avLst/>
          </a:prstGeom>
          <a:noFill/>
          <a:ln w="254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51" name="Line 23"/>
          <p:cNvSpPr>
            <a:spLocks noChangeShapeType="1"/>
          </p:cNvSpPr>
          <p:nvPr/>
        </p:nvSpPr>
        <p:spPr bwMode="auto">
          <a:xfrm>
            <a:off x="4059238" y="3903663"/>
            <a:ext cx="301625" cy="541337"/>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52" name="Line 24"/>
          <p:cNvSpPr>
            <a:spLocks noChangeShapeType="1"/>
          </p:cNvSpPr>
          <p:nvPr/>
        </p:nvSpPr>
        <p:spPr bwMode="auto">
          <a:xfrm flipH="1">
            <a:off x="4051300" y="4445000"/>
            <a:ext cx="312738" cy="190500"/>
          </a:xfrm>
          <a:prstGeom prst="line">
            <a:avLst/>
          </a:prstGeom>
          <a:noFill/>
          <a:ln w="25400">
            <a:solidFill>
              <a:srgbClr val="C0C0C0"/>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99353" name="Text Box 25"/>
          <p:cNvSpPr txBox="1">
            <a:spLocks noChangeArrowheads="1"/>
          </p:cNvSpPr>
          <p:nvPr/>
        </p:nvSpPr>
        <p:spPr bwMode="auto">
          <a:xfrm>
            <a:off x="460375" y="42227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99354" name="Text Box 26"/>
          <p:cNvSpPr txBox="1">
            <a:spLocks noChangeArrowheads="1"/>
          </p:cNvSpPr>
          <p:nvPr/>
        </p:nvSpPr>
        <p:spPr bwMode="auto">
          <a:xfrm>
            <a:off x="460375" y="31988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1015</a:t>
            </a:r>
          </a:p>
        </p:txBody>
      </p:sp>
      <p:sp>
        <p:nvSpPr>
          <p:cNvPr id="99355" name="Text Box 27"/>
          <p:cNvSpPr txBox="1">
            <a:spLocks noChangeArrowheads="1"/>
          </p:cNvSpPr>
          <p:nvPr/>
        </p:nvSpPr>
        <p:spPr bwMode="auto">
          <a:xfrm>
            <a:off x="5167313" y="1992313"/>
            <a:ext cx="39766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Die Reibung wirkt entgegengesetzt zur Bewegungsrichtung.</a:t>
            </a:r>
          </a:p>
        </p:txBody>
      </p:sp>
      <p:sp>
        <p:nvSpPr>
          <p:cNvPr id="99356" name="Text Box 28"/>
          <p:cNvSpPr txBox="1">
            <a:spLocks noChangeArrowheads="1"/>
          </p:cNvSpPr>
          <p:nvPr/>
        </p:nvSpPr>
        <p:spPr bwMode="auto">
          <a:xfrm>
            <a:off x="5167313" y="2674938"/>
            <a:ext cx="327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Die Gradientkraft bleibt konstant.</a:t>
            </a:r>
          </a:p>
        </p:txBody>
      </p:sp>
      <p:sp>
        <p:nvSpPr>
          <p:cNvPr id="99357" name="Text Box 29"/>
          <p:cNvSpPr txBox="1">
            <a:spLocks noChangeArrowheads="1"/>
          </p:cNvSpPr>
          <p:nvPr/>
        </p:nvSpPr>
        <p:spPr bwMode="auto">
          <a:xfrm>
            <a:off x="5167313" y="3019425"/>
            <a:ext cx="39766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Die Resultierende aus Reibung und Corioliskraft wirkt verzögernd.</a:t>
            </a:r>
          </a:p>
        </p:txBody>
      </p:sp>
      <p:sp>
        <p:nvSpPr>
          <p:cNvPr id="99358" name="Text Box 30"/>
          <p:cNvSpPr txBox="1">
            <a:spLocks noChangeArrowheads="1"/>
          </p:cNvSpPr>
          <p:nvPr/>
        </p:nvSpPr>
        <p:spPr bwMode="auto">
          <a:xfrm>
            <a:off x="5167313" y="3641725"/>
            <a:ext cx="39766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Die geringere Geschwindigkeit hat eine kleinere Corioliskraft zur Folge.</a:t>
            </a:r>
          </a:p>
        </p:txBody>
      </p:sp>
      <p:sp>
        <p:nvSpPr>
          <p:cNvPr id="99359" name="Text Box 31"/>
          <p:cNvSpPr txBox="1">
            <a:spLocks noChangeArrowheads="1"/>
          </p:cNvSpPr>
          <p:nvPr/>
        </p:nvSpPr>
        <p:spPr bwMode="auto">
          <a:xfrm>
            <a:off x="5167313" y="4295775"/>
            <a:ext cx="39766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Die „Rechtsablenkung</a:t>
            </a:r>
            <a:r>
              <a:rPr lang="ja-JP" altLang="de-DE" sz="1800">
                <a:latin typeface="Calibri" charset="0"/>
              </a:rPr>
              <a:t>“</a:t>
            </a:r>
            <a:r>
              <a:rPr lang="de-DE" sz="1800">
                <a:latin typeface="Calibri" charset="0"/>
              </a:rPr>
              <a:t> ist deshalb geringer</a:t>
            </a:r>
          </a:p>
        </p:txBody>
      </p:sp>
      <p:sp>
        <p:nvSpPr>
          <p:cNvPr id="99360" name="Text Box 32"/>
          <p:cNvSpPr txBox="1">
            <a:spLocks noChangeArrowheads="1"/>
          </p:cNvSpPr>
          <p:nvPr/>
        </p:nvSpPr>
        <p:spPr bwMode="auto">
          <a:xfrm>
            <a:off x="5167313" y="4964113"/>
            <a:ext cx="3976687"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Die Windgeschwindigkeit bekommt eine Komponente in Richtung des tiefen Drucks.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9330"/>
                                        </p:tgtEl>
                                        <p:attrNameLst>
                                          <p:attrName>style.visibility</p:attrName>
                                        </p:attrNameLst>
                                      </p:cBhvr>
                                      <p:to>
                                        <p:strVal val="visible"/>
                                      </p:to>
                                    </p:set>
                                    <p:animEffect transition="in" filter="barn(outHorizontal)">
                                      <p:cBhvr>
                                        <p:cTn id="7" dur="500"/>
                                        <p:tgtEl>
                                          <p:spTgt spid="99330"/>
                                        </p:tgtEl>
                                      </p:cBhvr>
                                    </p:animEffect>
                                  </p:childTnLst>
                                </p:cTn>
                              </p:par>
                            </p:childTnLst>
                          </p:cTn>
                        </p:par>
                        <p:par>
                          <p:cTn id="8" fill="hold" nodeType="afterGroup">
                            <p:stCondLst>
                              <p:cond delay="1500"/>
                            </p:stCondLst>
                            <p:childTnLst>
                              <p:par>
                                <p:cTn id="9" presetID="15" presetClass="entr" presetSubtype="0" fill="hold" grpId="0" nodeType="afterEffect">
                                  <p:stCondLst>
                                    <p:cond delay="0"/>
                                  </p:stCondLst>
                                  <p:childTnLst>
                                    <p:set>
                                      <p:cBhvr>
                                        <p:cTn id="10" dur="1" fill="hold">
                                          <p:stCondLst>
                                            <p:cond delay="0"/>
                                          </p:stCondLst>
                                        </p:cTn>
                                        <p:tgtEl>
                                          <p:spTgt spid="99331"/>
                                        </p:tgtEl>
                                        <p:attrNameLst>
                                          <p:attrName>style.visibility</p:attrName>
                                        </p:attrNameLst>
                                      </p:cBhvr>
                                      <p:to>
                                        <p:strVal val="visible"/>
                                      </p:to>
                                    </p:set>
                                    <p:anim calcmode="lin" valueType="num">
                                      <p:cBhvr>
                                        <p:cTn id="11" dur="1000" fill="hold"/>
                                        <p:tgtEl>
                                          <p:spTgt spid="99331"/>
                                        </p:tgtEl>
                                        <p:attrNameLst>
                                          <p:attrName>ppt_w</p:attrName>
                                        </p:attrNameLst>
                                      </p:cBhvr>
                                      <p:tavLst>
                                        <p:tav tm="0">
                                          <p:val>
                                            <p:fltVal val="0"/>
                                          </p:val>
                                        </p:tav>
                                        <p:tav tm="100000">
                                          <p:val>
                                            <p:strVal val="#ppt_w"/>
                                          </p:val>
                                        </p:tav>
                                      </p:tavLst>
                                    </p:anim>
                                    <p:anim calcmode="lin" valueType="num">
                                      <p:cBhvr>
                                        <p:cTn id="12" dur="1000" fill="hold"/>
                                        <p:tgtEl>
                                          <p:spTgt spid="99331"/>
                                        </p:tgtEl>
                                        <p:attrNameLst>
                                          <p:attrName>ppt_h</p:attrName>
                                        </p:attrNameLst>
                                      </p:cBhvr>
                                      <p:tavLst>
                                        <p:tav tm="0">
                                          <p:val>
                                            <p:fltVal val="0"/>
                                          </p:val>
                                        </p:tav>
                                        <p:tav tm="100000">
                                          <p:val>
                                            <p:strVal val="#ppt_h"/>
                                          </p:val>
                                        </p:tav>
                                      </p:tavLst>
                                    </p:anim>
                                    <p:anim calcmode="lin" valueType="num">
                                      <p:cBhvr>
                                        <p:cTn id="13" dur="1000" fill="hold"/>
                                        <p:tgtEl>
                                          <p:spTgt spid="9933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9331"/>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2500"/>
                            </p:stCondLst>
                            <p:childTnLst>
                              <p:par>
                                <p:cTn id="16" presetID="17" presetClass="entr" presetSubtype="8" fill="hold" grpId="0" nodeType="afterEffect">
                                  <p:stCondLst>
                                    <p:cond delay="1000"/>
                                  </p:stCondLst>
                                  <p:childTnLst>
                                    <p:set>
                                      <p:cBhvr>
                                        <p:cTn id="17" dur="1" fill="hold">
                                          <p:stCondLst>
                                            <p:cond delay="0"/>
                                          </p:stCondLst>
                                        </p:cTn>
                                        <p:tgtEl>
                                          <p:spTgt spid="99332"/>
                                        </p:tgtEl>
                                        <p:attrNameLst>
                                          <p:attrName>style.visibility</p:attrName>
                                        </p:attrNameLst>
                                      </p:cBhvr>
                                      <p:to>
                                        <p:strVal val="visible"/>
                                      </p:to>
                                    </p:set>
                                    <p:anim calcmode="lin" valueType="num">
                                      <p:cBhvr>
                                        <p:cTn id="18" dur="500" fill="hold"/>
                                        <p:tgtEl>
                                          <p:spTgt spid="99332"/>
                                        </p:tgtEl>
                                        <p:attrNameLst>
                                          <p:attrName>ppt_x</p:attrName>
                                        </p:attrNameLst>
                                      </p:cBhvr>
                                      <p:tavLst>
                                        <p:tav tm="0">
                                          <p:val>
                                            <p:strVal val="#ppt_x-#ppt_w/2"/>
                                          </p:val>
                                        </p:tav>
                                        <p:tav tm="100000">
                                          <p:val>
                                            <p:strVal val="#ppt_x"/>
                                          </p:val>
                                        </p:tav>
                                      </p:tavLst>
                                    </p:anim>
                                    <p:anim calcmode="lin" valueType="num">
                                      <p:cBhvr>
                                        <p:cTn id="19" dur="500" fill="hold"/>
                                        <p:tgtEl>
                                          <p:spTgt spid="99332"/>
                                        </p:tgtEl>
                                        <p:attrNameLst>
                                          <p:attrName>ppt_y</p:attrName>
                                        </p:attrNameLst>
                                      </p:cBhvr>
                                      <p:tavLst>
                                        <p:tav tm="0">
                                          <p:val>
                                            <p:strVal val="#ppt_y"/>
                                          </p:val>
                                        </p:tav>
                                        <p:tav tm="100000">
                                          <p:val>
                                            <p:strVal val="#ppt_y"/>
                                          </p:val>
                                        </p:tav>
                                      </p:tavLst>
                                    </p:anim>
                                    <p:anim calcmode="lin" valueType="num">
                                      <p:cBhvr>
                                        <p:cTn id="20" dur="500" fill="hold"/>
                                        <p:tgtEl>
                                          <p:spTgt spid="99332"/>
                                        </p:tgtEl>
                                        <p:attrNameLst>
                                          <p:attrName>ppt_w</p:attrName>
                                        </p:attrNameLst>
                                      </p:cBhvr>
                                      <p:tavLst>
                                        <p:tav tm="0">
                                          <p:val>
                                            <p:fltVal val="0"/>
                                          </p:val>
                                        </p:tav>
                                        <p:tav tm="100000">
                                          <p:val>
                                            <p:strVal val="#ppt_w"/>
                                          </p:val>
                                        </p:tav>
                                      </p:tavLst>
                                    </p:anim>
                                    <p:anim calcmode="lin" valueType="num">
                                      <p:cBhvr>
                                        <p:cTn id="21" dur="500" fill="hold"/>
                                        <p:tgtEl>
                                          <p:spTgt spid="99332"/>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4000"/>
                            </p:stCondLst>
                            <p:childTnLst>
                              <p:par>
                                <p:cTn id="23" presetID="2" presetClass="entr" presetSubtype="8" fill="hold" grpId="0" nodeType="afterEffect">
                                  <p:stCondLst>
                                    <p:cond delay="0"/>
                                  </p:stCondLst>
                                  <p:childTnLst>
                                    <p:set>
                                      <p:cBhvr>
                                        <p:cTn id="24" dur="1" fill="hold">
                                          <p:stCondLst>
                                            <p:cond delay="0"/>
                                          </p:stCondLst>
                                        </p:cTn>
                                        <p:tgtEl>
                                          <p:spTgt spid="99353"/>
                                        </p:tgtEl>
                                        <p:attrNameLst>
                                          <p:attrName>style.visibility</p:attrName>
                                        </p:attrNameLst>
                                      </p:cBhvr>
                                      <p:to>
                                        <p:strVal val="visible"/>
                                      </p:to>
                                    </p:set>
                                    <p:anim calcmode="lin" valueType="num">
                                      <p:cBhvr additive="base">
                                        <p:cTn id="25" dur="500" fill="hold"/>
                                        <p:tgtEl>
                                          <p:spTgt spid="99353"/>
                                        </p:tgtEl>
                                        <p:attrNameLst>
                                          <p:attrName>ppt_x</p:attrName>
                                        </p:attrNameLst>
                                      </p:cBhvr>
                                      <p:tavLst>
                                        <p:tav tm="0">
                                          <p:val>
                                            <p:strVal val="0-#ppt_w/2"/>
                                          </p:val>
                                        </p:tav>
                                        <p:tav tm="100000">
                                          <p:val>
                                            <p:strVal val="#ppt_x"/>
                                          </p:val>
                                        </p:tav>
                                      </p:tavLst>
                                    </p:anim>
                                    <p:anim calcmode="lin" valueType="num">
                                      <p:cBhvr additive="base">
                                        <p:cTn id="26" dur="500" fill="hold"/>
                                        <p:tgtEl>
                                          <p:spTgt spid="9935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4500"/>
                            </p:stCondLst>
                            <p:childTnLst>
                              <p:par>
                                <p:cTn id="28" presetID="17" presetClass="entr" presetSubtype="8" fill="hold" grpId="0" nodeType="afterEffect">
                                  <p:stCondLst>
                                    <p:cond delay="0"/>
                                  </p:stCondLst>
                                  <p:childTnLst>
                                    <p:set>
                                      <p:cBhvr>
                                        <p:cTn id="29" dur="1" fill="hold">
                                          <p:stCondLst>
                                            <p:cond delay="0"/>
                                          </p:stCondLst>
                                        </p:cTn>
                                        <p:tgtEl>
                                          <p:spTgt spid="99333"/>
                                        </p:tgtEl>
                                        <p:attrNameLst>
                                          <p:attrName>style.visibility</p:attrName>
                                        </p:attrNameLst>
                                      </p:cBhvr>
                                      <p:to>
                                        <p:strVal val="visible"/>
                                      </p:to>
                                    </p:set>
                                    <p:anim calcmode="lin" valueType="num">
                                      <p:cBhvr>
                                        <p:cTn id="30" dur="500" fill="hold"/>
                                        <p:tgtEl>
                                          <p:spTgt spid="99333"/>
                                        </p:tgtEl>
                                        <p:attrNameLst>
                                          <p:attrName>ppt_x</p:attrName>
                                        </p:attrNameLst>
                                      </p:cBhvr>
                                      <p:tavLst>
                                        <p:tav tm="0">
                                          <p:val>
                                            <p:strVal val="#ppt_x-#ppt_w/2"/>
                                          </p:val>
                                        </p:tav>
                                        <p:tav tm="100000">
                                          <p:val>
                                            <p:strVal val="#ppt_x"/>
                                          </p:val>
                                        </p:tav>
                                      </p:tavLst>
                                    </p:anim>
                                    <p:anim calcmode="lin" valueType="num">
                                      <p:cBhvr>
                                        <p:cTn id="31" dur="500" fill="hold"/>
                                        <p:tgtEl>
                                          <p:spTgt spid="99333"/>
                                        </p:tgtEl>
                                        <p:attrNameLst>
                                          <p:attrName>ppt_y</p:attrName>
                                        </p:attrNameLst>
                                      </p:cBhvr>
                                      <p:tavLst>
                                        <p:tav tm="0">
                                          <p:val>
                                            <p:strVal val="#ppt_y"/>
                                          </p:val>
                                        </p:tav>
                                        <p:tav tm="100000">
                                          <p:val>
                                            <p:strVal val="#ppt_y"/>
                                          </p:val>
                                        </p:tav>
                                      </p:tavLst>
                                    </p:anim>
                                    <p:anim calcmode="lin" valueType="num">
                                      <p:cBhvr>
                                        <p:cTn id="32" dur="500" fill="hold"/>
                                        <p:tgtEl>
                                          <p:spTgt spid="99333"/>
                                        </p:tgtEl>
                                        <p:attrNameLst>
                                          <p:attrName>ppt_w</p:attrName>
                                        </p:attrNameLst>
                                      </p:cBhvr>
                                      <p:tavLst>
                                        <p:tav tm="0">
                                          <p:val>
                                            <p:fltVal val="0"/>
                                          </p:val>
                                        </p:tav>
                                        <p:tav tm="100000">
                                          <p:val>
                                            <p:strVal val="#ppt_w"/>
                                          </p:val>
                                        </p:tav>
                                      </p:tavLst>
                                    </p:anim>
                                    <p:anim calcmode="lin" valueType="num">
                                      <p:cBhvr>
                                        <p:cTn id="33" dur="500" fill="hold"/>
                                        <p:tgtEl>
                                          <p:spTgt spid="99333"/>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0"/>
                            </p:stCondLst>
                            <p:childTnLst>
                              <p:par>
                                <p:cTn id="35" presetID="2" presetClass="entr" presetSubtype="8" fill="hold" grpId="0" nodeType="afterEffect">
                                  <p:stCondLst>
                                    <p:cond delay="0"/>
                                  </p:stCondLst>
                                  <p:childTnLst>
                                    <p:set>
                                      <p:cBhvr>
                                        <p:cTn id="36" dur="1" fill="hold">
                                          <p:stCondLst>
                                            <p:cond delay="0"/>
                                          </p:stCondLst>
                                        </p:cTn>
                                        <p:tgtEl>
                                          <p:spTgt spid="99354"/>
                                        </p:tgtEl>
                                        <p:attrNameLst>
                                          <p:attrName>style.visibility</p:attrName>
                                        </p:attrNameLst>
                                      </p:cBhvr>
                                      <p:to>
                                        <p:strVal val="visible"/>
                                      </p:to>
                                    </p:set>
                                    <p:anim calcmode="lin" valueType="num">
                                      <p:cBhvr additive="base">
                                        <p:cTn id="37" dur="500" fill="hold"/>
                                        <p:tgtEl>
                                          <p:spTgt spid="99354"/>
                                        </p:tgtEl>
                                        <p:attrNameLst>
                                          <p:attrName>ppt_x</p:attrName>
                                        </p:attrNameLst>
                                      </p:cBhvr>
                                      <p:tavLst>
                                        <p:tav tm="0">
                                          <p:val>
                                            <p:strVal val="0-#ppt_w/2"/>
                                          </p:val>
                                        </p:tav>
                                        <p:tav tm="100000">
                                          <p:val>
                                            <p:strVal val="#ppt_x"/>
                                          </p:val>
                                        </p:tav>
                                      </p:tavLst>
                                    </p:anim>
                                    <p:anim calcmode="lin" valueType="num">
                                      <p:cBhvr additive="base">
                                        <p:cTn id="38" dur="500" fill="hold"/>
                                        <p:tgtEl>
                                          <p:spTgt spid="9935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500"/>
                            </p:stCondLst>
                            <p:childTnLst>
                              <p:par>
                                <p:cTn id="40" presetID="22" presetClass="entr" presetSubtype="4" fill="hold" nodeType="afterEffect">
                                  <p:stCondLst>
                                    <p:cond delay="100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par>
                          <p:cTn id="43" fill="hold" nodeType="afterGroup">
                            <p:stCondLst>
                              <p:cond delay="7000"/>
                            </p:stCondLst>
                            <p:childTnLst>
                              <p:par>
                                <p:cTn id="44" presetID="22" presetClass="entr" presetSubtype="8" fill="hold" grpId="0" nodeType="afterEffect">
                                  <p:stCondLst>
                                    <p:cond delay="0"/>
                                  </p:stCondLst>
                                  <p:childTnLst>
                                    <p:set>
                                      <p:cBhvr>
                                        <p:cTn id="45" dur="1" fill="hold">
                                          <p:stCondLst>
                                            <p:cond delay="0"/>
                                          </p:stCondLst>
                                        </p:cTn>
                                        <p:tgtEl>
                                          <p:spTgt spid="99337"/>
                                        </p:tgtEl>
                                        <p:attrNameLst>
                                          <p:attrName>style.visibility</p:attrName>
                                        </p:attrNameLst>
                                      </p:cBhvr>
                                      <p:to>
                                        <p:strVal val="visible"/>
                                      </p:to>
                                    </p:set>
                                    <p:animEffect transition="in" filter="wipe(left)">
                                      <p:cBhvr>
                                        <p:cTn id="46" dur="500"/>
                                        <p:tgtEl>
                                          <p:spTgt spid="99337"/>
                                        </p:tgtEl>
                                      </p:cBhvr>
                                    </p:animEffect>
                                  </p:childTnLst>
                                </p:cTn>
                              </p:par>
                            </p:childTnLst>
                          </p:cTn>
                        </p:par>
                        <p:par>
                          <p:cTn id="47" fill="hold" nodeType="afterGroup">
                            <p:stCondLst>
                              <p:cond delay="7500"/>
                            </p:stCondLst>
                            <p:childTnLst>
                              <p:par>
                                <p:cTn id="48" presetID="22" presetClass="entr" presetSubtype="1" fill="hold" grpId="0" nodeType="afterEffect">
                                  <p:stCondLst>
                                    <p:cond delay="0"/>
                                  </p:stCondLst>
                                  <p:childTnLst>
                                    <p:set>
                                      <p:cBhvr>
                                        <p:cTn id="49" dur="1" fill="hold">
                                          <p:stCondLst>
                                            <p:cond delay="0"/>
                                          </p:stCondLst>
                                        </p:cTn>
                                        <p:tgtEl>
                                          <p:spTgt spid="99338"/>
                                        </p:tgtEl>
                                        <p:attrNameLst>
                                          <p:attrName>style.visibility</p:attrName>
                                        </p:attrNameLst>
                                      </p:cBhvr>
                                      <p:to>
                                        <p:strVal val="visible"/>
                                      </p:to>
                                    </p:set>
                                    <p:animEffect transition="in" filter="wipe(up)">
                                      <p:cBhvr>
                                        <p:cTn id="50" dur="500"/>
                                        <p:tgtEl>
                                          <p:spTgt spid="993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9355"/>
                                        </p:tgtEl>
                                        <p:attrNameLst>
                                          <p:attrName>style.visibility</p:attrName>
                                        </p:attrNameLst>
                                      </p:cBhvr>
                                      <p:to>
                                        <p:strVal val="visible"/>
                                      </p:to>
                                    </p:set>
                                    <p:anim calcmode="lin" valueType="num">
                                      <p:cBhvr additive="base">
                                        <p:cTn id="55" dur="500" fill="hold"/>
                                        <p:tgtEl>
                                          <p:spTgt spid="99355"/>
                                        </p:tgtEl>
                                        <p:attrNameLst>
                                          <p:attrName>ppt_x</p:attrName>
                                        </p:attrNameLst>
                                      </p:cBhvr>
                                      <p:tavLst>
                                        <p:tav tm="0">
                                          <p:val>
                                            <p:strVal val="1+#ppt_w/2"/>
                                          </p:val>
                                        </p:tav>
                                        <p:tav tm="100000">
                                          <p:val>
                                            <p:strVal val="#ppt_x"/>
                                          </p:val>
                                        </p:tav>
                                      </p:tavLst>
                                    </p:anim>
                                    <p:anim calcmode="lin" valueType="num">
                                      <p:cBhvr additive="base">
                                        <p:cTn id="56" dur="500" fill="hold"/>
                                        <p:tgtEl>
                                          <p:spTgt spid="9935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99339"/>
                                        </p:tgtEl>
                                        <p:attrNameLst>
                                          <p:attrName>style.visibility</p:attrName>
                                        </p:attrNameLst>
                                      </p:cBhvr>
                                      <p:to>
                                        <p:strVal val="visible"/>
                                      </p:to>
                                    </p:set>
                                    <p:animEffect transition="in" filter="wipe(right)">
                                      <p:cBhvr>
                                        <p:cTn id="61" dur="500"/>
                                        <p:tgtEl>
                                          <p:spTgt spid="99339"/>
                                        </p:tgtEl>
                                      </p:cBhvr>
                                    </p:animEffec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99340"/>
                                        </p:tgtEl>
                                        <p:attrNameLst>
                                          <p:attrName>style.visibility</p:attrName>
                                        </p:attrNameLst>
                                      </p:cBhvr>
                                      <p:to>
                                        <p:strVal val="visible"/>
                                      </p:to>
                                    </p:set>
                                    <p:animEffect transition="in" filter="dissolve">
                                      <p:cBhvr>
                                        <p:cTn id="65" dur="500"/>
                                        <p:tgtEl>
                                          <p:spTgt spid="9934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99356"/>
                                        </p:tgtEl>
                                        <p:attrNameLst>
                                          <p:attrName>style.visibility</p:attrName>
                                        </p:attrNameLst>
                                      </p:cBhvr>
                                      <p:to>
                                        <p:strVal val="visible"/>
                                      </p:to>
                                    </p:set>
                                    <p:anim calcmode="lin" valueType="num">
                                      <p:cBhvr additive="base">
                                        <p:cTn id="70" dur="500" fill="hold"/>
                                        <p:tgtEl>
                                          <p:spTgt spid="99356"/>
                                        </p:tgtEl>
                                        <p:attrNameLst>
                                          <p:attrName>ppt_x</p:attrName>
                                        </p:attrNameLst>
                                      </p:cBhvr>
                                      <p:tavLst>
                                        <p:tav tm="0">
                                          <p:val>
                                            <p:strVal val="1+#ppt_w/2"/>
                                          </p:val>
                                        </p:tav>
                                        <p:tav tm="100000">
                                          <p:val>
                                            <p:strVal val="#ppt_x"/>
                                          </p:val>
                                        </p:tav>
                                      </p:tavLst>
                                    </p:anim>
                                    <p:anim calcmode="lin" valueType="num">
                                      <p:cBhvr additive="base">
                                        <p:cTn id="71" dur="500" fill="hold"/>
                                        <p:tgtEl>
                                          <p:spTgt spid="99356"/>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500"/>
                            </p:stCondLst>
                            <p:childTnLst>
                              <p:par>
                                <p:cTn id="73" presetID="22" presetClass="entr" presetSubtype="1" fill="hold" grpId="0" nodeType="afterEffect">
                                  <p:stCondLst>
                                    <p:cond delay="1000"/>
                                  </p:stCondLst>
                                  <p:childTnLst>
                                    <p:set>
                                      <p:cBhvr>
                                        <p:cTn id="74" dur="1" fill="hold">
                                          <p:stCondLst>
                                            <p:cond delay="0"/>
                                          </p:stCondLst>
                                        </p:cTn>
                                        <p:tgtEl>
                                          <p:spTgt spid="99341"/>
                                        </p:tgtEl>
                                        <p:attrNameLst>
                                          <p:attrName>style.visibility</p:attrName>
                                        </p:attrNameLst>
                                      </p:cBhvr>
                                      <p:to>
                                        <p:strVal val="visible"/>
                                      </p:to>
                                    </p:set>
                                    <p:animEffect transition="in" filter="wipe(up)">
                                      <p:cBhvr>
                                        <p:cTn id="75" dur="500"/>
                                        <p:tgtEl>
                                          <p:spTgt spid="99341"/>
                                        </p:tgtEl>
                                      </p:cBhvr>
                                    </p:animEffect>
                                  </p:childTnLst>
                                </p:cTn>
                              </p:par>
                            </p:childTnLst>
                          </p:cTn>
                        </p:par>
                        <p:par>
                          <p:cTn id="76" fill="hold" nodeType="afterGroup">
                            <p:stCondLst>
                              <p:cond delay="2000"/>
                            </p:stCondLst>
                            <p:childTnLst>
                              <p:par>
                                <p:cTn id="77" presetID="22" presetClass="entr" presetSubtype="2" fill="hold" grpId="0" nodeType="afterEffect">
                                  <p:stCondLst>
                                    <p:cond delay="0"/>
                                  </p:stCondLst>
                                  <p:childTnLst>
                                    <p:set>
                                      <p:cBhvr>
                                        <p:cTn id="78" dur="1" fill="hold">
                                          <p:stCondLst>
                                            <p:cond delay="0"/>
                                          </p:stCondLst>
                                        </p:cTn>
                                        <p:tgtEl>
                                          <p:spTgt spid="99342"/>
                                        </p:tgtEl>
                                        <p:attrNameLst>
                                          <p:attrName>style.visibility</p:attrName>
                                        </p:attrNameLst>
                                      </p:cBhvr>
                                      <p:to>
                                        <p:strVal val="visible"/>
                                      </p:to>
                                    </p:set>
                                    <p:animEffect transition="in" filter="wipe(right)">
                                      <p:cBhvr>
                                        <p:cTn id="79" dur="500"/>
                                        <p:tgtEl>
                                          <p:spTgt spid="99342"/>
                                        </p:tgtEl>
                                      </p:cBhvr>
                                    </p:animEffect>
                                  </p:childTnLst>
                                </p:cTn>
                              </p:par>
                            </p:childTnLst>
                          </p:cTn>
                        </p:par>
                        <p:par>
                          <p:cTn id="80" fill="hold" nodeType="afterGroup">
                            <p:stCondLst>
                              <p:cond delay="2500"/>
                            </p:stCondLst>
                            <p:childTnLst>
                              <p:par>
                                <p:cTn id="81" presetID="18" presetClass="entr" presetSubtype="12" fill="hold" grpId="0" nodeType="afterEffect">
                                  <p:stCondLst>
                                    <p:cond delay="0"/>
                                  </p:stCondLst>
                                  <p:childTnLst>
                                    <p:set>
                                      <p:cBhvr>
                                        <p:cTn id="82" dur="1" fill="hold">
                                          <p:stCondLst>
                                            <p:cond delay="0"/>
                                          </p:stCondLst>
                                        </p:cTn>
                                        <p:tgtEl>
                                          <p:spTgt spid="99343"/>
                                        </p:tgtEl>
                                        <p:attrNameLst>
                                          <p:attrName>style.visibility</p:attrName>
                                        </p:attrNameLst>
                                      </p:cBhvr>
                                      <p:to>
                                        <p:strVal val="visible"/>
                                      </p:to>
                                    </p:set>
                                    <p:animEffect transition="in" filter="strips(downLeft)">
                                      <p:cBhvr>
                                        <p:cTn id="83" dur="500"/>
                                        <p:tgtEl>
                                          <p:spTgt spid="9934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99357"/>
                                        </p:tgtEl>
                                        <p:attrNameLst>
                                          <p:attrName>style.visibility</p:attrName>
                                        </p:attrNameLst>
                                      </p:cBhvr>
                                      <p:to>
                                        <p:strVal val="visible"/>
                                      </p:to>
                                    </p:set>
                                    <p:anim calcmode="lin" valueType="num">
                                      <p:cBhvr additive="base">
                                        <p:cTn id="88" dur="500" fill="hold"/>
                                        <p:tgtEl>
                                          <p:spTgt spid="99357"/>
                                        </p:tgtEl>
                                        <p:attrNameLst>
                                          <p:attrName>ppt_x</p:attrName>
                                        </p:attrNameLst>
                                      </p:cBhvr>
                                      <p:tavLst>
                                        <p:tav tm="0">
                                          <p:val>
                                            <p:strVal val="1+#ppt_w/2"/>
                                          </p:val>
                                        </p:tav>
                                        <p:tav tm="100000">
                                          <p:val>
                                            <p:strVal val="#ppt_x"/>
                                          </p:val>
                                        </p:tav>
                                      </p:tavLst>
                                    </p:anim>
                                    <p:anim calcmode="lin" valueType="num">
                                      <p:cBhvr additive="base">
                                        <p:cTn id="89" dur="500" fill="hold"/>
                                        <p:tgtEl>
                                          <p:spTgt spid="99357"/>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00"/>
                                        <p:tgtEl>
                                          <p:spTgt spid="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99347"/>
                                        </p:tgtEl>
                                        <p:attrNameLst>
                                          <p:attrName>style.visibility</p:attrName>
                                        </p:attrNameLst>
                                      </p:cBhvr>
                                      <p:to>
                                        <p:strVal val="visible"/>
                                      </p:to>
                                    </p:set>
                                    <p:animEffect transition="in" filter="wipe(up)">
                                      <p:cBhvr>
                                        <p:cTn id="99" dur="500"/>
                                        <p:tgtEl>
                                          <p:spTgt spid="99347"/>
                                        </p:tgtEl>
                                      </p:cBhvr>
                                    </p:animEffect>
                                  </p:childTnLst>
                                </p:cTn>
                              </p:par>
                            </p:childTnLst>
                          </p:cTn>
                        </p:par>
                        <p:par>
                          <p:cTn id="100" fill="hold" nodeType="afterGroup">
                            <p:stCondLst>
                              <p:cond delay="500"/>
                            </p:stCondLst>
                            <p:childTnLst>
                              <p:par>
                                <p:cTn id="101" presetID="22" presetClass="entr" presetSubtype="2" fill="hold" grpId="0" nodeType="afterEffect">
                                  <p:stCondLst>
                                    <p:cond delay="1000"/>
                                  </p:stCondLst>
                                  <p:childTnLst>
                                    <p:set>
                                      <p:cBhvr>
                                        <p:cTn id="102" dur="1" fill="hold">
                                          <p:stCondLst>
                                            <p:cond delay="0"/>
                                          </p:stCondLst>
                                        </p:cTn>
                                        <p:tgtEl>
                                          <p:spTgt spid="99348"/>
                                        </p:tgtEl>
                                        <p:attrNameLst>
                                          <p:attrName>style.visibility</p:attrName>
                                        </p:attrNameLst>
                                      </p:cBhvr>
                                      <p:to>
                                        <p:strVal val="visible"/>
                                      </p:to>
                                    </p:set>
                                    <p:animEffect transition="in" filter="wipe(right)">
                                      <p:cBhvr>
                                        <p:cTn id="103" dur="500"/>
                                        <p:tgtEl>
                                          <p:spTgt spid="99348"/>
                                        </p:tgtEl>
                                      </p:cBhvr>
                                    </p:animEffect>
                                  </p:childTnLst>
                                </p:cTn>
                              </p:par>
                            </p:childTnLst>
                          </p:cTn>
                        </p:par>
                        <p:par>
                          <p:cTn id="104" fill="hold" nodeType="afterGroup">
                            <p:stCondLst>
                              <p:cond delay="2000"/>
                            </p:stCondLst>
                            <p:childTnLst>
                              <p:par>
                                <p:cTn id="105" presetID="22" presetClass="entr" presetSubtype="1" fill="hold" grpId="0" nodeType="afterEffect">
                                  <p:stCondLst>
                                    <p:cond delay="0"/>
                                  </p:stCondLst>
                                  <p:childTnLst>
                                    <p:set>
                                      <p:cBhvr>
                                        <p:cTn id="106" dur="1" fill="hold">
                                          <p:stCondLst>
                                            <p:cond delay="0"/>
                                          </p:stCondLst>
                                        </p:cTn>
                                        <p:tgtEl>
                                          <p:spTgt spid="99351"/>
                                        </p:tgtEl>
                                        <p:attrNameLst>
                                          <p:attrName>style.visibility</p:attrName>
                                        </p:attrNameLst>
                                      </p:cBhvr>
                                      <p:to>
                                        <p:strVal val="visible"/>
                                      </p:to>
                                    </p:set>
                                    <p:animEffect transition="in" filter="wipe(up)">
                                      <p:cBhvr>
                                        <p:cTn id="107" dur="500"/>
                                        <p:tgtEl>
                                          <p:spTgt spid="99351"/>
                                        </p:tgtEl>
                                      </p:cBhvr>
                                    </p:animEffect>
                                  </p:childTnLst>
                                </p:cTn>
                              </p:par>
                            </p:childTnLst>
                          </p:cTn>
                        </p:par>
                        <p:par>
                          <p:cTn id="108" fill="hold" nodeType="afterGroup">
                            <p:stCondLst>
                              <p:cond delay="2500"/>
                            </p:stCondLst>
                            <p:childTnLst>
                              <p:par>
                                <p:cTn id="109" presetID="22" presetClass="entr" presetSubtype="1" fill="hold" grpId="0" nodeType="afterEffect">
                                  <p:stCondLst>
                                    <p:cond delay="0"/>
                                  </p:stCondLst>
                                  <p:childTnLst>
                                    <p:set>
                                      <p:cBhvr>
                                        <p:cTn id="110" dur="1" fill="hold">
                                          <p:stCondLst>
                                            <p:cond delay="0"/>
                                          </p:stCondLst>
                                        </p:cTn>
                                        <p:tgtEl>
                                          <p:spTgt spid="99349"/>
                                        </p:tgtEl>
                                        <p:attrNameLst>
                                          <p:attrName>style.visibility</p:attrName>
                                        </p:attrNameLst>
                                      </p:cBhvr>
                                      <p:to>
                                        <p:strVal val="visible"/>
                                      </p:to>
                                    </p:set>
                                    <p:animEffect transition="in" filter="wipe(up)">
                                      <p:cBhvr>
                                        <p:cTn id="111" dur="500"/>
                                        <p:tgtEl>
                                          <p:spTgt spid="99349"/>
                                        </p:tgtEl>
                                      </p:cBhvr>
                                    </p:animEffect>
                                  </p:childTnLst>
                                </p:cTn>
                              </p:par>
                            </p:childTnLst>
                          </p:cTn>
                        </p:par>
                        <p:par>
                          <p:cTn id="112" fill="hold" nodeType="afterGroup">
                            <p:stCondLst>
                              <p:cond delay="3000"/>
                            </p:stCondLst>
                            <p:childTnLst>
                              <p:par>
                                <p:cTn id="113" presetID="22" presetClass="entr" presetSubtype="2" fill="hold" grpId="0" nodeType="afterEffect">
                                  <p:stCondLst>
                                    <p:cond delay="0"/>
                                  </p:stCondLst>
                                  <p:childTnLst>
                                    <p:set>
                                      <p:cBhvr>
                                        <p:cTn id="114" dur="1" fill="hold">
                                          <p:stCondLst>
                                            <p:cond delay="0"/>
                                          </p:stCondLst>
                                        </p:cTn>
                                        <p:tgtEl>
                                          <p:spTgt spid="99352"/>
                                        </p:tgtEl>
                                        <p:attrNameLst>
                                          <p:attrName>style.visibility</p:attrName>
                                        </p:attrNameLst>
                                      </p:cBhvr>
                                      <p:to>
                                        <p:strVal val="visible"/>
                                      </p:to>
                                    </p:set>
                                    <p:animEffect transition="in" filter="wipe(right)">
                                      <p:cBhvr>
                                        <p:cTn id="115" dur="500"/>
                                        <p:tgtEl>
                                          <p:spTgt spid="99352"/>
                                        </p:tgtEl>
                                      </p:cBhvr>
                                    </p:animEffect>
                                  </p:childTnLst>
                                </p:cTn>
                              </p:par>
                            </p:childTnLst>
                          </p:cTn>
                        </p:par>
                        <p:par>
                          <p:cTn id="116" fill="hold" nodeType="afterGroup">
                            <p:stCondLst>
                              <p:cond delay="3500"/>
                            </p:stCondLst>
                            <p:childTnLst>
                              <p:par>
                                <p:cTn id="117" presetID="18" presetClass="entr" presetSubtype="3" fill="hold" grpId="0" nodeType="afterEffect">
                                  <p:stCondLst>
                                    <p:cond delay="0"/>
                                  </p:stCondLst>
                                  <p:childTnLst>
                                    <p:set>
                                      <p:cBhvr>
                                        <p:cTn id="118" dur="1" fill="hold">
                                          <p:stCondLst>
                                            <p:cond delay="0"/>
                                          </p:stCondLst>
                                        </p:cTn>
                                        <p:tgtEl>
                                          <p:spTgt spid="99350"/>
                                        </p:tgtEl>
                                        <p:attrNameLst>
                                          <p:attrName>style.visibility</p:attrName>
                                        </p:attrNameLst>
                                      </p:cBhvr>
                                      <p:to>
                                        <p:strVal val="visible"/>
                                      </p:to>
                                    </p:set>
                                    <p:animEffect transition="in" filter="strips(upRight)">
                                      <p:cBhvr>
                                        <p:cTn id="119" dur="500"/>
                                        <p:tgtEl>
                                          <p:spTgt spid="9935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2" fill="hold" grpId="0" nodeType="clickEffect">
                                  <p:stCondLst>
                                    <p:cond delay="0"/>
                                  </p:stCondLst>
                                  <p:childTnLst>
                                    <p:set>
                                      <p:cBhvr>
                                        <p:cTn id="123" dur="1" fill="hold">
                                          <p:stCondLst>
                                            <p:cond delay="0"/>
                                          </p:stCondLst>
                                        </p:cTn>
                                        <p:tgtEl>
                                          <p:spTgt spid="99358"/>
                                        </p:tgtEl>
                                        <p:attrNameLst>
                                          <p:attrName>style.visibility</p:attrName>
                                        </p:attrNameLst>
                                      </p:cBhvr>
                                      <p:to>
                                        <p:strVal val="visible"/>
                                      </p:to>
                                    </p:set>
                                    <p:anim calcmode="lin" valueType="num">
                                      <p:cBhvr additive="base">
                                        <p:cTn id="124" dur="500" fill="hold"/>
                                        <p:tgtEl>
                                          <p:spTgt spid="99358"/>
                                        </p:tgtEl>
                                        <p:attrNameLst>
                                          <p:attrName>ppt_x</p:attrName>
                                        </p:attrNameLst>
                                      </p:cBhvr>
                                      <p:tavLst>
                                        <p:tav tm="0">
                                          <p:val>
                                            <p:strVal val="1+#ppt_w/2"/>
                                          </p:val>
                                        </p:tav>
                                        <p:tav tm="100000">
                                          <p:val>
                                            <p:strVal val="#ppt_x"/>
                                          </p:val>
                                        </p:tav>
                                      </p:tavLst>
                                    </p:anim>
                                    <p:anim calcmode="lin" valueType="num">
                                      <p:cBhvr additive="base">
                                        <p:cTn id="125" dur="500" fill="hold"/>
                                        <p:tgtEl>
                                          <p:spTgt spid="99358"/>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99359"/>
                                        </p:tgtEl>
                                        <p:attrNameLst>
                                          <p:attrName>style.visibility</p:attrName>
                                        </p:attrNameLst>
                                      </p:cBhvr>
                                      <p:to>
                                        <p:strVal val="visible"/>
                                      </p:to>
                                    </p:set>
                                    <p:anim calcmode="lin" valueType="num">
                                      <p:cBhvr additive="base">
                                        <p:cTn id="130" dur="500" fill="hold"/>
                                        <p:tgtEl>
                                          <p:spTgt spid="99359"/>
                                        </p:tgtEl>
                                        <p:attrNameLst>
                                          <p:attrName>ppt_x</p:attrName>
                                        </p:attrNameLst>
                                      </p:cBhvr>
                                      <p:tavLst>
                                        <p:tav tm="0">
                                          <p:val>
                                            <p:strVal val="1+#ppt_w/2"/>
                                          </p:val>
                                        </p:tav>
                                        <p:tav tm="100000">
                                          <p:val>
                                            <p:strVal val="#ppt_x"/>
                                          </p:val>
                                        </p:tav>
                                      </p:tavLst>
                                    </p:anim>
                                    <p:anim calcmode="lin" valueType="num">
                                      <p:cBhvr additive="base">
                                        <p:cTn id="131" dur="500" fill="hold"/>
                                        <p:tgtEl>
                                          <p:spTgt spid="99359"/>
                                        </p:tgtEl>
                                        <p:attrNameLst>
                                          <p:attrName>ppt_y</p:attrName>
                                        </p:attrNameLst>
                                      </p:cBhvr>
                                      <p:tavLst>
                                        <p:tav tm="0">
                                          <p:val>
                                            <p:strVal val="#ppt_y"/>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2" fill="hold" grpId="0" nodeType="clickEffect">
                                  <p:stCondLst>
                                    <p:cond delay="0"/>
                                  </p:stCondLst>
                                  <p:childTnLst>
                                    <p:set>
                                      <p:cBhvr>
                                        <p:cTn id="135" dur="1" fill="hold">
                                          <p:stCondLst>
                                            <p:cond delay="0"/>
                                          </p:stCondLst>
                                        </p:cTn>
                                        <p:tgtEl>
                                          <p:spTgt spid="99360"/>
                                        </p:tgtEl>
                                        <p:attrNameLst>
                                          <p:attrName>style.visibility</p:attrName>
                                        </p:attrNameLst>
                                      </p:cBhvr>
                                      <p:to>
                                        <p:strVal val="visible"/>
                                      </p:to>
                                    </p:set>
                                    <p:anim calcmode="lin" valueType="num">
                                      <p:cBhvr additive="base">
                                        <p:cTn id="136" dur="500" fill="hold"/>
                                        <p:tgtEl>
                                          <p:spTgt spid="99360"/>
                                        </p:tgtEl>
                                        <p:attrNameLst>
                                          <p:attrName>ppt_x</p:attrName>
                                        </p:attrNameLst>
                                      </p:cBhvr>
                                      <p:tavLst>
                                        <p:tav tm="0">
                                          <p:val>
                                            <p:strVal val="1+#ppt_w/2"/>
                                          </p:val>
                                        </p:tav>
                                        <p:tav tm="100000">
                                          <p:val>
                                            <p:strVal val="#ppt_x"/>
                                          </p:val>
                                        </p:tav>
                                      </p:tavLst>
                                    </p:anim>
                                    <p:anim calcmode="lin" valueType="num">
                                      <p:cBhvr additive="base">
                                        <p:cTn id="137" dur="500" fill="hold"/>
                                        <p:tgtEl>
                                          <p:spTgt spid="993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autoUpdateAnimBg="0"/>
      <p:bldP spid="99332" grpId="0" animBg="1"/>
      <p:bldP spid="99333" grpId="0" animBg="1"/>
      <p:bldP spid="99337" grpId="0" animBg="1"/>
      <p:bldP spid="99338" grpId="0" animBg="1"/>
      <p:bldP spid="99339" grpId="0" animBg="1"/>
      <p:bldP spid="99340" grpId="0" autoUpdateAnimBg="0"/>
      <p:bldP spid="99341" grpId="0" animBg="1"/>
      <p:bldP spid="99342" grpId="0" animBg="1"/>
      <p:bldP spid="99343" grpId="0" animBg="1"/>
      <p:bldP spid="99347" grpId="0" animBg="1"/>
      <p:bldP spid="99348" grpId="0" animBg="1"/>
      <p:bldP spid="99349" grpId="0" animBg="1"/>
      <p:bldP spid="99350" grpId="0" animBg="1"/>
      <p:bldP spid="99351" grpId="0" animBg="1"/>
      <p:bldP spid="99352" grpId="0" animBg="1"/>
      <p:bldP spid="99353" grpId="0" autoUpdateAnimBg="0"/>
      <p:bldP spid="99354" grpId="0" autoUpdateAnimBg="0"/>
      <p:bldP spid="99355" grpId="0" autoUpdateAnimBg="0"/>
      <p:bldP spid="99356" grpId="0" autoUpdateAnimBg="0"/>
      <p:bldP spid="99357" grpId="0" autoUpdateAnimBg="0"/>
      <p:bldP spid="99358" grpId="0" autoUpdateAnimBg="0"/>
      <p:bldP spid="99359" grpId="0" autoUpdateAnimBg="0"/>
      <p:bldP spid="9936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Das barische Windgesetz</a:t>
            </a:r>
          </a:p>
        </p:txBody>
      </p:sp>
      <p:sp>
        <p:nvSpPr>
          <p:cNvPr id="52228" name="Text Box 3"/>
          <p:cNvSpPr txBox="1">
            <a:spLocks noChangeArrowheads="1"/>
          </p:cNvSpPr>
          <p:nvPr/>
        </p:nvSpPr>
        <p:spPr bwMode="auto">
          <a:xfrm>
            <a:off x="449263" y="1933575"/>
            <a:ext cx="3543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Änderung des Windes mit der Höhe:</a:t>
            </a:r>
          </a:p>
        </p:txBody>
      </p:sp>
      <p:sp>
        <p:nvSpPr>
          <p:cNvPr id="52229" name="Text Box 4"/>
          <p:cNvSpPr txBox="1">
            <a:spLocks noChangeArrowheads="1"/>
          </p:cNvSpPr>
          <p:nvPr/>
        </p:nvSpPr>
        <p:spPr bwMode="auto">
          <a:xfrm>
            <a:off x="442913" y="5265738"/>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Boden:</a:t>
            </a:r>
          </a:p>
        </p:txBody>
      </p:sp>
      <p:sp>
        <p:nvSpPr>
          <p:cNvPr id="52230" name="Text Box 5"/>
          <p:cNvSpPr txBox="1">
            <a:spLocks noChangeArrowheads="1"/>
          </p:cNvSpPr>
          <p:nvPr/>
        </p:nvSpPr>
        <p:spPr bwMode="auto">
          <a:xfrm>
            <a:off x="347663" y="4289425"/>
            <a:ext cx="93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 m:</a:t>
            </a:r>
          </a:p>
        </p:txBody>
      </p:sp>
      <p:sp>
        <p:nvSpPr>
          <p:cNvPr id="52231" name="Text Box 6"/>
          <p:cNvSpPr txBox="1">
            <a:spLocks noChangeArrowheads="1"/>
          </p:cNvSpPr>
          <p:nvPr/>
        </p:nvSpPr>
        <p:spPr bwMode="auto">
          <a:xfrm>
            <a:off x="347663" y="3221038"/>
            <a:ext cx="939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1500 m:</a:t>
            </a:r>
          </a:p>
        </p:txBody>
      </p:sp>
      <p:sp>
        <p:nvSpPr>
          <p:cNvPr id="52232" name="Text Box 7"/>
          <p:cNvSpPr txBox="1">
            <a:spLocks noChangeArrowheads="1"/>
          </p:cNvSpPr>
          <p:nvPr/>
        </p:nvSpPr>
        <p:spPr bwMode="auto">
          <a:xfrm>
            <a:off x="4175125" y="2698750"/>
            <a:ext cx="1022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Richtung</a:t>
            </a:r>
          </a:p>
        </p:txBody>
      </p:sp>
      <p:sp>
        <p:nvSpPr>
          <p:cNvPr id="52233" name="Text Box 8"/>
          <p:cNvSpPr txBox="1">
            <a:spLocks noChangeArrowheads="1"/>
          </p:cNvSpPr>
          <p:nvPr/>
        </p:nvSpPr>
        <p:spPr bwMode="auto">
          <a:xfrm>
            <a:off x="5740400" y="2698750"/>
            <a:ext cx="1733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Geschwindigkeit</a:t>
            </a:r>
          </a:p>
        </p:txBody>
      </p:sp>
      <p:sp>
        <p:nvSpPr>
          <p:cNvPr id="52234" name="Text Box 9"/>
          <p:cNvSpPr txBox="1">
            <a:spLocks noChangeArrowheads="1"/>
          </p:cNvSpPr>
          <p:nvPr/>
        </p:nvSpPr>
        <p:spPr bwMode="auto">
          <a:xfrm>
            <a:off x="4384675" y="4262438"/>
            <a:ext cx="6905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+20 °</a:t>
            </a:r>
          </a:p>
        </p:txBody>
      </p:sp>
      <p:sp>
        <p:nvSpPr>
          <p:cNvPr id="52235" name="Text Box 10"/>
          <p:cNvSpPr txBox="1">
            <a:spLocks noChangeArrowheads="1"/>
          </p:cNvSpPr>
          <p:nvPr/>
        </p:nvSpPr>
        <p:spPr bwMode="auto">
          <a:xfrm>
            <a:off x="4384675" y="3271838"/>
            <a:ext cx="6905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+30 °</a:t>
            </a:r>
          </a:p>
        </p:txBody>
      </p:sp>
      <p:sp>
        <p:nvSpPr>
          <p:cNvPr id="52236" name="Text Box 11"/>
          <p:cNvSpPr txBox="1">
            <a:spLocks noChangeArrowheads="1"/>
          </p:cNvSpPr>
          <p:nvPr/>
        </p:nvSpPr>
        <p:spPr bwMode="auto">
          <a:xfrm>
            <a:off x="6211888" y="4308475"/>
            <a:ext cx="469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x 2</a:t>
            </a:r>
          </a:p>
        </p:txBody>
      </p:sp>
      <p:sp>
        <p:nvSpPr>
          <p:cNvPr id="52237" name="Text Box 12"/>
          <p:cNvSpPr txBox="1">
            <a:spLocks noChangeArrowheads="1"/>
          </p:cNvSpPr>
          <p:nvPr/>
        </p:nvSpPr>
        <p:spPr bwMode="auto">
          <a:xfrm>
            <a:off x="6211888" y="3316288"/>
            <a:ext cx="4699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x 3</a:t>
            </a:r>
          </a:p>
        </p:txBody>
      </p:sp>
      <p:sp>
        <p:nvSpPr>
          <p:cNvPr id="52238" name="Line 13"/>
          <p:cNvSpPr>
            <a:spLocks noChangeShapeType="1"/>
          </p:cNvSpPr>
          <p:nvPr/>
        </p:nvSpPr>
        <p:spPr bwMode="auto">
          <a:xfrm flipV="1">
            <a:off x="1585913" y="5321300"/>
            <a:ext cx="0" cy="541338"/>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52239" name="Line 14"/>
          <p:cNvSpPr>
            <a:spLocks noChangeShapeType="1"/>
          </p:cNvSpPr>
          <p:nvPr/>
        </p:nvSpPr>
        <p:spPr bwMode="auto">
          <a:xfrm rot="1200000" flipV="1">
            <a:off x="1852613" y="4518025"/>
            <a:ext cx="0" cy="541338"/>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52240" name="Line 15"/>
          <p:cNvSpPr>
            <a:spLocks noChangeShapeType="1"/>
          </p:cNvSpPr>
          <p:nvPr/>
        </p:nvSpPr>
        <p:spPr bwMode="auto">
          <a:xfrm rot="1200000" flipV="1">
            <a:off x="2046288" y="3984625"/>
            <a:ext cx="0" cy="541338"/>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52241" name="Line 16"/>
          <p:cNvSpPr>
            <a:spLocks noChangeShapeType="1"/>
          </p:cNvSpPr>
          <p:nvPr/>
        </p:nvSpPr>
        <p:spPr bwMode="auto">
          <a:xfrm rot="1800000" flipV="1">
            <a:off x="2546350" y="3414713"/>
            <a:ext cx="0" cy="541337"/>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52242" name="Line 17"/>
          <p:cNvSpPr>
            <a:spLocks noChangeShapeType="1"/>
          </p:cNvSpPr>
          <p:nvPr/>
        </p:nvSpPr>
        <p:spPr bwMode="auto">
          <a:xfrm rot="1800000" flipV="1">
            <a:off x="3119438" y="2430463"/>
            <a:ext cx="0" cy="541337"/>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52243" name="Line 18"/>
          <p:cNvSpPr>
            <a:spLocks noChangeShapeType="1"/>
          </p:cNvSpPr>
          <p:nvPr/>
        </p:nvSpPr>
        <p:spPr bwMode="auto">
          <a:xfrm rot="1800000" flipV="1">
            <a:off x="2827338" y="2928938"/>
            <a:ext cx="0" cy="541337"/>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47475" name="Text Box 19"/>
          <p:cNvSpPr txBox="1">
            <a:spLocks noChangeArrowheads="1"/>
          </p:cNvSpPr>
          <p:nvPr/>
        </p:nvSpPr>
        <p:spPr bwMode="auto">
          <a:xfrm>
            <a:off x="4175125" y="5384800"/>
            <a:ext cx="4754563" cy="64135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Über 1500 m läuft die Luftströmung meist schon </a:t>
            </a:r>
            <a:r>
              <a:rPr lang="de-DE" sz="1800" b="1">
                <a:effectLst>
                  <a:outerShdw blurRad="38100" dist="38100" dir="2700000" algn="tl">
                    <a:srgbClr val="DDDDDD"/>
                  </a:outerShdw>
                </a:effectLst>
                <a:latin typeface="Calibri" charset="0"/>
              </a:rPr>
              <a:t>isobarenparallel</a:t>
            </a:r>
            <a:endParaRPr lang="de-DE" sz="1800">
              <a:latin typeface="Calibri"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32" name="Picture 28" descr="D:\ABLAGE\MET\b_g_ausschnit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392488"/>
            <a:ext cx="2092325"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31" name="Picture 27" descr="D:\ABLAGE\MET\barisches_gesetz_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1454150"/>
            <a:ext cx="2790825" cy="497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Bestimmung von H und T</a:t>
            </a:r>
          </a:p>
        </p:txBody>
      </p:sp>
      <p:sp>
        <p:nvSpPr>
          <p:cNvPr id="149508" name="Oval 4"/>
          <p:cNvSpPr>
            <a:spLocks noChangeArrowheads="1"/>
          </p:cNvSpPr>
          <p:nvPr/>
        </p:nvSpPr>
        <p:spPr bwMode="auto">
          <a:xfrm>
            <a:off x="3475038" y="4606925"/>
            <a:ext cx="492125" cy="492125"/>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49510" name="Oval 6"/>
          <p:cNvSpPr>
            <a:spLocks noChangeArrowheads="1"/>
          </p:cNvSpPr>
          <p:nvPr/>
        </p:nvSpPr>
        <p:spPr bwMode="auto">
          <a:xfrm>
            <a:off x="409575" y="3392488"/>
            <a:ext cx="2020888" cy="2020887"/>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grpSp>
        <p:nvGrpSpPr>
          <p:cNvPr id="2" name="Group 11"/>
          <p:cNvGrpSpPr>
            <a:grpSpLocks/>
          </p:cNvGrpSpPr>
          <p:nvPr/>
        </p:nvGrpSpPr>
        <p:grpSpPr bwMode="auto">
          <a:xfrm>
            <a:off x="714375" y="3887788"/>
            <a:ext cx="992188" cy="495300"/>
            <a:chOff x="450" y="2449"/>
            <a:chExt cx="625" cy="312"/>
          </a:xfrm>
        </p:grpSpPr>
        <p:sp>
          <p:nvSpPr>
            <p:cNvPr id="54290" name="Line 7"/>
            <p:cNvSpPr>
              <a:spLocks noChangeShapeType="1"/>
            </p:cNvSpPr>
            <p:nvPr/>
          </p:nvSpPr>
          <p:spPr bwMode="auto">
            <a:xfrm flipV="1">
              <a:off x="565" y="2449"/>
              <a:ext cx="510" cy="310"/>
            </a:xfrm>
            <a:prstGeom prst="line">
              <a:avLst/>
            </a:prstGeom>
            <a:noFill/>
            <a:ln w="50800">
              <a:solidFill>
                <a:srgbClr val="00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54291" name="Line 8"/>
            <p:cNvSpPr>
              <a:spLocks noChangeShapeType="1"/>
            </p:cNvSpPr>
            <p:nvPr/>
          </p:nvSpPr>
          <p:spPr bwMode="auto">
            <a:xfrm flipH="1" flipV="1">
              <a:off x="450" y="2524"/>
              <a:ext cx="125" cy="237"/>
            </a:xfrm>
            <a:prstGeom prst="line">
              <a:avLst/>
            </a:prstGeom>
            <a:noFill/>
            <a:ln w="50800">
              <a:solidFill>
                <a:srgbClr val="00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54292" name="Line 9"/>
            <p:cNvSpPr>
              <a:spLocks noChangeShapeType="1"/>
            </p:cNvSpPr>
            <p:nvPr/>
          </p:nvSpPr>
          <p:spPr bwMode="auto">
            <a:xfrm flipH="1" flipV="1">
              <a:off x="599" y="2562"/>
              <a:ext cx="67" cy="135"/>
            </a:xfrm>
            <a:prstGeom prst="line">
              <a:avLst/>
            </a:prstGeom>
            <a:noFill/>
            <a:ln w="50800">
              <a:solidFill>
                <a:srgbClr val="00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149514" name="Oval 10"/>
          <p:cNvSpPr>
            <a:spLocks noChangeArrowheads="1"/>
          </p:cNvSpPr>
          <p:nvPr/>
        </p:nvSpPr>
        <p:spPr bwMode="auto">
          <a:xfrm>
            <a:off x="1287463" y="4051300"/>
            <a:ext cx="419100" cy="419100"/>
          </a:xfrm>
          <a:prstGeom prst="ellipse">
            <a:avLst/>
          </a:prstGeom>
          <a:noFill/>
          <a:ln w="2540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49516" name="Line 12"/>
          <p:cNvSpPr>
            <a:spLocks noChangeShapeType="1"/>
          </p:cNvSpPr>
          <p:nvPr/>
        </p:nvSpPr>
        <p:spPr bwMode="auto">
          <a:xfrm flipH="1" flipV="1">
            <a:off x="2435225" y="4518025"/>
            <a:ext cx="1049338" cy="257175"/>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49517" name="Line 13"/>
          <p:cNvSpPr>
            <a:spLocks noChangeShapeType="1"/>
          </p:cNvSpPr>
          <p:nvPr/>
        </p:nvSpPr>
        <p:spPr bwMode="auto">
          <a:xfrm flipV="1">
            <a:off x="3022600" y="4344988"/>
            <a:ext cx="1489075" cy="92075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49518" name="Line 14"/>
          <p:cNvSpPr>
            <a:spLocks noChangeShapeType="1"/>
          </p:cNvSpPr>
          <p:nvPr/>
        </p:nvSpPr>
        <p:spPr bwMode="auto">
          <a:xfrm>
            <a:off x="2836863" y="3192463"/>
            <a:ext cx="1800225" cy="3286125"/>
          </a:xfrm>
          <a:prstGeom prst="line">
            <a:avLst/>
          </a:prstGeom>
          <a:noFill/>
          <a:ln w="38100">
            <a:solidFill>
              <a:srgbClr val="800080"/>
            </a:solidFill>
            <a:prstDash val="dash"/>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49519" name="Line 15"/>
          <p:cNvSpPr>
            <a:spLocks noChangeShapeType="1"/>
          </p:cNvSpPr>
          <p:nvPr/>
        </p:nvSpPr>
        <p:spPr bwMode="auto">
          <a:xfrm flipH="1" flipV="1">
            <a:off x="3684588" y="2438400"/>
            <a:ext cx="30162" cy="2366963"/>
          </a:xfrm>
          <a:prstGeom prst="line">
            <a:avLst/>
          </a:prstGeom>
          <a:noFill/>
          <a:ln w="635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49520" name="Line 16"/>
          <p:cNvSpPr>
            <a:spLocks noChangeShapeType="1"/>
          </p:cNvSpPr>
          <p:nvPr/>
        </p:nvSpPr>
        <p:spPr bwMode="auto">
          <a:xfrm>
            <a:off x="3711575" y="4848225"/>
            <a:ext cx="1588" cy="955675"/>
          </a:xfrm>
          <a:prstGeom prst="line">
            <a:avLst/>
          </a:prstGeom>
          <a:noFill/>
          <a:ln w="63500">
            <a:solidFill>
              <a:srgbClr val="3366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49521" name="Text Box 17"/>
          <p:cNvSpPr txBox="1">
            <a:spLocks noChangeArrowheads="1"/>
          </p:cNvSpPr>
          <p:nvPr/>
        </p:nvSpPr>
        <p:spPr bwMode="auto">
          <a:xfrm>
            <a:off x="5740400" y="3730625"/>
            <a:ext cx="32131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Stellt man sich so, daß man den Wind im Rücken hat...</a:t>
            </a:r>
          </a:p>
        </p:txBody>
      </p:sp>
      <p:sp>
        <p:nvSpPr>
          <p:cNvPr id="149522" name="Text Box 18"/>
          <p:cNvSpPr txBox="1">
            <a:spLocks noChangeArrowheads="1"/>
          </p:cNvSpPr>
          <p:nvPr/>
        </p:nvSpPr>
        <p:spPr bwMode="auto">
          <a:xfrm>
            <a:off x="5740400" y="4457700"/>
            <a:ext cx="285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dann ist das Tief links vorn...</a:t>
            </a:r>
          </a:p>
        </p:txBody>
      </p:sp>
      <p:sp>
        <p:nvSpPr>
          <p:cNvPr id="149523" name="Text Box 19"/>
          <p:cNvSpPr txBox="1">
            <a:spLocks noChangeArrowheads="1"/>
          </p:cNvSpPr>
          <p:nvPr/>
        </p:nvSpPr>
        <p:spPr bwMode="auto">
          <a:xfrm>
            <a:off x="5740400" y="4824413"/>
            <a:ext cx="2730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und das Hoch rechts hinten.</a:t>
            </a:r>
          </a:p>
        </p:txBody>
      </p:sp>
      <p:sp>
        <p:nvSpPr>
          <p:cNvPr id="3" name="Textfeld 2">
            <a:extLst>
              <a:ext uri="{FF2B5EF4-FFF2-40B4-BE49-F238E27FC236}">
                <a16:creationId xmlns:a16="http://schemas.microsoft.com/office/drawing/2014/main" id="{47D66E49-5D4E-7D42-9767-618A24DFADDF}"/>
              </a:ext>
            </a:extLst>
          </p:cNvPr>
          <p:cNvSpPr txBox="1"/>
          <p:nvPr/>
        </p:nvSpPr>
        <p:spPr>
          <a:xfrm>
            <a:off x="7886412" y="6453471"/>
            <a:ext cx="1257588" cy="369332"/>
          </a:xfrm>
          <a:prstGeom prst="rect">
            <a:avLst/>
          </a:prstGeom>
          <a:noFill/>
        </p:spPr>
        <p:txBody>
          <a:bodyPr wrap="none" rtlCol="0">
            <a:spAutoFit/>
          </a:bodyPr>
          <a:lstStyle/>
          <a:p>
            <a:r>
              <a:rPr lang="de-DE" dirty="0" err="1"/>
              <a:t>windy.com</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31"/>
                                        </p:tgtEl>
                                        <p:attrNameLst>
                                          <p:attrName>style.visibility</p:attrName>
                                        </p:attrNameLst>
                                      </p:cBhvr>
                                      <p:to>
                                        <p:strVal val="visible"/>
                                      </p:to>
                                    </p:set>
                                    <p:animEffect transition="in" filter="dissolve">
                                      <p:cBhvr>
                                        <p:cTn id="7" dur="500"/>
                                        <p:tgtEl>
                                          <p:spTgt spid="149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9508"/>
                                        </p:tgtEl>
                                        <p:attrNameLst>
                                          <p:attrName>style.visibility</p:attrName>
                                        </p:attrNameLst>
                                      </p:cBhvr>
                                      <p:to>
                                        <p:strVal val="visible"/>
                                      </p:to>
                                    </p:set>
                                    <p:animEffect transition="in" filter="wipe(right)">
                                      <p:cBhvr>
                                        <p:cTn id="12" dur="500"/>
                                        <p:tgtEl>
                                          <p:spTgt spid="149508"/>
                                        </p:tgtEl>
                                      </p:cBhvr>
                                    </p:animEffect>
                                  </p:childTnLst>
                                </p:cTn>
                              </p:par>
                            </p:childTnLst>
                          </p:cTn>
                        </p:par>
                        <p:par>
                          <p:cTn id="13" fill="hold" nodeType="afterGroup">
                            <p:stCondLst>
                              <p:cond delay="500"/>
                            </p:stCondLst>
                            <p:childTnLst>
                              <p:par>
                                <p:cTn id="14" presetID="22" presetClass="entr" presetSubtype="2" fill="hold" grpId="0" nodeType="afterEffect">
                                  <p:stCondLst>
                                    <p:cond delay="1000"/>
                                  </p:stCondLst>
                                  <p:childTnLst>
                                    <p:set>
                                      <p:cBhvr>
                                        <p:cTn id="15" dur="1" fill="hold">
                                          <p:stCondLst>
                                            <p:cond delay="0"/>
                                          </p:stCondLst>
                                        </p:cTn>
                                        <p:tgtEl>
                                          <p:spTgt spid="149516"/>
                                        </p:tgtEl>
                                        <p:attrNameLst>
                                          <p:attrName>style.visibility</p:attrName>
                                        </p:attrNameLst>
                                      </p:cBhvr>
                                      <p:to>
                                        <p:strVal val="visible"/>
                                      </p:to>
                                    </p:set>
                                    <p:animEffect transition="in" filter="wipe(right)">
                                      <p:cBhvr>
                                        <p:cTn id="16" dur="500"/>
                                        <p:tgtEl>
                                          <p:spTgt spid="149516"/>
                                        </p:tgtEl>
                                      </p:cBhvr>
                                    </p:animEffect>
                                  </p:childTnLst>
                                </p:cTn>
                              </p:par>
                            </p:childTnLst>
                          </p:cTn>
                        </p:par>
                        <p:par>
                          <p:cTn id="17" fill="hold" nodeType="afterGroup">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9510"/>
                                        </p:tgtEl>
                                        <p:attrNameLst>
                                          <p:attrName>style.visibility</p:attrName>
                                        </p:attrNameLst>
                                      </p:cBhvr>
                                      <p:to>
                                        <p:strVal val="visible"/>
                                      </p:to>
                                    </p:set>
                                    <p:animEffect transition="in" filter="wipe(right)">
                                      <p:cBhvr>
                                        <p:cTn id="20" dur="500"/>
                                        <p:tgtEl>
                                          <p:spTgt spid="1495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9532"/>
                                        </p:tgtEl>
                                        <p:attrNameLst>
                                          <p:attrName>style.visibility</p:attrName>
                                        </p:attrNameLst>
                                      </p:cBhvr>
                                      <p:to>
                                        <p:strVal val="visible"/>
                                      </p:to>
                                    </p:set>
                                    <p:animEffect transition="in" filter="dissolve">
                                      <p:cBhvr>
                                        <p:cTn id="25" dur="500"/>
                                        <p:tgtEl>
                                          <p:spTgt spid="1495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149514"/>
                                        </p:tgtEl>
                                        <p:attrNameLst>
                                          <p:attrName>style.visibility</p:attrName>
                                        </p:attrNameLst>
                                      </p:cBhvr>
                                      <p:to>
                                        <p:strVal val="visible"/>
                                      </p:to>
                                    </p:set>
                                    <p:anim calcmode="lin" valueType="num">
                                      <p:cBhvr>
                                        <p:cTn id="30" dur="5000" fill="hold"/>
                                        <p:tgtEl>
                                          <p:spTgt spid="149514"/>
                                        </p:tgtEl>
                                        <p:attrNameLst>
                                          <p:attrName>ppt_w</p:attrName>
                                        </p:attrNameLst>
                                      </p:cBhvr>
                                      <p:tavLst>
                                        <p:tav tm="0" fmla="#ppt_w*sin(2.5*pi*$)">
                                          <p:val>
                                            <p:fltVal val="0"/>
                                          </p:val>
                                        </p:tav>
                                        <p:tav tm="100000">
                                          <p:val>
                                            <p:fltVal val="1"/>
                                          </p:val>
                                        </p:tav>
                                      </p:tavLst>
                                    </p:anim>
                                    <p:anim calcmode="lin" valueType="num">
                                      <p:cBhvr>
                                        <p:cTn id="31" dur="5000" fill="hold"/>
                                        <p:tgtEl>
                                          <p:spTgt spid="149514"/>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strips(upRight)">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149517"/>
                                        </p:tgtEl>
                                        <p:attrNameLst>
                                          <p:attrName>style.visibility</p:attrName>
                                        </p:attrNameLst>
                                      </p:cBhvr>
                                      <p:to>
                                        <p:strVal val="visible"/>
                                      </p:to>
                                    </p:set>
                                    <p:animEffect transition="in" filter="strips(upRight)">
                                      <p:cBhvr>
                                        <p:cTn id="41" dur="500"/>
                                        <p:tgtEl>
                                          <p:spTgt spid="1495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9518"/>
                                        </p:tgtEl>
                                        <p:attrNameLst>
                                          <p:attrName>style.visibility</p:attrName>
                                        </p:attrNameLst>
                                      </p:cBhvr>
                                      <p:to>
                                        <p:strVal val="visible"/>
                                      </p:to>
                                    </p:set>
                                    <p:animEffect transition="in" filter="blinds(horizontal)">
                                      <p:cBhvr>
                                        <p:cTn id="46" dur="500"/>
                                        <p:tgtEl>
                                          <p:spTgt spid="149518"/>
                                        </p:tgtEl>
                                      </p:cBhvr>
                                    </p:animEffect>
                                  </p:childTnLst>
                                </p:cTn>
                              </p:par>
                            </p:childTnLst>
                          </p:cTn>
                        </p:par>
                        <p:par>
                          <p:cTn id="47" fill="hold" nodeType="afterGroup">
                            <p:stCondLst>
                              <p:cond delay="500"/>
                            </p:stCondLst>
                            <p:childTnLst>
                              <p:par>
                                <p:cTn id="48" presetID="2" presetClass="entr" presetSubtype="2" fill="hold" grpId="0" nodeType="afterEffect">
                                  <p:stCondLst>
                                    <p:cond delay="0"/>
                                  </p:stCondLst>
                                  <p:childTnLst>
                                    <p:set>
                                      <p:cBhvr>
                                        <p:cTn id="49" dur="1" fill="hold">
                                          <p:stCondLst>
                                            <p:cond delay="0"/>
                                          </p:stCondLst>
                                        </p:cTn>
                                        <p:tgtEl>
                                          <p:spTgt spid="149521"/>
                                        </p:tgtEl>
                                        <p:attrNameLst>
                                          <p:attrName>style.visibility</p:attrName>
                                        </p:attrNameLst>
                                      </p:cBhvr>
                                      <p:to>
                                        <p:strVal val="visible"/>
                                      </p:to>
                                    </p:set>
                                    <p:anim calcmode="lin" valueType="num">
                                      <p:cBhvr additive="base">
                                        <p:cTn id="50" dur="500" fill="hold"/>
                                        <p:tgtEl>
                                          <p:spTgt spid="149521"/>
                                        </p:tgtEl>
                                        <p:attrNameLst>
                                          <p:attrName>ppt_x</p:attrName>
                                        </p:attrNameLst>
                                      </p:cBhvr>
                                      <p:tavLst>
                                        <p:tav tm="0">
                                          <p:val>
                                            <p:strVal val="1+#ppt_w/2"/>
                                          </p:val>
                                        </p:tav>
                                        <p:tav tm="100000">
                                          <p:val>
                                            <p:strVal val="#ppt_x"/>
                                          </p:val>
                                        </p:tav>
                                      </p:tavLst>
                                    </p:anim>
                                    <p:anim calcmode="lin" valueType="num">
                                      <p:cBhvr additive="base">
                                        <p:cTn id="51" dur="500" fill="hold"/>
                                        <p:tgtEl>
                                          <p:spTgt spid="149521"/>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9519"/>
                                        </p:tgtEl>
                                        <p:attrNameLst>
                                          <p:attrName>style.visibility</p:attrName>
                                        </p:attrNameLst>
                                      </p:cBhvr>
                                      <p:to>
                                        <p:strVal val="visible"/>
                                      </p:to>
                                    </p:set>
                                    <p:animEffect transition="in" filter="wipe(down)">
                                      <p:cBhvr>
                                        <p:cTn id="56" dur="500"/>
                                        <p:tgtEl>
                                          <p:spTgt spid="149519"/>
                                        </p:tgtEl>
                                      </p:cBhvr>
                                    </p:animEffect>
                                  </p:childTnLst>
                                </p:cTn>
                              </p:par>
                            </p:childTnLst>
                          </p:cTn>
                        </p:par>
                        <p:par>
                          <p:cTn id="57" fill="hold" nodeType="afterGroup">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49522"/>
                                        </p:tgtEl>
                                        <p:attrNameLst>
                                          <p:attrName>style.visibility</p:attrName>
                                        </p:attrNameLst>
                                      </p:cBhvr>
                                      <p:to>
                                        <p:strVal val="visible"/>
                                      </p:to>
                                    </p:set>
                                    <p:anim calcmode="lin" valueType="num">
                                      <p:cBhvr additive="base">
                                        <p:cTn id="60" dur="500" fill="hold"/>
                                        <p:tgtEl>
                                          <p:spTgt spid="149522"/>
                                        </p:tgtEl>
                                        <p:attrNameLst>
                                          <p:attrName>ppt_x</p:attrName>
                                        </p:attrNameLst>
                                      </p:cBhvr>
                                      <p:tavLst>
                                        <p:tav tm="0">
                                          <p:val>
                                            <p:strVal val="1+#ppt_w/2"/>
                                          </p:val>
                                        </p:tav>
                                        <p:tav tm="100000">
                                          <p:val>
                                            <p:strVal val="#ppt_x"/>
                                          </p:val>
                                        </p:tav>
                                      </p:tavLst>
                                    </p:anim>
                                    <p:anim calcmode="lin" valueType="num">
                                      <p:cBhvr additive="base">
                                        <p:cTn id="61" dur="500" fill="hold"/>
                                        <p:tgtEl>
                                          <p:spTgt spid="149522"/>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9520"/>
                                        </p:tgtEl>
                                        <p:attrNameLst>
                                          <p:attrName>style.visibility</p:attrName>
                                        </p:attrNameLst>
                                      </p:cBhvr>
                                      <p:to>
                                        <p:strVal val="visible"/>
                                      </p:to>
                                    </p:set>
                                    <p:animEffect transition="in" filter="wipe(down)">
                                      <p:cBhvr>
                                        <p:cTn id="66" dur="500"/>
                                        <p:tgtEl>
                                          <p:spTgt spid="149520"/>
                                        </p:tgtEl>
                                      </p:cBhvr>
                                    </p:animEffect>
                                  </p:childTnLst>
                                </p:cTn>
                              </p:par>
                            </p:childTnLst>
                          </p:cTn>
                        </p:par>
                        <p:par>
                          <p:cTn id="67" fill="hold" nodeType="afterGroup">
                            <p:stCondLst>
                              <p:cond delay="500"/>
                            </p:stCondLst>
                            <p:childTnLst>
                              <p:par>
                                <p:cTn id="68" presetID="2" presetClass="entr" presetSubtype="2" fill="hold" grpId="0" nodeType="afterEffect">
                                  <p:stCondLst>
                                    <p:cond delay="0"/>
                                  </p:stCondLst>
                                  <p:childTnLst>
                                    <p:set>
                                      <p:cBhvr>
                                        <p:cTn id="69" dur="1" fill="hold">
                                          <p:stCondLst>
                                            <p:cond delay="0"/>
                                          </p:stCondLst>
                                        </p:cTn>
                                        <p:tgtEl>
                                          <p:spTgt spid="149523"/>
                                        </p:tgtEl>
                                        <p:attrNameLst>
                                          <p:attrName>style.visibility</p:attrName>
                                        </p:attrNameLst>
                                      </p:cBhvr>
                                      <p:to>
                                        <p:strVal val="visible"/>
                                      </p:to>
                                    </p:set>
                                    <p:anim calcmode="lin" valueType="num">
                                      <p:cBhvr additive="base">
                                        <p:cTn id="70" dur="500" fill="hold"/>
                                        <p:tgtEl>
                                          <p:spTgt spid="149523"/>
                                        </p:tgtEl>
                                        <p:attrNameLst>
                                          <p:attrName>ppt_x</p:attrName>
                                        </p:attrNameLst>
                                      </p:cBhvr>
                                      <p:tavLst>
                                        <p:tav tm="0">
                                          <p:val>
                                            <p:strVal val="1+#ppt_w/2"/>
                                          </p:val>
                                        </p:tav>
                                        <p:tav tm="100000">
                                          <p:val>
                                            <p:strVal val="#ppt_x"/>
                                          </p:val>
                                        </p:tav>
                                      </p:tavLst>
                                    </p:anim>
                                    <p:anim calcmode="lin" valueType="num">
                                      <p:cBhvr additive="base">
                                        <p:cTn id="71" dur="500" fill="hold"/>
                                        <p:tgtEl>
                                          <p:spTgt spid="149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10" grpId="0" animBg="1"/>
      <p:bldP spid="149514" grpId="0" animBg="1"/>
      <p:bldP spid="149516" grpId="0" animBg="1"/>
      <p:bldP spid="149517" grpId="0" animBg="1"/>
      <p:bldP spid="149518" grpId="0" animBg="1"/>
      <p:bldP spid="149519" grpId="0" animBg="1"/>
      <p:bldP spid="149520" grpId="0" animBg="1"/>
      <p:bldP spid="149521" grpId="0" autoUpdateAnimBg="0"/>
      <p:bldP spid="149522" grpId="0" autoUpdateAnimBg="0"/>
      <p:bldP spid="1495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612" name="Picture 36" descr="D:\ABLAGE\MET\ho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2024063"/>
            <a:ext cx="2341562"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611" name="Picture 35" descr="D:\ABLAGE\MET\tie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2014538"/>
            <a:ext cx="2373313" cy="226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2578"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Eigenschaften von </a:t>
            </a:r>
            <a:r>
              <a:rPr lang="de-DE"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b="1">
                <a:effectLst>
                  <a:outerShdw blurRad="38100" dist="38100" dir="2700000" algn="tl">
                    <a:srgbClr val="DDDDDD"/>
                  </a:outerShdw>
                </a:effectLst>
                <a:latin typeface="Calibri" charset="0"/>
                <a:ea typeface="ＭＳ Ｐゴシック" charset="0"/>
                <a:cs typeface="ＭＳ Ｐゴシック" charset="0"/>
              </a:rPr>
              <a:t>T</a:t>
            </a:r>
            <a:endParaRPr lang="de-DE">
              <a:latin typeface="Calibri" charset="0"/>
              <a:ea typeface="ＭＳ Ｐゴシック" charset="0"/>
              <a:cs typeface="ＭＳ Ｐゴシック" charset="0"/>
            </a:endParaRPr>
          </a:p>
        </p:txBody>
      </p:sp>
      <p:sp>
        <p:nvSpPr>
          <p:cNvPr id="152581" name="AutoShape 5"/>
          <p:cNvSpPr>
            <a:spLocks noChangeArrowheads="1"/>
          </p:cNvSpPr>
          <p:nvPr/>
        </p:nvSpPr>
        <p:spPr bwMode="auto">
          <a:xfrm>
            <a:off x="3243263" y="3055938"/>
            <a:ext cx="271462"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2" name="AutoShape 6"/>
          <p:cNvSpPr>
            <a:spLocks noChangeArrowheads="1"/>
          </p:cNvSpPr>
          <p:nvPr/>
        </p:nvSpPr>
        <p:spPr bwMode="auto">
          <a:xfrm rot="5400000">
            <a:off x="2997200" y="3292475"/>
            <a:ext cx="271463"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3" name="AutoShape 7"/>
          <p:cNvSpPr>
            <a:spLocks noChangeArrowheads="1"/>
          </p:cNvSpPr>
          <p:nvPr/>
        </p:nvSpPr>
        <p:spPr bwMode="auto">
          <a:xfrm rot="-5400000">
            <a:off x="2989263" y="2798763"/>
            <a:ext cx="271462"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4" name="AutoShape 8"/>
          <p:cNvSpPr>
            <a:spLocks noChangeArrowheads="1"/>
          </p:cNvSpPr>
          <p:nvPr/>
        </p:nvSpPr>
        <p:spPr bwMode="auto">
          <a:xfrm rot="10800000">
            <a:off x="2770188" y="3052763"/>
            <a:ext cx="271462"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5" name="AutoShape 9"/>
          <p:cNvSpPr>
            <a:spLocks noChangeArrowheads="1"/>
          </p:cNvSpPr>
          <p:nvPr/>
        </p:nvSpPr>
        <p:spPr bwMode="auto">
          <a:xfrm rot="3600000">
            <a:off x="3498851" y="3186112"/>
            <a:ext cx="271462"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6" name="AutoShape 10"/>
          <p:cNvSpPr>
            <a:spLocks noChangeArrowheads="1"/>
          </p:cNvSpPr>
          <p:nvPr/>
        </p:nvSpPr>
        <p:spPr bwMode="auto">
          <a:xfrm rot="9000000">
            <a:off x="2860675" y="3556000"/>
            <a:ext cx="271463"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7" name="AutoShape 11"/>
          <p:cNvSpPr>
            <a:spLocks noChangeArrowheads="1"/>
          </p:cNvSpPr>
          <p:nvPr/>
        </p:nvSpPr>
        <p:spPr bwMode="auto">
          <a:xfrm rot="-7200000">
            <a:off x="2511426" y="2922587"/>
            <a:ext cx="271462"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8" name="AutoShape 12"/>
          <p:cNvSpPr>
            <a:spLocks noChangeArrowheads="1"/>
          </p:cNvSpPr>
          <p:nvPr/>
        </p:nvSpPr>
        <p:spPr bwMode="auto">
          <a:xfrm rot="-1800000">
            <a:off x="3117850" y="2541588"/>
            <a:ext cx="271463"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89" name="AutoShape 13"/>
          <p:cNvSpPr>
            <a:spLocks noChangeArrowheads="1"/>
          </p:cNvSpPr>
          <p:nvPr/>
        </p:nvSpPr>
        <p:spPr bwMode="auto">
          <a:xfrm rot="7200000">
            <a:off x="3508376" y="3471862"/>
            <a:ext cx="271462"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0" name="AutoShape 14"/>
          <p:cNvSpPr>
            <a:spLocks noChangeArrowheads="1"/>
          </p:cNvSpPr>
          <p:nvPr/>
        </p:nvSpPr>
        <p:spPr bwMode="auto">
          <a:xfrm rot="-9000000">
            <a:off x="2579688" y="3579813"/>
            <a:ext cx="271462"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1" name="AutoShape 15"/>
          <p:cNvSpPr>
            <a:spLocks noChangeArrowheads="1"/>
          </p:cNvSpPr>
          <p:nvPr/>
        </p:nvSpPr>
        <p:spPr bwMode="auto">
          <a:xfrm rot="-3600000">
            <a:off x="2497137" y="2651126"/>
            <a:ext cx="271463"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2" name="AutoShape 16"/>
          <p:cNvSpPr>
            <a:spLocks noChangeArrowheads="1"/>
          </p:cNvSpPr>
          <p:nvPr/>
        </p:nvSpPr>
        <p:spPr bwMode="auto">
          <a:xfrm rot="1800000">
            <a:off x="3398838" y="2532063"/>
            <a:ext cx="271462"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3" name="AutoShape 17"/>
          <p:cNvSpPr>
            <a:spLocks noChangeArrowheads="1"/>
          </p:cNvSpPr>
          <p:nvPr/>
        </p:nvSpPr>
        <p:spPr bwMode="auto">
          <a:xfrm>
            <a:off x="5370513" y="3071813"/>
            <a:ext cx="271462"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4" name="AutoShape 18"/>
          <p:cNvSpPr>
            <a:spLocks noChangeArrowheads="1"/>
          </p:cNvSpPr>
          <p:nvPr/>
        </p:nvSpPr>
        <p:spPr bwMode="auto">
          <a:xfrm rot="-5400000">
            <a:off x="6184900" y="4095750"/>
            <a:ext cx="271463"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5" name="AutoShape 19"/>
          <p:cNvSpPr>
            <a:spLocks noChangeArrowheads="1"/>
          </p:cNvSpPr>
          <p:nvPr/>
        </p:nvSpPr>
        <p:spPr bwMode="auto">
          <a:xfrm rot="10800000">
            <a:off x="7127875" y="3081338"/>
            <a:ext cx="271463"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6" name="AutoShape 20"/>
          <p:cNvSpPr>
            <a:spLocks noChangeArrowheads="1"/>
          </p:cNvSpPr>
          <p:nvPr/>
        </p:nvSpPr>
        <p:spPr bwMode="auto">
          <a:xfrm rot="5400000">
            <a:off x="6237287" y="2133601"/>
            <a:ext cx="271463"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7" name="AutoShape 21"/>
          <p:cNvSpPr>
            <a:spLocks noChangeArrowheads="1"/>
          </p:cNvSpPr>
          <p:nvPr/>
        </p:nvSpPr>
        <p:spPr bwMode="auto">
          <a:xfrm rot="1800000">
            <a:off x="5651500" y="3138488"/>
            <a:ext cx="271463"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598" name="AutoShape 22"/>
          <p:cNvSpPr>
            <a:spLocks noChangeArrowheads="1"/>
          </p:cNvSpPr>
          <p:nvPr/>
        </p:nvSpPr>
        <p:spPr bwMode="auto">
          <a:xfrm rot="-3600000">
            <a:off x="6261101" y="3814762"/>
            <a:ext cx="271462" cy="74613"/>
          </a:xfrm>
          <a:prstGeom prst="rightArrow">
            <a:avLst>
              <a:gd name="adj1" fmla="val 50000"/>
              <a:gd name="adj2" fmla="val 90957"/>
            </a:avLst>
          </a:prstGeom>
          <a:solidFill>
            <a:srgbClr val="FFFF00"/>
          </a:solidFill>
          <a:ln w="25400">
            <a:solidFill>
              <a:srgbClr val="FF0000"/>
            </a:solidFill>
            <a:miter lim="800000"/>
            <a:headEnd/>
            <a:tailEnd/>
          </a:ln>
        </p:spPr>
        <p:txBody>
          <a:bodyPr anchor="ctr">
            <a:spAutoFit/>
          </a:bodyPr>
          <a:lstStyle/>
          <a:p>
            <a:endParaRPr lang="de-DE">
              <a:latin typeface="Calibri" charset="0"/>
            </a:endParaRPr>
          </a:p>
        </p:txBody>
      </p:sp>
      <p:sp>
        <p:nvSpPr>
          <p:cNvPr id="152599" name="AutoShape 23"/>
          <p:cNvSpPr>
            <a:spLocks noChangeArrowheads="1"/>
          </p:cNvSpPr>
          <p:nvPr/>
        </p:nvSpPr>
        <p:spPr bwMode="auto">
          <a:xfrm rot="-9000000">
            <a:off x="6856413" y="3000375"/>
            <a:ext cx="271462"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600" name="AutoShape 24"/>
          <p:cNvSpPr>
            <a:spLocks noChangeArrowheads="1"/>
          </p:cNvSpPr>
          <p:nvPr/>
        </p:nvSpPr>
        <p:spPr bwMode="auto">
          <a:xfrm rot="7200000">
            <a:off x="6156326" y="2414587"/>
            <a:ext cx="271462"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601" name="AutoShape 25"/>
          <p:cNvSpPr>
            <a:spLocks noChangeArrowheads="1"/>
          </p:cNvSpPr>
          <p:nvPr/>
        </p:nvSpPr>
        <p:spPr bwMode="auto">
          <a:xfrm rot="3600000">
            <a:off x="5865812" y="3333751"/>
            <a:ext cx="271463" cy="74612"/>
          </a:xfrm>
          <a:prstGeom prst="rightArrow">
            <a:avLst>
              <a:gd name="adj1" fmla="val 50000"/>
              <a:gd name="adj2" fmla="val 90958"/>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602" name="AutoShape 26"/>
          <p:cNvSpPr>
            <a:spLocks noChangeArrowheads="1"/>
          </p:cNvSpPr>
          <p:nvPr/>
        </p:nvSpPr>
        <p:spPr bwMode="auto">
          <a:xfrm rot="-1800000">
            <a:off x="6461125" y="3600450"/>
            <a:ext cx="271463" cy="74613"/>
          </a:xfrm>
          <a:prstGeom prst="rightArrow">
            <a:avLst>
              <a:gd name="adj1" fmla="val 50000"/>
              <a:gd name="adj2" fmla="val 90957"/>
            </a:avLst>
          </a:prstGeom>
          <a:solidFill>
            <a:srgbClr val="FFFF00"/>
          </a:solidFill>
          <a:ln w="25400">
            <a:solidFill>
              <a:srgbClr val="FF0000"/>
            </a:solidFill>
            <a:miter lim="800000"/>
            <a:headEnd/>
            <a:tailEnd/>
          </a:ln>
        </p:spPr>
        <p:txBody>
          <a:bodyPr anchor="ctr">
            <a:spAutoFit/>
          </a:bodyPr>
          <a:lstStyle/>
          <a:p>
            <a:endParaRPr lang="de-DE">
              <a:latin typeface="Calibri" charset="0"/>
            </a:endParaRPr>
          </a:p>
        </p:txBody>
      </p:sp>
      <p:sp>
        <p:nvSpPr>
          <p:cNvPr id="152603" name="AutoShape 27"/>
          <p:cNvSpPr>
            <a:spLocks noChangeArrowheads="1"/>
          </p:cNvSpPr>
          <p:nvPr/>
        </p:nvSpPr>
        <p:spPr bwMode="auto">
          <a:xfrm rot="-7200000">
            <a:off x="6632575" y="2790825"/>
            <a:ext cx="271463"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604" name="AutoShape 28"/>
          <p:cNvSpPr>
            <a:spLocks noChangeArrowheads="1"/>
          </p:cNvSpPr>
          <p:nvPr/>
        </p:nvSpPr>
        <p:spPr bwMode="auto">
          <a:xfrm rot="9000000">
            <a:off x="5946775" y="2628900"/>
            <a:ext cx="271463" cy="74613"/>
          </a:xfrm>
          <a:prstGeom prst="rightArrow">
            <a:avLst>
              <a:gd name="adj1" fmla="val 50000"/>
              <a:gd name="adj2" fmla="val 90957"/>
            </a:avLst>
          </a:prstGeom>
          <a:solidFill>
            <a:srgbClr val="FFFF00"/>
          </a:solidFill>
          <a:ln w="25400">
            <a:solidFill>
              <a:srgbClr val="FF0000"/>
            </a:solidFill>
            <a:miter lim="800000"/>
            <a:headEnd/>
            <a:tailEnd/>
          </a:ln>
        </p:spPr>
        <p:txBody>
          <a:bodyPr wrap="none" anchor="ctr">
            <a:spAutoFit/>
          </a:bodyPr>
          <a:lstStyle/>
          <a:p>
            <a:endParaRPr lang="de-DE">
              <a:latin typeface="Calibri" charset="0"/>
            </a:endParaRPr>
          </a:p>
        </p:txBody>
      </p:sp>
      <p:sp>
        <p:nvSpPr>
          <p:cNvPr id="152605" name="Text Box 29"/>
          <p:cNvSpPr txBox="1">
            <a:spLocks noChangeArrowheads="1"/>
          </p:cNvSpPr>
          <p:nvPr/>
        </p:nvSpPr>
        <p:spPr bwMode="auto">
          <a:xfrm>
            <a:off x="2060575" y="4824413"/>
            <a:ext cx="2524125" cy="64135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Ein </a:t>
            </a:r>
            <a:r>
              <a:rPr lang="de-DE" sz="1800" b="1">
                <a:effectLst>
                  <a:outerShdw blurRad="38100" dist="38100" dir="2700000" algn="tl">
                    <a:srgbClr val="DDDDDD"/>
                  </a:outerShdw>
                </a:effectLst>
                <a:latin typeface="Calibri" charset="0"/>
              </a:rPr>
              <a:t>Hoch</a:t>
            </a:r>
            <a:r>
              <a:rPr lang="de-DE" sz="1800">
                <a:latin typeface="Calibri" charset="0"/>
              </a:rPr>
              <a:t>druckgebiet pumpt Luft </a:t>
            </a:r>
            <a:r>
              <a:rPr lang="de-DE" sz="1800" b="1">
                <a:effectLst>
                  <a:outerShdw blurRad="38100" dist="38100" dir="2700000" algn="tl">
                    <a:srgbClr val="DDDDDD"/>
                  </a:outerShdw>
                </a:effectLst>
                <a:latin typeface="Calibri" charset="0"/>
              </a:rPr>
              <a:t>rechts</a:t>
            </a:r>
            <a:r>
              <a:rPr lang="de-DE" sz="1800">
                <a:latin typeface="Calibri" charset="0"/>
              </a:rPr>
              <a:t> herum</a:t>
            </a:r>
          </a:p>
        </p:txBody>
      </p:sp>
      <p:sp>
        <p:nvSpPr>
          <p:cNvPr id="152606" name="Text Box 30"/>
          <p:cNvSpPr txBox="1">
            <a:spLocks noChangeArrowheads="1"/>
          </p:cNvSpPr>
          <p:nvPr/>
        </p:nvSpPr>
        <p:spPr bwMode="auto">
          <a:xfrm>
            <a:off x="5360988" y="4824413"/>
            <a:ext cx="2419350" cy="64135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Ein </a:t>
            </a:r>
            <a:r>
              <a:rPr lang="de-DE" sz="1800" b="1">
                <a:effectLst>
                  <a:outerShdw blurRad="38100" dist="38100" dir="2700000" algn="tl">
                    <a:srgbClr val="DDDDDD"/>
                  </a:outerShdw>
                </a:effectLst>
                <a:latin typeface="Calibri" charset="0"/>
              </a:rPr>
              <a:t>Tief</a:t>
            </a:r>
            <a:r>
              <a:rPr lang="de-DE" sz="1800">
                <a:latin typeface="Calibri" charset="0"/>
              </a:rPr>
              <a:t>druckgebiet pumpt Luft </a:t>
            </a:r>
            <a:r>
              <a:rPr lang="de-DE" sz="1800" b="1">
                <a:effectLst>
                  <a:outerShdw blurRad="38100" dist="38100" dir="2700000" algn="tl">
                    <a:srgbClr val="DDDDDD"/>
                  </a:outerShdw>
                </a:effectLst>
                <a:latin typeface="Calibri" charset="0"/>
              </a:rPr>
              <a:t>links</a:t>
            </a:r>
            <a:r>
              <a:rPr lang="de-DE" sz="1800">
                <a:latin typeface="Calibri" charset="0"/>
              </a:rPr>
              <a:t> herum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2612"/>
                                        </p:tgtEl>
                                        <p:attrNameLst>
                                          <p:attrName>style.visibility</p:attrName>
                                        </p:attrNameLst>
                                      </p:cBhvr>
                                      <p:to>
                                        <p:strVal val="visible"/>
                                      </p:to>
                                    </p:set>
                                    <p:animEffect transition="in" filter="dissolve">
                                      <p:cBhvr>
                                        <p:cTn id="7" dur="500"/>
                                        <p:tgtEl>
                                          <p:spTgt spid="152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1"/>
                                        </p:tgtEl>
                                        <p:attrNameLst>
                                          <p:attrName>style.visibility</p:attrName>
                                        </p:attrNameLst>
                                      </p:cBhvr>
                                      <p:to>
                                        <p:strVal val="visible"/>
                                      </p:to>
                                    </p:set>
                                    <p:animEffect transition="in" filter="wipe(left)">
                                      <p:cBhvr>
                                        <p:cTn id="12" dur="500"/>
                                        <p:tgtEl>
                                          <p:spTgt spid="152581"/>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2582"/>
                                        </p:tgtEl>
                                        <p:attrNameLst>
                                          <p:attrName>style.visibility</p:attrName>
                                        </p:attrNameLst>
                                      </p:cBhvr>
                                      <p:to>
                                        <p:strVal val="visible"/>
                                      </p:to>
                                    </p:set>
                                    <p:animEffect transition="in" filter="wipe(up)">
                                      <p:cBhvr>
                                        <p:cTn id="16" dur="500"/>
                                        <p:tgtEl>
                                          <p:spTgt spid="152582"/>
                                        </p:tgtEl>
                                      </p:cBhvr>
                                    </p:animEffect>
                                  </p:childTnLst>
                                </p:cTn>
                              </p:par>
                            </p:childTnLst>
                          </p:cTn>
                        </p:par>
                        <p:par>
                          <p:cTn id="17" fill="hold" nodeType="afterGroup">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52584"/>
                                        </p:tgtEl>
                                        <p:attrNameLst>
                                          <p:attrName>style.visibility</p:attrName>
                                        </p:attrNameLst>
                                      </p:cBhvr>
                                      <p:to>
                                        <p:strVal val="visible"/>
                                      </p:to>
                                    </p:set>
                                    <p:animEffect transition="in" filter="wipe(right)">
                                      <p:cBhvr>
                                        <p:cTn id="20" dur="500"/>
                                        <p:tgtEl>
                                          <p:spTgt spid="152584"/>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52583"/>
                                        </p:tgtEl>
                                        <p:attrNameLst>
                                          <p:attrName>style.visibility</p:attrName>
                                        </p:attrNameLst>
                                      </p:cBhvr>
                                      <p:to>
                                        <p:strVal val="visible"/>
                                      </p:to>
                                    </p:set>
                                    <p:animEffect transition="in" filter="wipe(down)">
                                      <p:cBhvr>
                                        <p:cTn id="24" dur="500"/>
                                        <p:tgtEl>
                                          <p:spTgt spid="15258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52585"/>
                                        </p:tgtEl>
                                        <p:attrNameLst>
                                          <p:attrName>style.visibility</p:attrName>
                                        </p:attrNameLst>
                                      </p:cBhvr>
                                      <p:to>
                                        <p:strVal val="visible"/>
                                      </p:to>
                                    </p:set>
                                    <p:animEffect transition="in" filter="strips(downRight)">
                                      <p:cBhvr>
                                        <p:cTn id="29" dur="500"/>
                                        <p:tgtEl>
                                          <p:spTgt spid="152585"/>
                                        </p:tgtEl>
                                      </p:cBhvr>
                                    </p:animEffect>
                                  </p:childTnLst>
                                </p:cTn>
                              </p:par>
                            </p:childTnLst>
                          </p:cTn>
                        </p:par>
                        <p:par>
                          <p:cTn id="30" fill="hold" nodeType="afterGroup">
                            <p:stCondLst>
                              <p:cond delay="500"/>
                            </p:stCondLst>
                            <p:childTnLst>
                              <p:par>
                                <p:cTn id="31" presetID="18" presetClass="entr" presetSubtype="12" fill="hold" grpId="0" nodeType="afterEffect">
                                  <p:stCondLst>
                                    <p:cond delay="0"/>
                                  </p:stCondLst>
                                  <p:childTnLst>
                                    <p:set>
                                      <p:cBhvr>
                                        <p:cTn id="32" dur="1" fill="hold">
                                          <p:stCondLst>
                                            <p:cond delay="0"/>
                                          </p:stCondLst>
                                        </p:cTn>
                                        <p:tgtEl>
                                          <p:spTgt spid="152586"/>
                                        </p:tgtEl>
                                        <p:attrNameLst>
                                          <p:attrName>style.visibility</p:attrName>
                                        </p:attrNameLst>
                                      </p:cBhvr>
                                      <p:to>
                                        <p:strVal val="visible"/>
                                      </p:to>
                                    </p:set>
                                    <p:animEffect transition="in" filter="strips(downLeft)">
                                      <p:cBhvr>
                                        <p:cTn id="33" dur="500"/>
                                        <p:tgtEl>
                                          <p:spTgt spid="152586"/>
                                        </p:tgtEl>
                                      </p:cBhvr>
                                    </p:animEffect>
                                  </p:childTnLst>
                                </p:cTn>
                              </p:par>
                            </p:childTnLst>
                          </p:cTn>
                        </p:par>
                        <p:par>
                          <p:cTn id="34" fill="hold" nodeType="afterGroup">
                            <p:stCondLst>
                              <p:cond delay="1000"/>
                            </p:stCondLst>
                            <p:childTnLst>
                              <p:par>
                                <p:cTn id="35" presetID="18" presetClass="entr" presetSubtype="9" fill="hold" grpId="0" nodeType="afterEffect">
                                  <p:stCondLst>
                                    <p:cond delay="0"/>
                                  </p:stCondLst>
                                  <p:childTnLst>
                                    <p:set>
                                      <p:cBhvr>
                                        <p:cTn id="36" dur="1" fill="hold">
                                          <p:stCondLst>
                                            <p:cond delay="0"/>
                                          </p:stCondLst>
                                        </p:cTn>
                                        <p:tgtEl>
                                          <p:spTgt spid="152587"/>
                                        </p:tgtEl>
                                        <p:attrNameLst>
                                          <p:attrName>style.visibility</p:attrName>
                                        </p:attrNameLst>
                                      </p:cBhvr>
                                      <p:to>
                                        <p:strVal val="visible"/>
                                      </p:to>
                                    </p:set>
                                    <p:animEffect transition="in" filter="strips(upLeft)">
                                      <p:cBhvr>
                                        <p:cTn id="37" dur="500"/>
                                        <p:tgtEl>
                                          <p:spTgt spid="152587"/>
                                        </p:tgtEl>
                                      </p:cBhvr>
                                    </p:animEffect>
                                  </p:childTnLst>
                                </p:cTn>
                              </p:par>
                            </p:childTnLst>
                          </p:cTn>
                        </p:par>
                        <p:par>
                          <p:cTn id="38" fill="hold" nodeType="afterGroup">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152588"/>
                                        </p:tgtEl>
                                        <p:attrNameLst>
                                          <p:attrName>style.visibility</p:attrName>
                                        </p:attrNameLst>
                                      </p:cBhvr>
                                      <p:to>
                                        <p:strVal val="visible"/>
                                      </p:to>
                                    </p:set>
                                    <p:animEffect transition="in" filter="strips(upRight)">
                                      <p:cBhvr>
                                        <p:cTn id="41" dur="500"/>
                                        <p:tgtEl>
                                          <p:spTgt spid="15258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52589"/>
                                        </p:tgtEl>
                                        <p:attrNameLst>
                                          <p:attrName>style.visibility</p:attrName>
                                        </p:attrNameLst>
                                      </p:cBhvr>
                                      <p:to>
                                        <p:strVal val="visible"/>
                                      </p:to>
                                    </p:set>
                                    <p:animEffect transition="in" filter="wipe(up)">
                                      <p:cBhvr>
                                        <p:cTn id="46" dur="500"/>
                                        <p:tgtEl>
                                          <p:spTgt spid="152589"/>
                                        </p:tgtEl>
                                      </p:cBhvr>
                                    </p:animEffect>
                                  </p:childTnLst>
                                </p:cTn>
                              </p:par>
                            </p:childTnLst>
                          </p:cTn>
                        </p:par>
                        <p:par>
                          <p:cTn id="47" fill="hold" nodeType="afterGroup">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52590"/>
                                        </p:tgtEl>
                                        <p:attrNameLst>
                                          <p:attrName>style.visibility</p:attrName>
                                        </p:attrNameLst>
                                      </p:cBhvr>
                                      <p:to>
                                        <p:strVal val="visible"/>
                                      </p:to>
                                    </p:set>
                                    <p:animEffect transition="in" filter="wipe(right)">
                                      <p:cBhvr>
                                        <p:cTn id="50" dur="500"/>
                                        <p:tgtEl>
                                          <p:spTgt spid="152590"/>
                                        </p:tgtEl>
                                      </p:cBhvr>
                                    </p:animEffect>
                                  </p:childTnLst>
                                </p:cTn>
                              </p:par>
                            </p:childTnLst>
                          </p:cTn>
                        </p:par>
                        <p:par>
                          <p:cTn id="51" fill="hold" nodeType="afterGroup">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152591"/>
                                        </p:tgtEl>
                                        <p:attrNameLst>
                                          <p:attrName>style.visibility</p:attrName>
                                        </p:attrNameLst>
                                      </p:cBhvr>
                                      <p:to>
                                        <p:strVal val="visible"/>
                                      </p:to>
                                    </p:set>
                                    <p:animEffect transition="in" filter="wipe(down)">
                                      <p:cBhvr>
                                        <p:cTn id="54" dur="500"/>
                                        <p:tgtEl>
                                          <p:spTgt spid="152591"/>
                                        </p:tgtEl>
                                      </p:cBhvr>
                                    </p:animEffect>
                                  </p:childTnLst>
                                </p:cTn>
                              </p:par>
                            </p:childTnLst>
                          </p:cTn>
                        </p:par>
                        <p:par>
                          <p:cTn id="55" fill="hold" nodeType="afterGroup">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52592"/>
                                        </p:tgtEl>
                                        <p:attrNameLst>
                                          <p:attrName>style.visibility</p:attrName>
                                        </p:attrNameLst>
                                      </p:cBhvr>
                                      <p:to>
                                        <p:strVal val="visible"/>
                                      </p:to>
                                    </p:set>
                                    <p:animEffect transition="in" filter="wipe(left)">
                                      <p:cBhvr>
                                        <p:cTn id="58" dur="500"/>
                                        <p:tgtEl>
                                          <p:spTgt spid="15259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52605"/>
                                        </p:tgtEl>
                                        <p:attrNameLst>
                                          <p:attrName>style.visibility</p:attrName>
                                        </p:attrNameLst>
                                      </p:cBhvr>
                                      <p:to>
                                        <p:strVal val="visible"/>
                                      </p:to>
                                    </p:set>
                                    <p:anim calcmode="lin" valueType="num">
                                      <p:cBhvr>
                                        <p:cTn id="63" dur="1000" fill="hold"/>
                                        <p:tgtEl>
                                          <p:spTgt spid="152605"/>
                                        </p:tgtEl>
                                        <p:attrNameLst>
                                          <p:attrName>ppt_w</p:attrName>
                                        </p:attrNameLst>
                                      </p:cBhvr>
                                      <p:tavLst>
                                        <p:tav tm="0">
                                          <p:val>
                                            <p:fltVal val="0"/>
                                          </p:val>
                                        </p:tav>
                                        <p:tav tm="100000">
                                          <p:val>
                                            <p:strVal val="#ppt_w"/>
                                          </p:val>
                                        </p:tav>
                                      </p:tavLst>
                                    </p:anim>
                                    <p:anim calcmode="lin" valueType="num">
                                      <p:cBhvr>
                                        <p:cTn id="64" dur="1000" fill="hold"/>
                                        <p:tgtEl>
                                          <p:spTgt spid="152605"/>
                                        </p:tgtEl>
                                        <p:attrNameLst>
                                          <p:attrName>ppt_h</p:attrName>
                                        </p:attrNameLst>
                                      </p:cBhvr>
                                      <p:tavLst>
                                        <p:tav tm="0">
                                          <p:val>
                                            <p:fltVal val="0"/>
                                          </p:val>
                                        </p:tav>
                                        <p:tav tm="100000">
                                          <p:val>
                                            <p:strVal val="#ppt_h"/>
                                          </p:val>
                                        </p:tav>
                                      </p:tavLst>
                                    </p:anim>
                                    <p:anim calcmode="lin" valueType="num">
                                      <p:cBhvr>
                                        <p:cTn id="65" dur="1000" fill="hold"/>
                                        <p:tgtEl>
                                          <p:spTgt spid="152605"/>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526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152611"/>
                                        </p:tgtEl>
                                        <p:attrNameLst>
                                          <p:attrName>style.visibility</p:attrName>
                                        </p:attrNameLst>
                                      </p:cBhvr>
                                      <p:to>
                                        <p:strVal val="visible"/>
                                      </p:to>
                                    </p:set>
                                    <p:animEffect transition="in" filter="dissolve">
                                      <p:cBhvr>
                                        <p:cTn id="71" dur="500"/>
                                        <p:tgtEl>
                                          <p:spTgt spid="1526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52593"/>
                                        </p:tgtEl>
                                        <p:attrNameLst>
                                          <p:attrName>style.visibility</p:attrName>
                                        </p:attrNameLst>
                                      </p:cBhvr>
                                      <p:to>
                                        <p:strVal val="visible"/>
                                      </p:to>
                                    </p:set>
                                    <p:animEffect transition="in" filter="wipe(left)">
                                      <p:cBhvr>
                                        <p:cTn id="76" dur="500"/>
                                        <p:tgtEl>
                                          <p:spTgt spid="152593"/>
                                        </p:tgtEl>
                                      </p:cBhvr>
                                    </p:animEffect>
                                  </p:childTnLst>
                                </p:cTn>
                              </p:par>
                            </p:childTnLst>
                          </p:cTn>
                        </p:par>
                        <p:par>
                          <p:cTn id="77" fill="hold" nodeType="afterGroup">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152594"/>
                                        </p:tgtEl>
                                        <p:attrNameLst>
                                          <p:attrName>style.visibility</p:attrName>
                                        </p:attrNameLst>
                                      </p:cBhvr>
                                      <p:to>
                                        <p:strVal val="visible"/>
                                      </p:to>
                                    </p:set>
                                    <p:animEffect transition="in" filter="wipe(down)">
                                      <p:cBhvr>
                                        <p:cTn id="80" dur="500"/>
                                        <p:tgtEl>
                                          <p:spTgt spid="152594"/>
                                        </p:tgtEl>
                                      </p:cBhvr>
                                    </p:animEffect>
                                  </p:childTnLst>
                                </p:cTn>
                              </p:par>
                            </p:childTnLst>
                          </p:cTn>
                        </p:par>
                        <p:par>
                          <p:cTn id="81" fill="hold" nodeType="afterGroup">
                            <p:stCondLst>
                              <p:cond delay="1000"/>
                            </p:stCondLst>
                            <p:childTnLst>
                              <p:par>
                                <p:cTn id="82" presetID="22" presetClass="entr" presetSubtype="2" fill="hold" grpId="0" nodeType="afterEffect">
                                  <p:stCondLst>
                                    <p:cond delay="0"/>
                                  </p:stCondLst>
                                  <p:childTnLst>
                                    <p:set>
                                      <p:cBhvr>
                                        <p:cTn id="83" dur="1" fill="hold">
                                          <p:stCondLst>
                                            <p:cond delay="0"/>
                                          </p:stCondLst>
                                        </p:cTn>
                                        <p:tgtEl>
                                          <p:spTgt spid="152595"/>
                                        </p:tgtEl>
                                        <p:attrNameLst>
                                          <p:attrName>style.visibility</p:attrName>
                                        </p:attrNameLst>
                                      </p:cBhvr>
                                      <p:to>
                                        <p:strVal val="visible"/>
                                      </p:to>
                                    </p:set>
                                    <p:animEffect transition="in" filter="wipe(right)">
                                      <p:cBhvr>
                                        <p:cTn id="84" dur="500"/>
                                        <p:tgtEl>
                                          <p:spTgt spid="152595"/>
                                        </p:tgtEl>
                                      </p:cBhvr>
                                    </p:animEffect>
                                  </p:childTnLst>
                                </p:cTn>
                              </p:par>
                            </p:childTnLst>
                          </p:cTn>
                        </p:par>
                        <p:par>
                          <p:cTn id="85" fill="hold" nodeType="afterGroup">
                            <p:stCondLst>
                              <p:cond delay="1500"/>
                            </p:stCondLst>
                            <p:childTnLst>
                              <p:par>
                                <p:cTn id="86" presetID="22" presetClass="entr" presetSubtype="1" fill="hold" grpId="0" nodeType="afterEffect">
                                  <p:stCondLst>
                                    <p:cond delay="0"/>
                                  </p:stCondLst>
                                  <p:childTnLst>
                                    <p:set>
                                      <p:cBhvr>
                                        <p:cTn id="87" dur="1" fill="hold">
                                          <p:stCondLst>
                                            <p:cond delay="0"/>
                                          </p:stCondLst>
                                        </p:cTn>
                                        <p:tgtEl>
                                          <p:spTgt spid="152596"/>
                                        </p:tgtEl>
                                        <p:attrNameLst>
                                          <p:attrName>style.visibility</p:attrName>
                                        </p:attrNameLst>
                                      </p:cBhvr>
                                      <p:to>
                                        <p:strVal val="visible"/>
                                      </p:to>
                                    </p:set>
                                    <p:animEffect transition="in" filter="wipe(up)">
                                      <p:cBhvr>
                                        <p:cTn id="88" dur="500"/>
                                        <p:tgtEl>
                                          <p:spTgt spid="15259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2597"/>
                                        </p:tgtEl>
                                        <p:attrNameLst>
                                          <p:attrName>style.visibility</p:attrName>
                                        </p:attrNameLst>
                                      </p:cBhvr>
                                      <p:to>
                                        <p:strVal val="visible"/>
                                      </p:to>
                                    </p:set>
                                    <p:animEffect transition="in" filter="wipe(left)">
                                      <p:cBhvr>
                                        <p:cTn id="93" dur="500"/>
                                        <p:tgtEl>
                                          <p:spTgt spid="152597"/>
                                        </p:tgtEl>
                                      </p:cBhvr>
                                    </p:animEffect>
                                  </p:childTnLst>
                                </p:cTn>
                              </p:par>
                            </p:childTnLst>
                          </p:cTn>
                        </p:par>
                        <p:par>
                          <p:cTn id="94" fill="hold" nodeType="afterGroup">
                            <p:stCondLst>
                              <p:cond delay="500"/>
                            </p:stCondLst>
                            <p:childTnLst>
                              <p:par>
                                <p:cTn id="95" presetID="22" presetClass="entr" presetSubtype="4" fill="hold" grpId="0" nodeType="afterEffect">
                                  <p:stCondLst>
                                    <p:cond delay="0"/>
                                  </p:stCondLst>
                                  <p:childTnLst>
                                    <p:set>
                                      <p:cBhvr>
                                        <p:cTn id="96" dur="1" fill="hold">
                                          <p:stCondLst>
                                            <p:cond delay="0"/>
                                          </p:stCondLst>
                                        </p:cTn>
                                        <p:tgtEl>
                                          <p:spTgt spid="152598"/>
                                        </p:tgtEl>
                                        <p:attrNameLst>
                                          <p:attrName>style.visibility</p:attrName>
                                        </p:attrNameLst>
                                      </p:cBhvr>
                                      <p:to>
                                        <p:strVal val="visible"/>
                                      </p:to>
                                    </p:set>
                                    <p:animEffect transition="in" filter="wipe(down)">
                                      <p:cBhvr>
                                        <p:cTn id="97" dur="500"/>
                                        <p:tgtEl>
                                          <p:spTgt spid="152598"/>
                                        </p:tgtEl>
                                      </p:cBhvr>
                                    </p:animEffect>
                                  </p:childTnLst>
                                </p:cTn>
                              </p:par>
                            </p:childTnLst>
                          </p:cTn>
                        </p:par>
                        <p:par>
                          <p:cTn id="98" fill="hold" nodeType="afterGroup">
                            <p:stCondLst>
                              <p:cond delay="1000"/>
                            </p:stCondLst>
                            <p:childTnLst>
                              <p:par>
                                <p:cTn id="99" presetID="22" presetClass="entr" presetSubtype="2" fill="hold" grpId="0" nodeType="afterEffect">
                                  <p:stCondLst>
                                    <p:cond delay="0"/>
                                  </p:stCondLst>
                                  <p:childTnLst>
                                    <p:set>
                                      <p:cBhvr>
                                        <p:cTn id="100" dur="1" fill="hold">
                                          <p:stCondLst>
                                            <p:cond delay="0"/>
                                          </p:stCondLst>
                                        </p:cTn>
                                        <p:tgtEl>
                                          <p:spTgt spid="152599"/>
                                        </p:tgtEl>
                                        <p:attrNameLst>
                                          <p:attrName>style.visibility</p:attrName>
                                        </p:attrNameLst>
                                      </p:cBhvr>
                                      <p:to>
                                        <p:strVal val="visible"/>
                                      </p:to>
                                    </p:set>
                                    <p:animEffect transition="in" filter="wipe(right)">
                                      <p:cBhvr>
                                        <p:cTn id="101" dur="500"/>
                                        <p:tgtEl>
                                          <p:spTgt spid="152599"/>
                                        </p:tgtEl>
                                      </p:cBhvr>
                                    </p:animEffect>
                                  </p:childTnLst>
                                </p:cTn>
                              </p:par>
                            </p:childTnLst>
                          </p:cTn>
                        </p:par>
                        <p:par>
                          <p:cTn id="102" fill="hold" nodeType="afterGroup">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152600"/>
                                        </p:tgtEl>
                                        <p:attrNameLst>
                                          <p:attrName>style.visibility</p:attrName>
                                        </p:attrNameLst>
                                      </p:cBhvr>
                                      <p:to>
                                        <p:strVal val="visible"/>
                                      </p:to>
                                    </p:set>
                                    <p:animEffect transition="in" filter="wipe(up)">
                                      <p:cBhvr>
                                        <p:cTn id="105" dur="500"/>
                                        <p:tgtEl>
                                          <p:spTgt spid="15260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8" presetClass="entr" presetSubtype="6" fill="hold" grpId="0" nodeType="clickEffect">
                                  <p:stCondLst>
                                    <p:cond delay="0"/>
                                  </p:stCondLst>
                                  <p:childTnLst>
                                    <p:set>
                                      <p:cBhvr>
                                        <p:cTn id="109" dur="1" fill="hold">
                                          <p:stCondLst>
                                            <p:cond delay="0"/>
                                          </p:stCondLst>
                                        </p:cTn>
                                        <p:tgtEl>
                                          <p:spTgt spid="152601"/>
                                        </p:tgtEl>
                                        <p:attrNameLst>
                                          <p:attrName>style.visibility</p:attrName>
                                        </p:attrNameLst>
                                      </p:cBhvr>
                                      <p:to>
                                        <p:strVal val="visible"/>
                                      </p:to>
                                    </p:set>
                                    <p:animEffect transition="in" filter="strips(downRight)">
                                      <p:cBhvr>
                                        <p:cTn id="110" dur="500"/>
                                        <p:tgtEl>
                                          <p:spTgt spid="152601"/>
                                        </p:tgtEl>
                                      </p:cBhvr>
                                    </p:animEffect>
                                  </p:childTnLst>
                                </p:cTn>
                              </p:par>
                            </p:childTnLst>
                          </p:cTn>
                        </p:par>
                        <p:par>
                          <p:cTn id="111" fill="hold" nodeType="afterGroup">
                            <p:stCondLst>
                              <p:cond delay="500"/>
                            </p:stCondLst>
                            <p:childTnLst>
                              <p:par>
                                <p:cTn id="112" presetID="18" presetClass="entr" presetSubtype="3" fill="hold" grpId="0" nodeType="afterEffect">
                                  <p:stCondLst>
                                    <p:cond delay="0"/>
                                  </p:stCondLst>
                                  <p:childTnLst>
                                    <p:set>
                                      <p:cBhvr>
                                        <p:cTn id="113" dur="1" fill="hold">
                                          <p:stCondLst>
                                            <p:cond delay="0"/>
                                          </p:stCondLst>
                                        </p:cTn>
                                        <p:tgtEl>
                                          <p:spTgt spid="152602"/>
                                        </p:tgtEl>
                                        <p:attrNameLst>
                                          <p:attrName>style.visibility</p:attrName>
                                        </p:attrNameLst>
                                      </p:cBhvr>
                                      <p:to>
                                        <p:strVal val="visible"/>
                                      </p:to>
                                    </p:set>
                                    <p:animEffect transition="in" filter="strips(upRight)">
                                      <p:cBhvr>
                                        <p:cTn id="114" dur="500"/>
                                        <p:tgtEl>
                                          <p:spTgt spid="152602"/>
                                        </p:tgtEl>
                                      </p:cBhvr>
                                    </p:animEffect>
                                  </p:childTnLst>
                                </p:cTn>
                              </p:par>
                            </p:childTnLst>
                          </p:cTn>
                        </p:par>
                        <p:par>
                          <p:cTn id="115" fill="hold" nodeType="afterGroup">
                            <p:stCondLst>
                              <p:cond delay="1000"/>
                            </p:stCondLst>
                            <p:childTnLst>
                              <p:par>
                                <p:cTn id="116" presetID="18" presetClass="entr" presetSubtype="9" fill="hold" grpId="0" nodeType="afterEffect">
                                  <p:stCondLst>
                                    <p:cond delay="0"/>
                                  </p:stCondLst>
                                  <p:childTnLst>
                                    <p:set>
                                      <p:cBhvr>
                                        <p:cTn id="117" dur="1" fill="hold">
                                          <p:stCondLst>
                                            <p:cond delay="0"/>
                                          </p:stCondLst>
                                        </p:cTn>
                                        <p:tgtEl>
                                          <p:spTgt spid="152603"/>
                                        </p:tgtEl>
                                        <p:attrNameLst>
                                          <p:attrName>style.visibility</p:attrName>
                                        </p:attrNameLst>
                                      </p:cBhvr>
                                      <p:to>
                                        <p:strVal val="visible"/>
                                      </p:to>
                                    </p:set>
                                    <p:animEffect transition="in" filter="strips(upLeft)">
                                      <p:cBhvr>
                                        <p:cTn id="118" dur="500"/>
                                        <p:tgtEl>
                                          <p:spTgt spid="152603"/>
                                        </p:tgtEl>
                                      </p:cBhvr>
                                    </p:animEffect>
                                  </p:childTnLst>
                                </p:cTn>
                              </p:par>
                            </p:childTnLst>
                          </p:cTn>
                        </p:par>
                        <p:par>
                          <p:cTn id="119" fill="hold" nodeType="afterGroup">
                            <p:stCondLst>
                              <p:cond delay="1500"/>
                            </p:stCondLst>
                            <p:childTnLst>
                              <p:par>
                                <p:cTn id="120" presetID="18" presetClass="entr" presetSubtype="12" fill="hold" grpId="0" nodeType="afterEffect">
                                  <p:stCondLst>
                                    <p:cond delay="0"/>
                                  </p:stCondLst>
                                  <p:childTnLst>
                                    <p:set>
                                      <p:cBhvr>
                                        <p:cTn id="121" dur="1" fill="hold">
                                          <p:stCondLst>
                                            <p:cond delay="0"/>
                                          </p:stCondLst>
                                        </p:cTn>
                                        <p:tgtEl>
                                          <p:spTgt spid="152604"/>
                                        </p:tgtEl>
                                        <p:attrNameLst>
                                          <p:attrName>style.visibility</p:attrName>
                                        </p:attrNameLst>
                                      </p:cBhvr>
                                      <p:to>
                                        <p:strVal val="visible"/>
                                      </p:to>
                                    </p:set>
                                    <p:animEffect transition="in" filter="strips(downLeft)">
                                      <p:cBhvr>
                                        <p:cTn id="122" dur="500"/>
                                        <p:tgtEl>
                                          <p:spTgt spid="15260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5" presetClass="entr" presetSubtype="0" fill="hold" grpId="0" nodeType="clickEffect">
                                  <p:stCondLst>
                                    <p:cond delay="0"/>
                                  </p:stCondLst>
                                  <p:childTnLst>
                                    <p:set>
                                      <p:cBhvr>
                                        <p:cTn id="126" dur="1" fill="hold">
                                          <p:stCondLst>
                                            <p:cond delay="0"/>
                                          </p:stCondLst>
                                        </p:cTn>
                                        <p:tgtEl>
                                          <p:spTgt spid="152606"/>
                                        </p:tgtEl>
                                        <p:attrNameLst>
                                          <p:attrName>style.visibility</p:attrName>
                                        </p:attrNameLst>
                                      </p:cBhvr>
                                      <p:to>
                                        <p:strVal val="visible"/>
                                      </p:to>
                                    </p:set>
                                    <p:anim calcmode="lin" valueType="num">
                                      <p:cBhvr>
                                        <p:cTn id="127" dur="1000" fill="hold"/>
                                        <p:tgtEl>
                                          <p:spTgt spid="152606"/>
                                        </p:tgtEl>
                                        <p:attrNameLst>
                                          <p:attrName>ppt_w</p:attrName>
                                        </p:attrNameLst>
                                      </p:cBhvr>
                                      <p:tavLst>
                                        <p:tav tm="0">
                                          <p:val>
                                            <p:fltVal val="0"/>
                                          </p:val>
                                        </p:tav>
                                        <p:tav tm="100000">
                                          <p:val>
                                            <p:strVal val="#ppt_w"/>
                                          </p:val>
                                        </p:tav>
                                      </p:tavLst>
                                    </p:anim>
                                    <p:anim calcmode="lin" valueType="num">
                                      <p:cBhvr>
                                        <p:cTn id="128" dur="1000" fill="hold"/>
                                        <p:tgtEl>
                                          <p:spTgt spid="152606"/>
                                        </p:tgtEl>
                                        <p:attrNameLst>
                                          <p:attrName>ppt_h</p:attrName>
                                        </p:attrNameLst>
                                      </p:cBhvr>
                                      <p:tavLst>
                                        <p:tav tm="0">
                                          <p:val>
                                            <p:fltVal val="0"/>
                                          </p:val>
                                        </p:tav>
                                        <p:tav tm="100000">
                                          <p:val>
                                            <p:strVal val="#ppt_h"/>
                                          </p:val>
                                        </p:tav>
                                      </p:tavLst>
                                    </p:anim>
                                    <p:anim calcmode="lin" valueType="num">
                                      <p:cBhvr>
                                        <p:cTn id="129" dur="1000" fill="hold"/>
                                        <p:tgtEl>
                                          <p:spTgt spid="152606"/>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1526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P spid="152582" grpId="0" animBg="1"/>
      <p:bldP spid="152583" grpId="0" animBg="1"/>
      <p:bldP spid="152584" grpId="0" animBg="1"/>
      <p:bldP spid="152585" grpId="0" animBg="1"/>
      <p:bldP spid="152586" grpId="0" animBg="1"/>
      <p:bldP spid="152587" grpId="0" animBg="1"/>
      <p:bldP spid="152588" grpId="0" animBg="1"/>
      <p:bldP spid="152589" grpId="0" animBg="1"/>
      <p:bldP spid="152590" grpId="0" animBg="1"/>
      <p:bldP spid="152591" grpId="0" animBg="1"/>
      <p:bldP spid="152592" grpId="0" animBg="1"/>
      <p:bldP spid="152593" grpId="0" animBg="1"/>
      <p:bldP spid="152594" grpId="0" animBg="1"/>
      <p:bldP spid="152595" grpId="0" animBg="1"/>
      <p:bldP spid="152596" grpId="0" animBg="1"/>
      <p:bldP spid="152597" grpId="0" animBg="1"/>
      <p:bldP spid="152598" grpId="0" animBg="1"/>
      <p:bldP spid="152599" grpId="0" animBg="1"/>
      <p:bldP spid="152600" grpId="0" animBg="1"/>
      <p:bldP spid="152601" grpId="0" animBg="1"/>
      <p:bldP spid="152602" grpId="0" animBg="1"/>
      <p:bldP spid="152603" grpId="0" animBg="1"/>
      <p:bldP spid="152604" grpId="0" animBg="1"/>
      <p:bldP spid="152605" grpId="0" autoUpdateAnimBg="0"/>
      <p:bldP spid="15260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Eigenschaften von </a:t>
            </a:r>
            <a:r>
              <a:rPr lang="de-DE"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b="1">
                <a:effectLst>
                  <a:outerShdw blurRad="38100" dist="38100" dir="2700000" algn="tl">
                    <a:srgbClr val="DDDDDD"/>
                  </a:outerShdw>
                </a:effectLst>
                <a:latin typeface="Calibri" charset="0"/>
                <a:ea typeface="ＭＳ Ｐゴシック" charset="0"/>
                <a:cs typeface="ＭＳ Ｐゴシック" charset="0"/>
              </a:rPr>
              <a:t>T</a:t>
            </a:r>
          </a:p>
        </p:txBody>
      </p:sp>
      <p:sp>
        <p:nvSpPr>
          <p:cNvPr id="156675" name="Line 3"/>
          <p:cNvSpPr>
            <a:spLocks noChangeShapeType="1"/>
          </p:cNvSpPr>
          <p:nvPr/>
        </p:nvSpPr>
        <p:spPr bwMode="auto">
          <a:xfrm>
            <a:off x="158750" y="4667250"/>
            <a:ext cx="8235950" cy="0"/>
          </a:xfrm>
          <a:prstGeom prst="line">
            <a:avLst/>
          </a:prstGeom>
          <a:noFill/>
          <a:ln w="63500">
            <a:solidFill>
              <a:srgbClr val="9933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56676" name="Text Box 4"/>
          <p:cNvSpPr txBox="1">
            <a:spLocks noChangeArrowheads="1"/>
          </p:cNvSpPr>
          <p:nvPr/>
        </p:nvSpPr>
        <p:spPr bwMode="auto">
          <a:xfrm>
            <a:off x="4087813"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1013</a:t>
            </a:r>
          </a:p>
        </p:txBody>
      </p:sp>
      <p:sp>
        <p:nvSpPr>
          <p:cNvPr id="156677" name="Text Box 5"/>
          <p:cNvSpPr txBox="1">
            <a:spLocks noChangeArrowheads="1"/>
          </p:cNvSpPr>
          <p:nvPr/>
        </p:nvSpPr>
        <p:spPr bwMode="auto">
          <a:xfrm>
            <a:off x="12700" y="46466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1013</a:t>
            </a:r>
          </a:p>
        </p:txBody>
      </p:sp>
      <p:sp>
        <p:nvSpPr>
          <p:cNvPr id="156678" name="Text Box 6"/>
          <p:cNvSpPr txBox="1">
            <a:spLocks noChangeArrowheads="1"/>
          </p:cNvSpPr>
          <p:nvPr/>
        </p:nvSpPr>
        <p:spPr bwMode="auto">
          <a:xfrm>
            <a:off x="8447088" y="44180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1013</a:t>
            </a:r>
          </a:p>
        </p:txBody>
      </p:sp>
      <p:sp>
        <p:nvSpPr>
          <p:cNvPr id="156679" name="Text Box 7"/>
          <p:cNvSpPr txBox="1">
            <a:spLocks noChangeArrowheads="1"/>
          </p:cNvSpPr>
          <p:nvPr/>
        </p:nvSpPr>
        <p:spPr bwMode="auto">
          <a:xfrm>
            <a:off x="1984375"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156680" name="Text Box 8"/>
          <p:cNvSpPr txBox="1">
            <a:spLocks noChangeArrowheads="1"/>
          </p:cNvSpPr>
          <p:nvPr/>
        </p:nvSpPr>
        <p:spPr bwMode="auto">
          <a:xfrm>
            <a:off x="6089650"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1005</a:t>
            </a:r>
          </a:p>
        </p:txBody>
      </p:sp>
      <p:sp>
        <p:nvSpPr>
          <p:cNvPr id="156681" name="Text Box 9"/>
          <p:cNvSpPr txBox="1">
            <a:spLocks noChangeArrowheads="1"/>
          </p:cNvSpPr>
          <p:nvPr/>
        </p:nvSpPr>
        <p:spPr bwMode="auto">
          <a:xfrm>
            <a:off x="882650"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1017</a:t>
            </a:r>
          </a:p>
        </p:txBody>
      </p:sp>
      <p:sp>
        <p:nvSpPr>
          <p:cNvPr id="156682" name="Text Box 10"/>
          <p:cNvSpPr txBox="1">
            <a:spLocks noChangeArrowheads="1"/>
          </p:cNvSpPr>
          <p:nvPr/>
        </p:nvSpPr>
        <p:spPr bwMode="auto">
          <a:xfrm>
            <a:off x="3044825"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1017</a:t>
            </a:r>
          </a:p>
        </p:txBody>
      </p:sp>
      <p:sp>
        <p:nvSpPr>
          <p:cNvPr id="156683" name="Text Box 11"/>
          <p:cNvSpPr txBox="1">
            <a:spLocks noChangeArrowheads="1"/>
          </p:cNvSpPr>
          <p:nvPr/>
        </p:nvSpPr>
        <p:spPr bwMode="auto">
          <a:xfrm>
            <a:off x="5102225"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1009</a:t>
            </a:r>
          </a:p>
        </p:txBody>
      </p:sp>
      <p:sp>
        <p:nvSpPr>
          <p:cNvPr id="156684" name="Text Box 12"/>
          <p:cNvSpPr txBox="1">
            <a:spLocks noChangeArrowheads="1"/>
          </p:cNvSpPr>
          <p:nvPr/>
        </p:nvSpPr>
        <p:spPr bwMode="auto">
          <a:xfrm>
            <a:off x="7127875" y="46672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1009</a:t>
            </a:r>
          </a:p>
        </p:txBody>
      </p:sp>
      <p:sp>
        <p:nvSpPr>
          <p:cNvPr id="156685" name="Oval 13"/>
          <p:cNvSpPr>
            <a:spLocks noChangeArrowheads="1"/>
          </p:cNvSpPr>
          <p:nvPr/>
        </p:nvSpPr>
        <p:spPr bwMode="auto">
          <a:xfrm>
            <a:off x="120650" y="4619625"/>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86" name="Oval 14"/>
          <p:cNvSpPr>
            <a:spLocks noChangeArrowheads="1"/>
          </p:cNvSpPr>
          <p:nvPr/>
        </p:nvSpPr>
        <p:spPr bwMode="auto">
          <a:xfrm>
            <a:off x="1257300" y="4622800"/>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87" name="Oval 15"/>
          <p:cNvSpPr>
            <a:spLocks noChangeArrowheads="1"/>
          </p:cNvSpPr>
          <p:nvPr/>
        </p:nvSpPr>
        <p:spPr bwMode="auto">
          <a:xfrm>
            <a:off x="2281238" y="4622800"/>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88" name="Oval 16"/>
          <p:cNvSpPr>
            <a:spLocks noChangeArrowheads="1"/>
          </p:cNvSpPr>
          <p:nvPr/>
        </p:nvSpPr>
        <p:spPr bwMode="auto">
          <a:xfrm>
            <a:off x="3359150" y="4625975"/>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89" name="Oval 17"/>
          <p:cNvSpPr>
            <a:spLocks noChangeArrowheads="1"/>
          </p:cNvSpPr>
          <p:nvPr/>
        </p:nvSpPr>
        <p:spPr bwMode="auto">
          <a:xfrm>
            <a:off x="4386263" y="4619625"/>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90" name="Oval 18"/>
          <p:cNvSpPr>
            <a:spLocks noChangeArrowheads="1"/>
          </p:cNvSpPr>
          <p:nvPr/>
        </p:nvSpPr>
        <p:spPr bwMode="auto">
          <a:xfrm>
            <a:off x="5395913" y="4619625"/>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91" name="Oval 19"/>
          <p:cNvSpPr>
            <a:spLocks noChangeArrowheads="1"/>
          </p:cNvSpPr>
          <p:nvPr/>
        </p:nvSpPr>
        <p:spPr bwMode="auto">
          <a:xfrm>
            <a:off x="6362700" y="4622800"/>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92" name="Oval 20"/>
          <p:cNvSpPr>
            <a:spLocks noChangeArrowheads="1"/>
          </p:cNvSpPr>
          <p:nvPr/>
        </p:nvSpPr>
        <p:spPr bwMode="auto">
          <a:xfrm>
            <a:off x="7412038" y="4625975"/>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93" name="Oval 21"/>
          <p:cNvSpPr>
            <a:spLocks noChangeArrowheads="1"/>
          </p:cNvSpPr>
          <p:nvPr/>
        </p:nvSpPr>
        <p:spPr bwMode="auto">
          <a:xfrm>
            <a:off x="8345488" y="4616450"/>
            <a:ext cx="95250" cy="95250"/>
          </a:xfrm>
          <a:prstGeom prst="ellipse">
            <a:avLst/>
          </a:prstGeom>
          <a:solidFill>
            <a:srgbClr val="00FF00"/>
          </a:solidFill>
          <a:ln w="25400">
            <a:solidFill>
              <a:srgbClr val="00FF00"/>
            </a:solidFill>
            <a:round/>
            <a:headEnd/>
            <a:tailEnd/>
          </a:ln>
        </p:spPr>
        <p:txBody>
          <a:bodyPr wrap="none" anchor="ctr">
            <a:spAutoFit/>
          </a:bodyPr>
          <a:lstStyle/>
          <a:p>
            <a:endParaRPr lang="de-DE">
              <a:latin typeface="Calibri" charset="0"/>
            </a:endParaRPr>
          </a:p>
        </p:txBody>
      </p:sp>
      <p:sp>
        <p:nvSpPr>
          <p:cNvPr id="156694" name="Freeform 22"/>
          <p:cNvSpPr>
            <a:spLocks/>
          </p:cNvSpPr>
          <p:nvPr/>
        </p:nvSpPr>
        <p:spPr bwMode="auto">
          <a:xfrm>
            <a:off x="179388" y="4051300"/>
            <a:ext cx="8215312" cy="1941513"/>
          </a:xfrm>
          <a:custGeom>
            <a:avLst/>
            <a:gdLst>
              <a:gd name="T0" fmla="*/ 0 w 5175"/>
              <a:gd name="T1" fmla="*/ 2147483647 h 1223"/>
              <a:gd name="T2" fmla="*/ 2147483647 w 5175"/>
              <a:gd name="T3" fmla="*/ 2147483647 h 1223"/>
              <a:gd name="T4" fmla="*/ 2147483647 w 5175"/>
              <a:gd name="T5" fmla="*/ 0 h 1223"/>
              <a:gd name="T6" fmla="*/ 2147483647 w 5175"/>
              <a:gd name="T7" fmla="*/ 2147483647 h 1223"/>
              <a:gd name="T8" fmla="*/ 2147483647 w 5175"/>
              <a:gd name="T9" fmla="*/ 2147483647 h 1223"/>
              <a:gd name="T10" fmla="*/ 2147483647 w 5175"/>
              <a:gd name="T11" fmla="*/ 2147483647 h 1223"/>
              <a:gd name="T12" fmla="*/ 2147483647 w 5175"/>
              <a:gd name="T13" fmla="*/ 2147483647 h 1223"/>
              <a:gd name="T14" fmla="*/ 0 60000 65536"/>
              <a:gd name="T15" fmla="*/ 0 60000 65536"/>
              <a:gd name="T16" fmla="*/ 0 60000 65536"/>
              <a:gd name="T17" fmla="*/ 0 60000 65536"/>
              <a:gd name="T18" fmla="*/ 0 60000 65536"/>
              <a:gd name="T19" fmla="*/ 0 60000 65536"/>
              <a:gd name="T20" fmla="*/ 0 60000 65536"/>
              <a:gd name="T21" fmla="*/ 0 w 5175"/>
              <a:gd name="T22" fmla="*/ 0 h 1223"/>
              <a:gd name="T23" fmla="*/ 5175 w 5175"/>
              <a:gd name="T24" fmla="*/ 1223 h 1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5" h="1223">
                <a:moveTo>
                  <a:pt x="0" y="758"/>
                </a:moveTo>
                <a:cubicBezTo>
                  <a:pt x="126" y="706"/>
                  <a:pt x="482" y="506"/>
                  <a:pt x="705" y="395"/>
                </a:cubicBezTo>
                <a:cubicBezTo>
                  <a:pt x="928" y="284"/>
                  <a:pt x="1134" y="0"/>
                  <a:pt x="1358" y="0"/>
                </a:cubicBezTo>
                <a:cubicBezTo>
                  <a:pt x="1582" y="0"/>
                  <a:pt x="1826" y="211"/>
                  <a:pt x="2031" y="389"/>
                </a:cubicBezTo>
                <a:cubicBezTo>
                  <a:pt x="2252" y="575"/>
                  <a:pt x="2552" y="935"/>
                  <a:pt x="2710" y="1002"/>
                </a:cubicBezTo>
                <a:cubicBezTo>
                  <a:pt x="3047" y="1119"/>
                  <a:pt x="3512" y="1163"/>
                  <a:pt x="3923" y="1193"/>
                </a:cubicBezTo>
                <a:cubicBezTo>
                  <a:pt x="4334" y="1223"/>
                  <a:pt x="4931" y="923"/>
                  <a:pt x="5175" y="771"/>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56695" name="Freeform 23"/>
          <p:cNvSpPr>
            <a:spLocks/>
          </p:cNvSpPr>
          <p:nvPr/>
        </p:nvSpPr>
        <p:spPr bwMode="auto">
          <a:xfrm>
            <a:off x="195263" y="3513138"/>
            <a:ext cx="8210550" cy="2097087"/>
          </a:xfrm>
          <a:custGeom>
            <a:avLst/>
            <a:gdLst>
              <a:gd name="T0" fmla="*/ 0 w 5172"/>
              <a:gd name="T1" fmla="*/ 2147483647 h 1321"/>
              <a:gd name="T2" fmla="*/ 2147483647 w 5172"/>
              <a:gd name="T3" fmla="*/ 2147483647 h 1321"/>
              <a:gd name="T4" fmla="*/ 2147483647 w 5172"/>
              <a:gd name="T5" fmla="*/ 0 h 1321"/>
              <a:gd name="T6" fmla="*/ 2147483647 w 5172"/>
              <a:gd name="T7" fmla="*/ 2147483647 h 1321"/>
              <a:gd name="T8" fmla="*/ 2147483647 w 5172"/>
              <a:gd name="T9" fmla="*/ 2147483647 h 1321"/>
              <a:gd name="T10" fmla="*/ 2147483647 w 5172"/>
              <a:gd name="T11" fmla="*/ 2147483647 h 1321"/>
              <a:gd name="T12" fmla="*/ 2147483647 w 5172"/>
              <a:gd name="T13" fmla="*/ 2147483647 h 1321"/>
              <a:gd name="T14" fmla="*/ 0 60000 65536"/>
              <a:gd name="T15" fmla="*/ 0 60000 65536"/>
              <a:gd name="T16" fmla="*/ 0 60000 65536"/>
              <a:gd name="T17" fmla="*/ 0 60000 65536"/>
              <a:gd name="T18" fmla="*/ 0 60000 65536"/>
              <a:gd name="T19" fmla="*/ 0 60000 65536"/>
              <a:gd name="T20" fmla="*/ 0 60000 65536"/>
              <a:gd name="T21" fmla="*/ 0 w 5172"/>
              <a:gd name="T22" fmla="*/ 0 h 1321"/>
              <a:gd name="T23" fmla="*/ 5172 w 5172"/>
              <a:gd name="T24" fmla="*/ 1321 h 1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2" h="1321">
                <a:moveTo>
                  <a:pt x="0" y="699"/>
                </a:moveTo>
                <a:cubicBezTo>
                  <a:pt x="126" y="647"/>
                  <a:pt x="555" y="506"/>
                  <a:pt x="778" y="395"/>
                </a:cubicBezTo>
                <a:cubicBezTo>
                  <a:pt x="1001" y="284"/>
                  <a:pt x="1207" y="0"/>
                  <a:pt x="1431" y="0"/>
                </a:cubicBezTo>
                <a:cubicBezTo>
                  <a:pt x="1655" y="0"/>
                  <a:pt x="2455" y="550"/>
                  <a:pt x="2660" y="728"/>
                </a:cubicBezTo>
                <a:cubicBezTo>
                  <a:pt x="2881" y="914"/>
                  <a:pt x="2931" y="1102"/>
                  <a:pt x="3089" y="1169"/>
                </a:cubicBezTo>
                <a:cubicBezTo>
                  <a:pt x="3426" y="1286"/>
                  <a:pt x="3794" y="1321"/>
                  <a:pt x="4124" y="1282"/>
                </a:cubicBezTo>
                <a:cubicBezTo>
                  <a:pt x="4533" y="1235"/>
                  <a:pt x="4927" y="840"/>
                  <a:pt x="5172" y="74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56696" name="Freeform 24"/>
          <p:cNvSpPr>
            <a:spLocks/>
          </p:cNvSpPr>
          <p:nvPr/>
        </p:nvSpPr>
        <p:spPr bwMode="auto">
          <a:xfrm>
            <a:off x="158750" y="2816225"/>
            <a:ext cx="8247063" cy="2411413"/>
          </a:xfrm>
          <a:custGeom>
            <a:avLst/>
            <a:gdLst>
              <a:gd name="T0" fmla="*/ 0 w 5195"/>
              <a:gd name="T1" fmla="*/ 2147483647 h 1519"/>
              <a:gd name="T2" fmla="*/ 2147483647 w 5195"/>
              <a:gd name="T3" fmla="*/ 2147483647 h 1519"/>
              <a:gd name="T4" fmla="*/ 2147483647 w 5195"/>
              <a:gd name="T5" fmla="*/ 0 h 1519"/>
              <a:gd name="T6" fmla="*/ 2147483647 w 5195"/>
              <a:gd name="T7" fmla="*/ 2147483647 h 1519"/>
              <a:gd name="T8" fmla="*/ 2147483647 w 5195"/>
              <a:gd name="T9" fmla="*/ 2147483647 h 1519"/>
              <a:gd name="T10" fmla="*/ 2147483647 w 5195"/>
              <a:gd name="T11" fmla="*/ 2147483647 h 1519"/>
              <a:gd name="T12" fmla="*/ 2147483647 w 5195"/>
              <a:gd name="T13" fmla="*/ 2147483647 h 1519"/>
              <a:gd name="T14" fmla="*/ 0 60000 65536"/>
              <a:gd name="T15" fmla="*/ 0 60000 65536"/>
              <a:gd name="T16" fmla="*/ 0 60000 65536"/>
              <a:gd name="T17" fmla="*/ 0 60000 65536"/>
              <a:gd name="T18" fmla="*/ 0 60000 65536"/>
              <a:gd name="T19" fmla="*/ 0 60000 65536"/>
              <a:gd name="T20" fmla="*/ 0 60000 65536"/>
              <a:gd name="T21" fmla="*/ 0 w 5195"/>
              <a:gd name="T22" fmla="*/ 0 h 1519"/>
              <a:gd name="T23" fmla="*/ 5195 w 5195"/>
              <a:gd name="T24" fmla="*/ 1519 h 1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5" h="1519">
                <a:moveTo>
                  <a:pt x="0" y="771"/>
                </a:moveTo>
                <a:cubicBezTo>
                  <a:pt x="126" y="719"/>
                  <a:pt x="614" y="401"/>
                  <a:pt x="837" y="290"/>
                </a:cubicBezTo>
                <a:cubicBezTo>
                  <a:pt x="1060" y="179"/>
                  <a:pt x="1154" y="0"/>
                  <a:pt x="1378" y="0"/>
                </a:cubicBezTo>
                <a:cubicBezTo>
                  <a:pt x="1602" y="0"/>
                  <a:pt x="3131" y="976"/>
                  <a:pt x="3336" y="1154"/>
                </a:cubicBezTo>
                <a:cubicBezTo>
                  <a:pt x="3557" y="1340"/>
                  <a:pt x="3752" y="1519"/>
                  <a:pt x="3923" y="1510"/>
                </a:cubicBezTo>
                <a:cubicBezTo>
                  <a:pt x="4292" y="1483"/>
                  <a:pt x="4297" y="1333"/>
                  <a:pt x="4588" y="1173"/>
                </a:cubicBezTo>
                <a:cubicBezTo>
                  <a:pt x="4905" y="989"/>
                  <a:pt x="4964" y="758"/>
                  <a:pt x="5195" y="659"/>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56697" name="Freeform 25"/>
          <p:cNvSpPr>
            <a:spLocks/>
          </p:cNvSpPr>
          <p:nvPr/>
        </p:nvSpPr>
        <p:spPr bwMode="auto">
          <a:xfrm>
            <a:off x="138113" y="2166938"/>
            <a:ext cx="8235950" cy="2501900"/>
          </a:xfrm>
          <a:custGeom>
            <a:avLst/>
            <a:gdLst>
              <a:gd name="T0" fmla="*/ 0 w 5188"/>
              <a:gd name="T1" fmla="*/ 2147483647 h 1576"/>
              <a:gd name="T2" fmla="*/ 2147483647 w 5188"/>
              <a:gd name="T3" fmla="*/ 2147483647 h 1576"/>
              <a:gd name="T4" fmla="*/ 2147483647 w 5188"/>
              <a:gd name="T5" fmla="*/ 2147483647 h 1576"/>
              <a:gd name="T6" fmla="*/ 2147483647 w 5188"/>
              <a:gd name="T7" fmla="*/ 2147483647 h 1576"/>
              <a:gd name="T8" fmla="*/ 2147483647 w 5188"/>
              <a:gd name="T9" fmla="*/ 2147483647 h 1576"/>
              <a:gd name="T10" fmla="*/ 2147483647 w 5188"/>
              <a:gd name="T11" fmla="*/ 2147483647 h 1576"/>
              <a:gd name="T12" fmla="*/ 2147483647 w 5188"/>
              <a:gd name="T13" fmla="*/ 2147483647 h 1576"/>
              <a:gd name="T14" fmla="*/ 0 60000 65536"/>
              <a:gd name="T15" fmla="*/ 0 60000 65536"/>
              <a:gd name="T16" fmla="*/ 0 60000 65536"/>
              <a:gd name="T17" fmla="*/ 0 60000 65536"/>
              <a:gd name="T18" fmla="*/ 0 60000 65536"/>
              <a:gd name="T19" fmla="*/ 0 60000 65536"/>
              <a:gd name="T20" fmla="*/ 0 60000 65536"/>
              <a:gd name="T21" fmla="*/ 0 w 5188"/>
              <a:gd name="T22" fmla="*/ 0 h 1576"/>
              <a:gd name="T23" fmla="*/ 5188 w 5188"/>
              <a:gd name="T24" fmla="*/ 1576 h 1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88" h="1576">
                <a:moveTo>
                  <a:pt x="0" y="771"/>
                </a:moveTo>
                <a:cubicBezTo>
                  <a:pt x="126" y="719"/>
                  <a:pt x="1110" y="43"/>
                  <a:pt x="1358" y="20"/>
                </a:cubicBezTo>
                <a:cubicBezTo>
                  <a:pt x="1654" y="0"/>
                  <a:pt x="2490" y="432"/>
                  <a:pt x="2689" y="534"/>
                </a:cubicBezTo>
                <a:cubicBezTo>
                  <a:pt x="2933" y="666"/>
                  <a:pt x="3293" y="1026"/>
                  <a:pt x="3498" y="1204"/>
                </a:cubicBezTo>
                <a:cubicBezTo>
                  <a:pt x="3719" y="1390"/>
                  <a:pt x="3791" y="1562"/>
                  <a:pt x="3962" y="1569"/>
                </a:cubicBezTo>
                <a:cubicBezTo>
                  <a:pt x="4292" y="1576"/>
                  <a:pt x="4459" y="1349"/>
                  <a:pt x="4700" y="1141"/>
                </a:cubicBezTo>
                <a:cubicBezTo>
                  <a:pt x="4984" y="910"/>
                  <a:pt x="4971" y="745"/>
                  <a:pt x="5188" y="606"/>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56698" name="Freeform 26"/>
          <p:cNvSpPr>
            <a:spLocks/>
          </p:cNvSpPr>
          <p:nvPr/>
        </p:nvSpPr>
        <p:spPr bwMode="auto">
          <a:xfrm>
            <a:off x="176213" y="1398588"/>
            <a:ext cx="8235950" cy="2433637"/>
          </a:xfrm>
          <a:custGeom>
            <a:avLst/>
            <a:gdLst>
              <a:gd name="T0" fmla="*/ 0 w 5188"/>
              <a:gd name="T1" fmla="*/ 2147483647 h 1533"/>
              <a:gd name="T2" fmla="*/ 2147483647 w 5188"/>
              <a:gd name="T3" fmla="*/ 2147483647 h 1533"/>
              <a:gd name="T4" fmla="*/ 2147483647 w 5188"/>
              <a:gd name="T5" fmla="*/ 2147483647 h 1533"/>
              <a:gd name="T6" fmla="*/ 2147483647 w 5188"/>
              <a:gd name="T7" fmla="*/ 2147483647 h 1533"/>
              <a:gd name="T8" fmla="*/ 2147483647 w 5188"/>
              <a:gd name="T9" fmla="*/ 2147483647 h 1533"/>
              <a:gd name="T10" fmla="*/ 2147483647 w 5188"/>
              <a:gd name="T11" fmla="*/ 2147483647 h 1533"/>
              <a:gd name="T12" fmla="*/ 2147483647 w 5188"/>
              <a:gd name="T13" fmla="*/ 2147483647 h 1533"/>
              <a:gd name="T14" fmla="*/ 0 60000 65536"/>
              <a:gd name="T15" fmla="*/ 0 60000 65536"/>
              <a:gd name="T16" fmla="*/ 0 60000 65536"/>
              <a:gd name="T17" fmla="*/ 0 60000 65536"/>
              <a:gd name="T18" fmla="*/ 0 60000 65536"/>
              <a:gd name="T19" fmla="*/ 0 60000 65536"/>
              <a:gd name="T20" fmla="*/ 0 60000 65536"/>
              <a:gd name="T21" fmla="*/ 0 w 5188"/>
              <a:gd name="T22" fmla="*/ 0 h 1533"/>
              <a:gd name="T23" fmla="*/ 5188 w 5188"/>
              <a:gd name="T24" fmla="*/ 1533 h 15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88" h="1533">
                <a:moveTo>
                  <a:pt x="0" y="771"/>
                </a:moveTo>
                <a:cubicBezTo>
                  <a:pt x="126" y="719"/>
                  <a:pt x="1110" y="43"/>
                  <a:pt x="1358" y="20"/>
                </a:cubicBezTo>
                <a:cubicBezTo>
                  <a:pt x="1654" y="0"/>
                  <a:pt x="2490" y="432"/>
                  <a:pt x="2689" y="534"/>
                </a:cubicBezTo>
                <a:cubicBezTo>
                  <a:pt x="2933" y="666"/>
                  <a:pt x="3293" y="1026"/>
                  <a:pt x="3498" y="1204"/>
                </a:cubicBezTo>
                <a:cubicBezTo>
                  <a:pt x="3719" y="1390"/>
                  <a:pt x="3754" y="1519"/>
                  <a:pt x="3925" y="1526"/>
                </a:cubicBezTo>
                <a:cubicBezTo>
                  <a:pt x="4255" y="1533"/>
                  <a:pt x="4422" y="1318"/>
                  <a:pt x="4663" y="1110"/>
                </a:cubicBezTo>
                <a:cubicBezTo>
                  <a:pt x="4947" y="879"/>
                  <a:pt x="4971" y="745"/>
                  <a:pt x="5188" y="606"/>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56699" name="Text Box 27"/>
          <p:cNvSpPr txBox="1">
            <a:spLocks noChangeArrowheads="1"/>
          </p:cNvSpPr>
          <p:nvPr/>
        </p:nvSpPr>
        <p:spPr bwMode="auto">
          <a:xfrm>
            <a:off x="8440738" y="50625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1017</a:t>
            </a:r>
          </a:p>
        </p:txBody>
      </p:sp>
      <p:sp>
        <p:nvSpPr>
          <p:cNvPr id="156700" name="Text Box 28"/>
          <p:cNvSpPr txBox="1">
            <a:spLocks noChangeArrowheads="1"/>
          </p:cNvSpPr>
          <p:nvPr/>
        </p:nvSpPr>
        <p:spPr bwMode="auto">
          <a:xfrm>
            <a:off x="8429625" y="36576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1009</a:t>
            </a:r>
          </a:p>
        </p:txBody>
      </p:sp>
      <p:sp>
        <p:nvSpPr>
          <p:cNvPr id="156701" name="Text Box 29"/>
          <p:cNvSpPr txBox="1">
            <a:spLocks noChangeArrowheads="1"/>
          </p:cNvSpPr>
          <p:nvPr/>
        </p:nvSpPr>
        <p:spPr bwMode="auto">
          <a:xfrm>
            <a:off x="8440738" y="296545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1005</a:t>
            </a:r>
          </a:p>
        </p:txBody>
      </p:sp>
      <p:sp>
        <p:nvSpPr>
          <p:cNvPr id="156702" name="Text Box 30"/>
          <p:cNvSpPr txBox="1">
            <a:spLocks noChangeArrowheads="1"/>
          </p:cNvSpPr>
          <p:nvPr/>
        </p:nvSpPr>
        <p:spPr bwMode="auto">
          <a:xfrm>
            <a:off x="8520113" y="22145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998</a:t>
            </a:r>
          </a:p>
        </p:txBody>
      </p:sp>
      <p:sp>
        <p:nvSpPr>
          <p:cNvPr id="156703" name="AutoShape 31"/>
          <p:cNvSpPr>
            <a:spLocks noChangeArrowheads="1"/>
          </p:cNvSpPr>
          <p:nvPr/>
        </p:nvSpPr>
        <p:spPr bwMode="auto">
          <a:xfrm>
            <a:off x="2009775" y="1466850"/>
            <a:ext cx="679450" cy="2562225"/>
          </a:xfrm>
          <a:prstGeom prst="downArrow">
            <a:avLst>
              <a:gd name="adj1" fmla="val 50000"/>
              <a:gd name="adj2" fmla="val 94276"/>
            </a:avLst>
          </a:prstGeom>
          <a:solidFill>
            <a:srgbClr val="00CCFF"/>
          </a:solidFill>
          <a:ln w="38100">
            <a:solidFill>
              <a:srgbClr val="000000"/>
            </a:solidFill>
            <a:miter lim="800000"/>
            <a:headEnd/>
            <a:tailEnd/>
          </a:ln>
        </p:spPr>
        <p:txBody>
          <a:bodyPr anchor="ctr">
            <a:spAutoFit/>
          </a:bodyPr>
          <a:lstStyle/>
          <a:p>
            <a:endParaRPr lang="de-DE">
              <a:latin typeface="Calibri" charset="0"/>
            </a:endParaRPr>
          </a:p>
        </p:txBody>
      </p:sp>
      <p:sp>
        <p:nvSpPr>
          <p:cNvPr id="156704" name="AutoShape 32"/>
          <p:cNvSpPr>
            <a:spLocks noChangeArrowheads="1"/>
          </p:cNvSpPr>
          <p:nvPr/>
        </p:nvSpPr>
        <p:spPr bwMode="auto">
          <a:xfrm rot="10800000">
            <a:off x="6129338" y="1509713"/>
            <a:ext cx="679450" cy="2562225"/>
          </a:xfrm>
          <a:prstGeom prst="downArrow">
            <a:avLst>
              <a:gd name="adj1" fmla="val 50000"/>
              <a:gd name="adj2" fmla="val 94276"/>
            </a:avLst>
          </a:prstGeom>
          <a:solidFill>
            <a:srgbClr val="00CCFF"/>
          </a:solidFill>
          <a:ln w="38100">
            <a:solidFill>
              <a:srgbClr val="000000"/>
            </a:solidFill>
            <a:miter lim="800000"/>
            <a:headEnd/>
            <a:tailEnd/>
          </a:ln>
        </p:spPr>
        <p:txBody>
          <a:bodyPr anchor="ctr">
            <a:spAutoFit/>
          </a:bodyPr>
          <a:lstStyle/>
          <a:p>
            <a:endParaRPr lang="de-DE">
              <a:latin typeface="Calibri" charset="0"/>
            </a:endParaRPr>
          </a:p>
        </p:txBody>
      </p:sp>
      <p:sp>
        <p:nvSpPr>
          <p:cNvPr id="156705" name="Text Box 33"/>
          <p:cNvSpPr txBox="1">
            <a:spLocks noChangeArrowheads="1"/>
          </p:cNvSpPr>
          <p:nvPr/>
        </p:nvSpPr>
        <p:spPr bwMode="auto">
          <a:xfrm>
            <a:off x="1138238" y="5091113"/>
            <a:ext cx="2347912" cy="64135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Im </a:t>
            </a:r>
            <a:r>
              <a:rPr lang="de-DE" sz="1800" b="1">
                <a:effectLst>
                  <a:outerShdw blurRad="38100" dist="38100" dir="2700000" algn="tl">
                    <a:srgbClr val="DDDDDD"/>
                  </a:outerShdw>
                </a:effectLst>
                <a:latin typeface="Calibri" charset="0"/>
              </a:rPr>
              <a:t>Hoch</a:t>
            </a:r>
            <a:r>
              <a:rPr lang="de-DE" sz="1800">
                <a:latin typeface="Calibri" charset="0"/>
              </a:rPr>
              <a:t>druckgebiet sinkt Luft </a:t>
            </a:r>
            <a:r>
              <a:rPr lang="de-DE" sz="1800" b="1">
                <a:effectLst>
                  <a:outerShdw blurRad="38100" dist="38100" dir="2700000" algn="tl">
                    <a:srgbClr val="DDDDDD"/>
                  </a:outerShdw>
                </a:effectLst>
                <a:latin typeface="Calibri" charset="0"/>
              </a:rPr>
              <a:t>ab</a:t>
            </a:r>
            <a:r>
              <a:rPr lang="de-DE" sz="1800">
                <a:latin typeface="Calibri" charset="0"/>
              </a:rPr>
              <a:t>.</a:t>
            </a:r>
          </a:p>
        </p:txBody>
      </p:sp>
      <p:sp>
        <p:nvSpPr>
          <p:cNvPr id="156706" name="Text Box 34"/>
          <p:cNvSpPr txBox="1">
            <a:spLocks noChangeArrowheads="1"/>
          </p:cNvSpPr>
          <p:nvPr/>
        </p:nvSpPr>
        <p:spPr bwMode="auto">
          <a:xfrm>
            <a:off x="5330825" y="6029325"/>
            <a:ext cx="2347913" cy="64135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Im </a:t>
            </a:r>
            <a:r>
              <a:rPr lang="de-DE" sz="1800" b="1">
                <a:effectLst>
                  <a:outerShdw blurRad="38100" dist="38100" dir="2700000" algn="tl">
                    <a:srgbClr val="DDDDDD"/>
                  </a:outerShdw>
                </a:effectLst>
                <a:latin typeface="Calibri" charset="0"/>
              </a:rPr>
              <a:t>Tief</a:t>
            </a:r>
            <a:r>
              <a:rPr lang="de-DE" sz="1800">
                <a:latin typeface="Calibri" charset="0"/>
              </a:rPr>
              <a:t>druckgebiet steigt Luft </a:t>
            </a:r>
            <a:r>
              <a:rPr lang="de-DE" sz="1800" b="1">
                <a:effectLst>
                  <a:outerShdw blurRad="38100" dist="38100" dir="2700000" algn="tl">
                    <a:srgbClr val="DDDDDD"/>
                  </a:outerShdw>
                </a:effectLst>
                <a:latin typeface="Calibri" charset="0"/>
              </a:rPr>
              <a:t>auf</a:t>
            </a:r>
            <a:r>
              <a:rPr lang="de-DE" sz="1800">
                <a:latin typeface="Calibri" charset="0"/>
              </a:rPr>
              <a:t>.</a:t>
            </a:r>
          </a:p>
        </p:txBody>
      </p:sp>
      <p:sp>
        <p:nvSpPr>
          <p:cNvPr id="156707" name="Text Box 35"/>
          <p:cNvSpPr txBox="1">
            <a:spLocks noChangeArrowheads="1"/>
          </p:cNvSpPr>
          <p:nvPr/>
        </p:nvSpPr>
        <p:spPr bwMode="auto">
          <a:xfrm>
            <a:off x="2076450" y="4076700"/>
            <a:ext cx="50006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200" b="1">
                <a:effectLst>
                  <a:outerShdw blurRad="38100" dist="38100" dir="2700000" algn="tl">
                    <a:srgbClr val="DDDDDD"/>
                  </a:outerShdw>
                </a:effectLst>
                <a:latin typeface="Calibri" charset="0"/>
              </a:rPr>
              <a:t>H</a:t>
            </a:r>
            <a:endParaRPr lang="de-DE" sz="1800">
              <a:latin typeface="Calibri" charset="0"/>
            </a:endParaRPr>
          </a:p>
        </p:txBody>
      </p:sp>
      <p:sp>
        <p:nvSpPr>
          <p:cNvPr id="156708" name="Text Box 36"/>
          <p:cNvSpPr txBox="1">
            <a:spLocks noChangeArrowheads="1"/>
          </p:cNvSpPr>
          <p:nvPr/>
        </p:nvSpPr>
        <p:spPr bwMode="auto">
          <a:xfrm>
            <a:off x="6162675" y="4081463"/>
            <a:ext cx="455613" cy="579437"/>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200" b="1">
                <a:effectLst>
                  <a:outerShdw blurRad="38100" dist="38100" dir="2700000" algn="tl">
                    <a:srgbClr val="DDDDDD"/>
                  </a:outerShdw>
                </a:effectLst>
                <a:latin typeface="Calibri" charset="0"/>
              </a:rPr>
              <a:t>T</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156675"/>
                                        </p:tgtEl>
                                        <p:attrNameLst>
                                          <p:attrName>style.visibility</p:attrName>
                                        </p:attrNameLst>
                                      </p:cBhvr>
                                      <p:to>
                                        <p:strVal val="visible"/>
                                      </p:to>
                                    </p:set>
                                    <p:anim calcmode="lin" valueType="num">
                                      <p:cBhvr>
                                        <p:cTn id="7" dur="500" fill="hold"/>
                                        <p:tgtEl>
                                          <p:spTgt spid="156675"/>
                                        </p:tgtEl>
                                        <p:attrNameLst>
                                          <p:attrName>ppt_x</p:attrName>
                                        </p:attrNameLst>
                                      </p:cBhvr>
                                      <p:tavLst>
                                        <p:tav tm="0">
                                          <p:val>
                                            <p:strVal val="#ppt_x-#ppt_w/2"/>
                                          </p:val>
                                        </p:tav>
                                        <p:tav tm="100000">
                                          <p:val>
                                            <p:strVal val="#ppt_x"/>
                                          </p:val>
                                        </p:tav>
                                      </p:tavLst>
                                    </p:anim>
                                    <p:anim calcmode="lin" valueType="num">
                                      <p:cBhvr>
                                        <p:cTn id="8" dur="500" fill="hold"/>
                                        <p:tgtEl>
                                          <p:spTgt spid="156675"/>
                                        </p:tgtEl>
                                        <p:attrNameLst>
                                          <p:attrName>ppt_y</p:attrName>
                                        </p:attrNameLst>
                                      </p:cBhvr>
                                      <p:tavLst>
                                        <p:tav tm="0">
                                          <p:val>
                                            <p:strVal val="#ppt_y"/>
                                          </p:val>
                                        </p:tav>
                                        <p:tav tm="100000">
                                          <p:val>
                                            <p:strVal val="#ppt_y"/>
                                          </p:val>
                                        </p:tav>
                                      </p:tavLst>
                                    </p:anim>
                                    <p:anim calcmode="lin" valueType="num">
                                      <p:cBhvr>
                                        <p:cTn id="9" dur="500" fill="hold"/>
                                        <p:tgtEl>
                                          <p:spTgt spid="156675"/>
                                        </p:tgtEl>
                                        <p:attrNameLst>
                                          <p:attrName>ppt_w</p:attrName>
                                        </p:attrNameLst>
                                      </p:cBhvr>
                                      <p:tavLst>
                                        <p:tav tm="0">
                                          <p:val>
                                            <p:fltVal val="0"/>
                                          </p:val>
                                        </p:tav>
                                        <p:tav tm="100000">
                                          <p:val>
                                            <p:strVal val="#ppt_w"/>
                                          </p:val>
                                        </p:tav>
                                      </p:tavLst>
                                    </p:anim>
                                    <p:anim calcmode="lin" valueType="num">
                                      <p:cBhvr>
                                        <p:cTn id="10" dur="500" fill="hold"/>
                                        <p:tgtEl>
                                          <p:spTgt spid="15667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4" presetClass="entr" presetSubtype="32" fill="hold" grpId="0" nodeType="afterEffect">
                                  <p:stCondLst>
                                    <p:cond delay="0"/>
                                  </p:stCondLst>
                                  <p:childTnLst>
                                    <p:set>
                                      <p:cBhvr>
                                        <p:cTn id="13" dur="1" fill="hold">
                                          <p:stCondLst>
                                            <p:cond delay="0"/>
                                          </p:stCondLst>
                                        </p:cTn>
                                        <p:tgtEl>
                                          <p:spTgt spid="156685"/>
                                        </p:tgtEl>
                                        <p:attrNameLst>
                                          <p:attrName>style.visibility</p:attrName>
                                        </p:attrNameLst>
                                      </p:cBhvr>
                                      <p:to>
                                        <p:strVal val="visible"/>
                                      </p:to>
                                    </p:set>
                                    <p:animEffect transition="in" filter="box(out)">
                                      <p:cBhvr>
                                        <p:cTn id="14" dur="500"/>
                                        <p:tgtEl>
                                          <p:spTgt spid="156685"/>
                                        </p:tgtEl>
                                      </p:cBhvr>
                                    </p:animEffect>
                                  </p:childTnLst>
                                </p:cTn>
                              </p:par>
                            </p:childTnLst>
                          </p:cTn>
                        </p:par>
                        <p:par>
                          <p:cTn id="15" fill="hold" nodeType="afterGroup">
                            <p:stCondLst>
                              <p:cond delay="2000"/>
                            </p:stCondLst>
                            <p:childTnLst>
                              <p:par>
                                <p:cTn id="16" presetID="4" presetClass="entr" presetSubtype="32" fill="hold" grpId="0" nodeType="afterEffect">
                                  <p:stCondLst>
                                    <p:cond delay="0"/>
                                  </p:stCondLst>
                                  <p:childTnLst>
                                    <p:set>
                                      <p:cBhvr>
                                        <p:cTn id="17" dur="1" fill="hold">
                                          <p:stCondLst>
                                            <p:cond delay="0"/>
                                          </p:stCondLst>
                                        </p:cTn>
                                        <p:tgtEl>
                                          <p:spTgt spid="156686"/>
                                        </p:tgtEl>
                                        <p:attrNameLst>
                                          <p:attrName>style.visibility</p:attrName>
                                        </p:attrNameLst>
                                      </p:cBhvr>
                                      <p:to>
                                        <p:strVal val="visible"/>
                                      </p:to>
                                    </p:set>
                                    <p:animEffect transition="in" filter="box(out)">
                                      <p:cBhvr>
                                        <p:cTn id="18" dur="500"/>
                                        <p:tgtEl>
                                          <p:spTgt spid="156686"/>
                                        </p:tgtEl>
                                      </p:cBhvr>
                                    </p:animEffect>
                                  </p:childTnLst>
                                </p:cTn>
                              </p:par>
                            </p:childTnLst>
                          </p:cTn>
                        </p:par>
                        <p:par>
                          <p:cTn id="19" fill="hold" nodeType="afterGroup">
                            <p:stCondLst>
                              <p:cond delay="2500"/>
                            </p:stCondLst>
                            <p:childTnLst>
                              <p:par>
                                <p:cTn id="20" presetID="4" presetClass="entr" presetSubtype="32" fill="hold" grpId="0" nodeType="afterEffect">
                                  <p:stCondLst>
                                    <p:cond delay="0"/>
                                  </p:stCondLst>
                                  <p:childTnLst>
                                    <p:set>
                                      <p:cBhvr>
                                        <p:cTn id="21" dur="1" fill="hold">
                                          <p:stCondLst>
                                            <p:cond delay="0"/>
                                          </p:stCondLst>
                                        </p:cTn>
                                        <p:tgtEl>
                                          <p:spTgt spid="156687"/>
                                        </p:tgtEl>
                                        <p:attrNameLst>
                                          <p:attrName>style.visibility</p:attrName>
                                        </p:attrNameLst>
                                      </p:cBhvr>
                                      <p:to>
                                        <p:strVal val="visible"/>
                                      </p:to>
                                    </p:set>
                                    <p:animEffect transition="in" filter="box(out)">
                                      <p:cBhvr>
                                        <p:cTn id="22" dur="500"/>
                                        <p:tgtEl>
                                          <p:spTgt spid="156687"/>
                                        </p:tgtEl>
                                      </p:cBhvr>
                                    </p:animEffect>
                                  </p:childTnLst>
                                </p:cTn>
                              </p:par>
                            </p:childTnLst>
                          </p:cTn>
                        </p:par>
                        <p:par>
                          <p:cTn id="23" fill="hold" nodeType="afterGroup">
                            <p:stCondLst>
                              <p:cond delay="3000"/>
                            </p:stCondLst>
                            <p:childTnLst>
                              <p:par>
                                <p:cTn id="24" presetID="4" presetClass="entr" presetSubtype="32" fill="hold" grpId="0" nodeType="afterEffect">
                                  <p:stCondLst>
                                    <p:cond delay="0"/>
                                  </p:stCondLst>
                                  <p:childTnLst>
                                    <p:set>
                                      <p:cBhvr>
                                        <p:cTn id="25" dur="1" fill="hold">
                                          <p:stCondLst>
                                            <p:cond delay="0"/>
                                          </p:stCondLst>
                                        </p:cTn>
                                        <p:tgtEl>
                                          <p:spTgt spid="156688"/>
                                        </p:tgtEl>
                                        <p:attrNameLst>
                                          <p:attrName>style.visibility</p:attrName>
                                        </p:attrNameLst>
                                      </p:cBhvr>
                                      <p:to>
                                        <p:strVal val="visible"/>
                                      </p:to>
                                    </p:set>
                                    <p:animEffect transition="in" filter="box(out)">
                                      <p:cBhvr>
                                        <p:cTn id="26" dur="500"/>
                                        <p:tgtEl>
                                          <p:spTgt spid="156688"/>
                                        </p:tgtEl>
                                      </p:cBhvr>
                                    </p:animEffect>
                                  </p:childTnLst>
                                </p:cTn>
                              </p:par>
                            </p:childTnLst>
                          </p:cTn>
                        </p:par>
                        <p:par>
                          <p:cTn id="27" fill="hold" nodeType="afterGroup">
                            <p:stCondLst>
                              <p:cond delay="3500"/>
                            </p:stCondLst>
                            <p:childTnLst>
                              <p:par>
                                <p:cTn id="28" presetID="4" presetClass="entr" presetSubtype="32" fill="hold" grpId="0" nodeType="afterEffect">
                                  <p:stCondLst>
                                    <p:cond delay="0"/>
                                  </p:stCondLst>
                                  <p:childTnLst>
                                    <p:set>
                                      <p:cBhvr>
                                        <p:cTn id="29" dur="1" fill="hold">
                                          <p:stCondLst>
                                            <p:cond delay="0"/>
                                          </p:stCondLst>
                                        </p:cTn>
                                        <p:tgtEl>
                                          <p:spTgt spid="156689"/>
                                        </p:tgtEl>
                                        <p:attrNameLst>
                                          <p:attrName>style.visibility</p:attrName>
                                        </p:attrNameLst>
                                      </p:cBhvr>
                                      <p:to>
                                        <p:strVal val="visible"/>
                                      </p:to>
                                    </p:set>
                                    <p:animEffect transition="in" filter="box(out)">
                                      <p:cBhvr>
                                        <p:cTn id="30" dur="500"/>
                                        <p:tgtEl>
                                          <p:spTgt spid="156689"/>
                                        </p:tgtEl>
                                      </p:cBhvr>
                                    </p:animEffect>
                                  </p:childTnLst>
                                </p:cTn>
                              </p:par>
                            </p:childTnLst>
                          </p:cTn>
                        </p:par>
                        <p:par>
                          <p:cTn id="31" fill="hold" nodeType="afterGroup">
                            <p:stCondLst>
                              <p:cond delay="4000"/>
                            </p:stCondLst>
                            <p:childTnLst>
                              <p:par>
                                <p:cTn id="32" presetID="4" presetClass="entr" presetSubtype="32" fill="hold" grpId="0" nodeType="afterEffect">
                                  <p:stCondLst>
                                    <p:cond delay="0"/>
                                  </p:stCondLst>
                                  <p:childTnLst>
                                    <p:set>
                                      <p:cBhvr>
                                        <p:cTn id="33" dur="1" fill="hold">
                                          <p:stCondLst>
                                            <p:cond delay="0"/>
                                          </p:stCondLst>
                                        </p:cTn>
                                        <p:tgtEl>
                                          <p:spTgt spid="156690"/>
                                        </p:tgtEl>
                                        <p:attrNameLst>
                                          <p:attrName>style.visibility</p:attrName>
                                        </p:attrNameLst>
                                      </p:cBhvr>
                                      <p:to>
                                        <p:strVal val="visible"/>
                                      </p:to>
                                    </p:set>
                                    <p:animEffect transition="in" filter="box(out)">
                                      <p:cBhvr>
                                        <p:cTn id="34" dur="500"/>
                                        <p:tgtEl>
                                          <p:spTgt spid="156690"/>
                                        </p:tgtEl>
                                      </p:cBhvr>
                                    </p:animEffect>
                                  </p:childTnLst>
                                </p:cTn>
                              </p:par>
                            </p:childTnLst>
                          </p:cTn>
                        </p:par>
                        <p:par>
                          <p:cTn id="35" fill="hold" nodeType="afterGroup">
                            <p:stCondLst>
                              <p:cond delay="4500"/>
                            </p:stCondLst>
                            <p:childTnLst>
                              <p:par>
                                <p:cTn id="36" presetID="4" presetClass="entr" presetSubtype="32" fill="hold" grpId="0" nodeType="afterEffect">
                                  <p:stCondLst>
                                    <p:cond delay="0"/>
                                  </p:stCondLst>
                                  <p:childTnLst>
                                    <p:set>
                                      <p:cBhvr>
                                        <p:cTn id="37" dur="1" fill="hold">
                                          <p:stCondLst>
                                            <p:cond delay="0"/>
                                          </p:stCondLst>
                                        </p:cTn>
                                        <p:tgtEl>
                                          <p:spTgt spid="156691"/>
                                        </p:tgtEl>
                                        <p:attrNameLst>
                                          <p:attrName>style.visibility</p:attrName>
                                        </p:attrNameLst>
                                      </p:cBhvr>
                                      <p:to>
                                        <p:strVal val="visible"/>
                                      </p:to>
                                    </p:set>
                                    <p:animEffect transition="in" filter="box(out)">
                                      <p:cBhvr>
                                        <p:cTn id="38" dur="500"/>
                                        <p:tgtEl>
                                          <p:spTgt spid="156691"/>
                                        </p:tgtEl>
                                      </p:cBhvr>
                                    </p:animEffect>
                                  </p:childTnLst>
                                </p:cTn>
                              </p:par>
                            </p:childTnLst>
                          </p:cTn>
                        </p:par>
                        <p:par>
                          <p:cTn id="39" fill="hold" nodeType="afterGroup">
                            <p:stCondLst>
                              <p:cond delay="5000"/>
                            </p:stCondLst>
                            <p:childTnLst>
                              <p:par>
                                <p:cTn id="40" presetID="4" presetClass="entr" presetSubtype="32" fill="hold" grpId="0" nodeType="afterEffect">
                                  <p:stCondLst>
                                    <p:cond delay="0"/>
                                  </p:stCondLst>
                                  <p:childTnLst>
                                    <p:set>
                                      <p:cBhvr>
                                        <p:cTn id="41" dur="1" fill="hold">
                                          <p:stCondLst>
                                            <p:cond delay="0"/>
                                          </p:stCondLst>
                                        </p:cTn>
                                        <p:tgtEl>
                                          <p:spTgt spid="156692"/>
                                        </p:tgtEl>
                                        <p:attrNameLst>
                                          <p:attrName>style.visibility</p:attrName>
                                        </p:attrNameLst>
                                      </p:cBhvr>
                                      <p:to>
                                        <p:strVal val="visible"/>
                                      </p:to>
                                    </p:set>
                                    <p:animEffect transition="in" filter="box(out)">
                                      <p:cBhvr>
                                        <p:cTn id="42" dur="500"/>
                                        <p:tgtEl>
                                          <p:spTgt spid="156692"/>
                                        </p:tgtEl>
                                      </p:cBhvr>
                                    </p:animEffect>
                                  </p:childTnLst>
                                </p:cTn>
                              </p:par>
                            </p:childTnLst>
                          </p:cTn>
                        </p:par>
                        <p:par>
                          <p:cTn id="43" fill="hold" nodeType="afterGroup">
                            <p:stCondLst>
                              <p:cond delay="5500"/>
                            </p:stCondLst>
                            <p:childTnLst>
                              <p:par>
                                <p:cTn id="44" presetID="4" presetClass="entr" presetSubtype="32" fill="hold" grpId="0" nodeType="afterEffect">
                                  <p:stCondLst>
                                    <p:cond delay="0"/>
                                  </p:stCondLst>
                                  <p:childTnLst>
                                    <p:set>
                                      <p:cBhvr>
                                        <p:cTn id="45" dur="1" fill="hold">
                                          <p:stCondLst>
                                            <p:cond delay="0"/>
                                          </p:stCondLst>
                                        </p:cTn>
                                        <p:tgtEl>
                                          <p:spTgt spid="156693"/>
                                        </p:tgtEl>
                                        <p:attrNameLst>
                                          <p:attrName>style.visibility</p:attrName>
                                        </p:attrNameLst>
                                      </p:cBhvr>
                                      <p:to>
                                        <p:strVal val="visible"/>
                                      </p:to>
                                    </p:set>
                                    <p:animEffect transition="in" filter="box(out)">
                                      <p:cBhvr>
                                        <p:cTn id="46" dur="500"/>
                                        <p:tgtEl>
                                          <p:spTgt spid="156693"/>
                                        </p:tgtEl>
                                      </p:cBhvr>
                                    </p:animEffect>
                                  </p:childTnLst>
                                </p:cTn>
                              </p:par>
                            </p:childTnLst>
                          </p:cTn>
                        </p:par>
                        <p:par>
                          <p:cTn id="47" fill="hold" nodeType="afterGroup">
                            <p:stCondLst>
                              <p:cond delay="6000"/>
                            </p:stCondLst>
                            <p:childTnLst>
                              <p:par>
                                <p:cTn id="48" presetID="4" presetClass="entr" presetSubtype="32" fill="hold" grpId="0" nodeType="afterEffect">
                                  <p:stCondLst>
                                    <p:cond delay="0"/>
                                  </p:stCondLst>
                                  <p:childTnLst>
                                    <p:set>
                                      <p:cBhvr>
                                        <p:cTn id="49" dur="1" fill="hold">
                                          <p:stCondLst>
                                            <p:cond delay="0"/>
                                          </p:stCondLst>
                                        </p:cTn>
                                        <p:tgtEl>
                                          <p:spTgt spid="156676"/>
                                        </p:tgtEl>
                                        <p:attrNameLst>
                                          <p:attrName>style.visibility</p:attrName>
                                        </p:attrNameLst>
                                      </p:cBhvr>
                                      <p:to>
                                        <p:strVal val="visible"/>
                                      </p:to>
                                    </p:set>
                                    <p:animEffect transition="in" filter="box(out)">
                                      <p:cBhvr>
                                        <p:cTn id="50" dur="500"/>
                                        <p:tgtEl>
                                          <p:spTgt spid="156676"/>
                                        </p:tgtEl>
                                      </p:cBhvr>
                                    </p:animEffect>
                                  </p:childTnLst>
                                </p:cTn>
                              </p:par>
                            </p:childTnLst>
                          </p:cTn>
                        </p:par>
                        <p:par>
                          <p:cTn id="51" fill="hold" nodeType="afterGroup">
                            <p:stCondLst>
                              <p:cond delay="6500"/>
                            </p:stCondLst>
                            <p:childTnLst>
                              <p:par>
                                <p:cTn id="52" presetID="4" presetClass="entr" presetSubtype="32" fill="hold" grpId="0" nodeType="afterEffect">
                                  <p:stCondLst>
                                    <p:cond delay="0"/>
                                  </p:stCondLst>
                                  <p:childTnLst>
                                    <p:set>
                                      <p:cBhvr>
                                        <p:cTn id="53" dur="1" fill="hold">
                                          <p:stCondLst>
                                            <p:cond delay="0"/>
                                          </p:stCondLst>
                                        </p:cTn>
                                        <p:tgtEl>
                                          <p:spTgt spid="156677"/>
                                        </p:tgtEl>
                                        <p:attrNameLst>
                                          <p:attrName>style.visibility</p:attrName>
                                        </p:attrNameLst>
                                      </p:cBhvr>
                                      <p:to>
                                        <p:strVal val="visible"/>
                                      </p:to>
                                    </p:set>
                                    <p:animEffect transition="in" filter="box(out)">
                                      <p:cBhvr>
                                        <p:cTn id="54" dur="500"/>
                                        <p:tgtEl>
                                          <p:spTgt spid="156677"/>
                                        </p:tgtEl>
                                      </p:cBhvr>
                                    </p:animEffect>
                                  </p:childTnLst>
                                </p:cTn>
                              </p:par>
                            </p:childTnLst>
                          </p:cTn>
                        </p:par>
                        <p:par>
                          <p:cTn id="55" fill="hold" nodeType="afterGroup">
                            <p:stCondLst>
                              <p:cond delay="7000"/>
                            </p:stCondLst>
                            <p:childTnLst>
                              <p:par>
                                <p:cTn id="56" presetID="4" presetClass="entr" presetSubtype="32" fill="hold" grpId="0" nodeType="afterEffect">
                                  <p:stCondLst>
                                    <p:cond delay="0"/>
                                  </p:stCondLst>
                                  <p:childTnLst>
                                    <p:set>
                                      <p:cBhvr>
                                        <p:cTn id="57" dur="1" fill="hold">
                                          <p:stCondLst>
                                            <p:cond delay="0"/>
                                          </p:stCondLst>
                                        </p:cTn>
                                        <p:tgtEl>
                                          <p:spTgt spid="156678"/>
                                        </p:tgtEl>
                                        <p:attrNameLst>
                                          <p:attrName>style.visibility</p:attrName>
                                        </p:attrNameLst>
                                      </p:cBhvr>
                                      <p:to>
                                        <p:strVal val="visible"/>
                                      </p:to>
                                    </p:set>
                                    <p:animEffect transition="in" filter="box(out)">
                                      <p:cBhvr>
                                        <p:cTn id="58" dur="500"/>
                                        <p:tgtEl>
                                          <p:spTgt spid="156678"/>
                                        </p:tgtEl>
                                      </p:cBhvr>
                                    </p:animEffect>
                                  </p:childTnLst>
                                </p:cTn>
                              </p:par>
                            </p:childTnLst>
                          </p:cTn>
                        </p:par>
                        <p:par>
                          <p:cTn id="59" fill="hold" nodeType="afterGroup">
                            <p:stCondLst>
                              <p:cond delay="7500"/>
                            </p:stCondLst>
                            <p:childTnLst>
                              <p:par>
                                <p:cTn id="60" presetID="4" presetClass="entr" presetSubtype="32" fill="hold" grpId="0" nodeType="afterEffect">
                                  <p:stCondLst>
                                    <p:cond delay="0"/>
                                  </p:stCondLst>
                                  <p:childTnLst>
                                    <p:set>
                                      <p:cBhvr>
                                        <p:cTn id="61" dur="1" fill="hold">
                                          <p:stCondLst>
                                            <p:cond delay="0"/>
                                          </p:stCondLst>
                                        </p:cTn>
                                        <p:tgtEl>
                                          <p:spTgt spid="156679"/>
                                        </p:tgtEl>
                                        <p:attrNameLst>
                                          <p:attrName>style.visibility</p:attrName>
                                        </p:attrNameLst>
                                      </p:cBhvr>
                                      <p:to>
                                        <p:strVal val="visible"/>
                                      </p:to>
                                    </p:set>
                                    <p:animEffect transition="in" filter="box(out)">
                                      <p:cBhvr>
                                        <p:cTn id="62" dur="500"/>
                                        <p:tgtEl>
                                          <p:spTgt spid="156679"/>
                                        </p:tgtEl>
                                      </p:cBhvr>
                                    </p:animEffect>
                                  </p:childTnLst>
                                </p:cTn>
                              </p:par>
                            </p:childTnLst>
                          </p:cTn>
                        </p:par>
                        <p:par>
                          <p:cTn id="63" fill="hold" nodeType="afterGroup">
                            <p:stCondLst>
                              <p:cond delay="8000"/>
                            </p:stCondLst>
                            <p:childTnLst>
                              <p:par>
                                <p:cTn id="64" presetID="4" presetClass="entr" presetSubtype="32" fill="hold" grpId="0" nodeType="afterEffect">
                                  <p:stCondLst>
                                    <p:cond delay="0"/>
                                  </p:stCondLst>
                                  <p:childTnLst>
                                    <p:set>
                                      <p:cBhvr>
                                        <p:cTn id="65" dur="1" fill="hold">
                                          <p:stCondLst>
                                            <p:cond delay="0"/>
                                          </p:stCondLst>
                                        </p:cTn>
                                        <p:tgtEl>
                                          <p:spTgt spid="156680"/>
                                        </p:tgtEl>
                                        <p:attrNameLst>
                                          <p:attrName>style.visibility</p:attrName>
                                        </p:attrNameLst>
                                      </p:cBhvr>
                                      <p:to>
                                        <p:strVal val="visible"/>
                                      </p:to>
                                    </p:set>
                                    <p:animEffect transition="in" filter="box(out)">
                                      <p:cBhvr>
                                        <p:cTn id="66" dur="500"/>
                                        <p:tgtEl>
                                          <p:spTgt spid="156680"/>
                                        </p:tgtEl>
                                      </p:cBhvr>
                                    </p:animEffect>
                                  </p:childTnLst>
                                </p:cTn>
                              </p:par>
                            </p:childTnLst>
                          </p:cTn>
                        </p:par>
                        <p:par>
                          <p:cTn id="67" fill="hold" nodeType="afterGroup">
                            <p:stCondLst>
                              <p:cond delay="8500"/>
                            </p:stCondLst>
                            <p:childTnLst>
                              <p:par>
                                <p:cTn id="68" presetID="4" presetClass="entr" presetSubtype="32" fill="hold" grpId="0" nodeType="afterEffect">
                                  <p:stCondLst>
                                    <p:cond delay="0"/>
                                  </p:stCondLst>
                                  <p:childTnLst>
                                    <p:set>
                                      <p:cBhvr>
                                        <p:cTn id="69" dur="1" fill="hold">
                                          <p:stCondLst>
                                            <p:cond delay="0"/>
                                          </p:stCondLst>
                                        </p:cTn>
                                        <p:tgtEl>
                                          <p:spTgt spid="156681"/>
                                        </p:tgtEl>
                                        <p:attrNameLst>
                                          <p:attrName>style.visibility</p:attrName>
                                        </p:attrNameLst>
                                      </p:cBhvr>
                                      <p:to>
                                        <p:strVal val="visible"/>
                                      </p:to>
                                    </p:set>
                                    <p:animEffect transition="in" filter="box(out)">
                                      <p:cBhvr>
                                        <p:cTn id="70" dur="500"/>
                                        <p:tgtEl>
                                          <p:spTgt spid="156681"/>
                                        </p:tgtEl>
                                      </p:cBhvr>
                                    </p:animEffect>
                                  </p:childTnLst>
                                </p:cTn>
                              </p:par>
                            </p:childTnLst>
                          </p:cTn>
                        </p:par>
                        <p:par>
                          <p:cTn id="71" fill="hold" nodeType="afterGroup">
                            <p:stCondLst>
                              <p:cond delay="9000"/>
                            </p:stCondLst>
                            <p:childTnLst>
                              <p:par>
                                <p:cTn id="72" presetID="4" presetClass="entr" presetSubtype="32" fill="hold" grpId="0" nodeType="afterEffect">
                                  <p:stCondLst>
                                    <p:cond delay="0"/>
                                  </p:stCondLst>
                                  <p:childTnLst>
                                    <p:set>
                                      <p:cBhvr>
                                        <p:cTn id="73" dur="1" fill="hold">
                                          <p:stCondLst>
                                            <p:cond delay="0"/>
                                          </p:stCondLst>
                                        </p:cTn>
                                        <p:tgtEl>
                                          <p:spTgt spid="156682"/>
                                        </p:tgtEl>
                                        <p:attrNameLst>
                                          <p:attrName>style.visibility</p:attrName>
                                        </p:attrNameLst>
                                      </p:cBhvr>
                                      <p:to>
                                        <p:strVal val="visible"/>
                                      </p:to>
                                    </p:set>
                                    <p:animEffect transition="in" filter="box(out)">
                                      <p:cBhvr>
                                        <p:cTn id="74" dur="500"/>
                                        <p:tgtEl>
                                          <p:spTgt spid="156682"/>
                                        </p:tgtEl>
                                      </p:cBhvr>
                                    </p:animEffect>
                                  </p:childTnLst>
                                </p:cTn>
                              </p:par>
                            </p:childTnLst>
                          </p:cTn>
                        </p:par>
                        <p:par>
                          <p:cTn id="75" fill="hold" nodeType="afterGroup">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156683"/>
                                        </p:tgtEl>
                                        <p:attrNameLst>
                                          <p:attrName>style.visibility</p:attrName>
                                        </p:attrNameLst>
                                      </p:cBhvr>
                                      <p:to>
                                        <p:strVal val="visible"/>
                                      </p:to>
                                    </p:set>
                                    <p:animEffect transition="in" filter="box(out)">
                                      <p:cBhvr>
                                        <p:cTn id="78" dur="500"/>
                                        <p:tgtEl>
                                          <p:spTgt spid="156683"/>
                                        </p:tgtEl>
                                      </p:cBhvr>
                                    </p:animEffect>
                                  </p:childTnLst>
                                </p:cTn>
                              </p:par>
                            </p:childTnLst>
                          </p:cTn>
                        </p:par>
                        <p:par>
                          <p:cTn id="79" fill="hold" nodeType="afterGroup">
                            <p:stCondLst>
                              <p:cond delay="10000"/>
                            </p:stCondLst>
                            <p:childTnLst>
                              <p:par>
                                <p:cTn id="80" presetID="4" presetClass="entr" presetSubtype="32" fill="hold" grpId="0" nodeType="afterEffect">
                                  <p:stCondLst>
                                    <p:cond delay="0"/>
                                  </p:stCondLst>
                                  <p:childTnLst>
                                    <p:set>
                                      <p:cBhvr>
                                        <p:cTn id="81" dur="1" fill="hold">
                                          <p:stCondLst>
                                            <p:cond delay="0"/>
                                          </p:stCondLst>
                                        </p:cTn>
                                        <p:tgtEl>
                                          <p:spTgt spid="156684"/>
                                        </p:tgtEl>
                                        <p:attrNameLst>
                                          <p:attrName>style.visibility</p:attrName>
                                        </p:attrNameLst>
                                      </p:cBhvr>
                                      <p:to>
                                        <p:strVal val="visible"/>
                                      </p:to>
                                    </p:set>
                                    <p:animEffect transition="in" filter="box(out)">
                                      <p:cBhvr>
                                        <p:cTn id="82" dur="500"/>
                                        <p:tgtEl>
                                          <p:spTgt spid="156684"/>
                                        </p:tgtEl>
                                      </p:cBhvr>
                                    </p:animEffect>
                                  </p:childTnLst>
                                </p:cTn>
                              </p:par>
                            </p:childTnLst>
                          </p:cTn>
                        </p:par>
                        <p:par>
                          <p:cTn id="83" fill="hold" nodeType="afterGroup">
                            <p:stCondLst>
                              <p:cond delay="10500"/>
                            </p:stCondLst>
                            <p:childTnLst>
                              <p:par>
                                <p:cTn id="84" presetID="4" presetClass="entr" presetSubtype="32" fill="hold" grpId="0" nodeType="afterEffect">
                                  <p:stCondLst>
                                    <p:cond delay="0"/>
                                  </p:stCondLst>
                                  <p:childTnLst>
                                    <p:set>
                                      <p:cBhvr>
                                        <p:cTn id="85" dur="1" fill="hold">
                                          <p:stCondLst>
                                            <p:cond delay="0"/>
                                          </p:stCondLst>
                                        </p:cTn>
                                        <p:tgtEl>
                                          <p:spTgt spid="156707"/>
                                        </p:tgtEl>
                                        <p:attrNameLst>
                                          <p:attrName>style.visibility</p:attrName>
                                        </p:attrNameLst>
                                      </p:cBhvr>
                                      <p:to>
                                        <p:strVal val="visible"/>
                                      </p:to>
                                    </p:set>
                                    <p:animEffect transition="in" filter="box(out)">
                                      <p:cBhvr>
                                        <p:cTn id="86" dur="500"/>
                                        <p:tgtEl>
                                          <p:spTgt spid="156707"/>
                                        </p:tgtEl>
                                      </p:cBhvr>
                                    </p:animEffect>
                                  </p:childTnLst>
                                </p:cTn>
                              </p:par>
                            </p:childTnLst>
                          </p:cTn>
                        </p:par>
                        <p:par>
                          <p:cTn id="87" fill="hold" nodeType="afterGroup">
                            <p:stCondLst>
                              <p:cond delay="11000"/>
                            </p:stCondLst>
                            <p:childTnLst>
                              <p:par>
                                <p:cTn id="88" presetID="4" presetClass="entr" presetSubtype="32" fill="hold" grpId="0" nodeType="afterEffect">
                                  <p:stCondLst>
                                    <p:cond delay="0"/>
                                  </p:stCondLst>
                                  <p:childTnLst>
                                    <p:set>
                                      <p:cBhvr>
                                        <p:cTn id="89" dur="1" fill="hold">
                                          <p:stCondLst>
                                            <p:cond delay="0"/>
                                          </p:stCondLst>
                                        </p:cTn>
                                        <p:tgtEl>
                                          <p:spTgt spid="156708"/>
                                        </p:tgtEl>
                                        <p:attrNameLst>
                                          <p:attrName>style.visibility</p:attrName>
                                        </p:attrNameLst>
                                      </p:cBhvr>
                                      <p:to>
                                        <p:strVal val="visible"/>
                                      </p:to>
                                    </p:set>
                                    <p:animEffect transition="in" filter="box(out)">
                                      <p:cBhvr>
                                        <p:cTn id="90" dur="500"/>
                                        <p:tgtEl>
                                          <p:spTgt spid="15670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6694"/>
                                        </p:tgtEl>
                                        <p:attrNameLst>
                                          <p:attrName>style.visibility</p:attrName>
                                        </p:attrNameLst>
                                      </p:cBhvr>
                                      <p:to>
                                        <p:strVal val="visible"/>
                                      </p:to>
                                    </p:set>
                                    <p:animEffect transition="in" filter="wipe(left)">
                                      <p:cBhvr>
                                        <p:cTn id="95" dur="500"/>
                                        <p:tgtEl>
                                          <p:spTgt spid="156694"/>
                                        </p:tgtEl>
                                      </p:cBhvr>
                                    </p:animEffect>
                                  </p:childTnLst>
                                </p:cTn>
                              </p:par>
                            </p:childTnLst>
                          </p:cTn>
                        </p:par>
                        <p:par>
                          <p:cTn id="96" fill="hold" nodeType="afterGroup">
                            <p:stCondLst>
                              <p:cond delay="500"/>
                            </p:stCondLst>
                            <p:childTnLst>
                              <p:par>
                                <p:cTn id="97" presetID="2" presetClass="entr" presetSubtype="2" fill="hold" grpId="0" nodeType="afterEffect">
                                  <p:stCondLst>
                                    <p:cond delay="0"/>
                                  </p:stCondLst>
                                  <p:childTnLst>
                                    <p:set>
                                      <p:cBhvr>
                                        <p:cTn id="98" dur="1" fill="hold">
                                          <p:stCondLst>
                                            <p:cond delay="0"/>
                                          </p:stCondLst>
                                        </p:cTn>
                                        <p:tgtEl>
                                          <p:spTgt spid="156699"/>
                                        </p:tgtEl>
                                        <p:attrNameLst>
                                          <p:attrName>style.visibility</p:attrName>
                                        </p:attrNameLst>
                                      </p:cBhvr>
                                      <p:to>
                                        <p:strVal val="visible"/>
                                      </p:to>
                                    </p:set>
                                    <p:anim calcmode="lin" valueType="num">
                                      <p:cBhvr additive="base">
                                        <p:cTn id="99" dur="500" fill="hold"/>
                                        <p:tgtEl>
                                          <p:spTgt spid="156699"/>
                                        </p:tgtEl>
                                        <p:attrNameLst>
                                          <p:attrName>ppt_x</p:attrName>
                                        </p:attrNameLst>
                                      </p:cBhvr>
                                      <p:tavLst>
                                        <p:tav tm="0">
                                          <p:val>
                                            <p:strVal val="1+#ppt_w/2"/>
                                          </p:val>
                                        </p:tav>
                                        <p:tav tm="100000">
                                          <p:val>
                                            <p:strVal val="#ppt_x"/>
                                          </p:val>
                                        </p:tav>
                                      </p:tavLst>
                                    </p:anim>
                                    <p:anim calcmode="lin" valueType="num">
                                      <p:cBhvr additive="base">
                                        <p:cTn id="100" dur="500" fill="hold"/>
                                        <p:tgtEl>
                                          <p:spTgt spid="156699"/>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56695"/>
                                        </p:tgtEl>
                                        <p:attrNameLst>
                                          <p:attrName>style.visibility</p:attrName>
                                        </p:attrNameLst>
                                      </p:cBhvr>
                                      <p:to>
                                        <p:strVal val="visible"/>
                                      </p:to>
                                    </p:set>
                                    <p:animEffect transition="in" filter="wipe(left)">
                                      <p:cBhvr>
                                        <p:cTn id="105" dur="500"/>
                                        <p:tgtEl>
                                          <p:spTgt spid="15669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56696"/>
                                        </p:tgtEl>
                                        <p:attrNameLst>
                                          <p:attrName>style.visibility</p:attrName>
                                        </p:attrNameLst>
                                      </p:cBhvr>
                                      <p:to>
                                        <p:strVal val="visible"/>
                                      </p:to>
                                    </p:set>
                                    <p:animEffect transition="in" filter="wipe(left)">
                                      <p:cBhvr>
                                        <p:cTn id="110" dur="500"/>
                                        <p:tgtEl>
                                          <p:spTgt spid="156696"/>
                                        </p:tgtEl>
                                      </p:cBhvr>
                                    </p:animEffect>
                                  </p:childTnLst>
                                </p:cTn>
                              </p:par>
                            </p:childTnLst>
                          </p:cTn>
                        </p:par>
                        <p:par>
                          <p:cTn id="111" fill="hold" nodeType="afterGroup">
                            <p:stCondLst>
                              <p:cond delay="500"/>
                            </p:stCondLst>
                            <p:childTnLst>
                              <p:par>
                                <p:cTn id="112" presetID="2" presetClass="entr" presetSubtype="2" fill="hold" grpId="0" nodeType="afterEffect">
                                  <p:stCondLst>
                                    <p:cond delay="0"/>
                                  </p:stCondLst>
                                  <p:childTnLst>
                                    <p:set>
                                      <p:cBhvr>
                                        <p:cTn id="113" dur="1" fill="hold">
                                          <p:stCondLst>
                                            <p:cond delay="0"/>
                                          </p:stCondLst>
                                        </p:cTn>
                                        <p:tgtEl>
                                          <p:spTgt spid="156700"/>
                                        </p:tgtEl>
                                        <p:attrNameLst>
                                          <p:attrName>style.visibility</p:attrName>
                                        </p:attrNameLst>
                                      </p:cBhvr>
                                      <p:to>
                                        <p:strVal val="visible"/>
                                      </p:to>
                                    </p:set>
                                    <p:anim calcmode="lin" valueType="num">
                                      <p:cBhvr additive="base">
                                        <p:cTn id="114" dur="500" fill="hold"/>
                                        <p:tgtEl>
                                          <p:spTgt spid="156700"/>
                                        </p:tgtEl>
                                        <p:attrNameLst>
                                          <p:attrName>ppt_x</p:attrName>
                                        </p:attrNameLst>
                                      </p:cBhvr>
                                      <p:tavLst>
                                        <p:tav tm="0">
                                          <p:val>
                                            <p:strVal val="1+#ppt_w/2"/>
                                          </p:val>
                                        </p:tav>
                                        <p:tav tm="100000">
                                          <p:val>
                                            <p:strVal val="#ppt_x"/>
                                          </p:val>
                                        </p:tav>
                                      </p:tavLst>
                                    </p:anim>
                                    <p:anim calcmode="lin" valueType="num">
                                      <p:cBhvr additive="base">
                                        <p:cTn id="115" dur="500" fill="hold"/>
                                        <p:tgtEl>
                                          <p:spTgt spid="156700"/>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6697"/>
                                        </p:tgtEl>
                                        <p:attrNameLst>
                                          <p:attrName>style.visibility</p:attrName>
                                        </p:attrNameLst>
                                      </p:cBhvr>
                                      <p:to>
                                        <p:strVal val="visible"/>
                                      </p:to>
                                    </p:set>
                                    <p:animEffect transition="in" filter="wipe(left)">
                                      <p:cBhvr>
                                        <p:cTn id="120" dur="500"/>
                                        <p:tgtEl>
                                          <p:spTgt spid="156697"/>
                                        </p:tgtEl>
                                      </p:cBhvr>
                                    </p:animEffect>
                                  </p:childTnLst>
                                </p:cTn>
                              </p:par>
                            </p:childTnLst>
                          </p:cTn>
                        </p:par>
                        <p:par>
                          <p:cTn id="121" fill="hold" nodeType="afterGroup">
                            <p:stCondLst>
                              <p:cond delay="500"/>
                            </p:stCondLst>
                            <p:childTnLst>
                              <p:par>
                                <p:cTn id="122" presetID="2" presetClass="entr" presetSubtype="2" fill="hold" grpId="0" nodeType="afterEffect">
                                  <p:stCondLst>
                                    <p:cond delay="0"/>
                                  </p:stCondLst>
                                  <p:childTnLst>
                                    <p:set>
                                      <p:cBhvr>
                                        <p:cTn id="123" dur="1" fill="hold">
                                          <p:stCondLst>
                                            <p:cond delay="0"/>
                                          </p:stCondLst>
                                        </p:cTn>
                                        <p:tgtEl>
                                          <p:spTgt spid="156701"/>
                                        </p:tgtEl>
                                        <p:attrNameLst>
                                          <p:attrName>style.visibility</p:attrName>
                                        </p:attrNameLst>
                                      </p:cBhvr>
                                      <p:to>
                                        <p:strVal val="visible"/>
                                      </p:to>
                                    </p:set>
                                    <p:anim calcmode="lin" valueType="num">
                                      <p:cBhvr additive="base">
                                        <p:cTn id="124" dur="500" fill="hold"/>
                                        <p:tgtEl>
                                          <p:spTgt spid="156701"/>
                                        </p:tgtEl>
                                        <p:attrNameLst>
                                          <p:attrName>ppt_x</p:attrName>
                                        </p:attrNameLst>
                                      </p:cBhvr>
                                      <p:tavLst>
                                        <p:tav tm="0">
                                          <p:val>
                                            <p:strVal val="1+#ppt_w/2"/>
                                          </p:val>
                                        </p:tav>
                                        <p:tav tm="100000">
                                          <p:val>
                                            <p:strVal val="#ppt_x"/>
                                          </p:val>
                                        </p:tav>
                                      </p:tavLst>
                                    </p:anim>
                                    <p:anim calcmode="lin" valueType="num">
                                      <p:cBhvr additive="base">
                                        <p:cTn id="125" dur="500" fill="hold"/>
                                        <p:tgtEl>
                                          <p:spTgt spid="156701"/>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56698"/>
                                        </p:tgtEl>
                                        <p:attrNameLst>
                                          <p:attrName>style.visibility</p:attrName>
                                        </p:attrNameLst>
                                      </p:cBhvr>
                                      <p:to>
                                        <p:strVal val="visible"/>
                                      </p:to>
                                    </p:set>
                                    <p:animEffect transition="in" filter="wipe(left)">
                                      <p:cBhvr>
                                        <p:cTn id="130" dur="500"/>
                                        <p:tgtEl>
                                          <p:spTgt spid="156698"/>
                                        </p:tgtEl>
                                      </p:cBhvr>
                                    </p:animEffect>
                                  </p:childTnLst>
                                </p:cTn>
                              </p:par>
                            </p:childTnLst>
                          </p:cTn>
                        </p:par>
                        <p:par>
                          <p:cTn id="131" fill="hold" nodeType="afterGroup">
                            <p:stCondLst>
                              <p:cond delay="500"/>
                            </p:stCondLst>
                            <p:childTnLst>
                              <p:par>
                                <p:cTn id="132" presetID="2" presetClass="entr" presetSubtype="2" fill="hold" grpId="0" nodeType="afterEffect">
                                  <p:stCondLst>
                                    <p:cond delay="0"/>
                                  </p:stCondLst>
                                  <p:childTnLst>
                                    <p:set>
                                      <p:cBhvr>
                                        <p:cTn id="133" dur="1" fill="hold">
                                          <p:stCondLst>
                                            <p:cond delay="0"/>
                                          </p:stCondLst>
                                        </p:cTn>
                                        <p:tgtEl>
                                          <p:spTgt spid="156702"/>
                                        </p:tgtEl>
                                        <p:attrNameLst>
                                          <p:attrName>style.visibility</p:attrName>
                                        </p:attrNameLst>
                                      </p:cBhvr>
                                      <p:to>
                                        <p:strVal val="visible"/>
                                      </p:to>
                                    </p:set>
                                    <p:anim calcmode="lin" valueType="num">
                                      <p:cBhvr additive="base">
                                        <p:cTn id="134" dur="500" fill="hold"/>
                                        <p:tgtEl>
                                          <p:spTgt spid="156702"/>
                                        </p:tgtEl>
                                        <p:attrNameLst>
                                          <p:attrName>ppt_x</p:attrName>
                                        </p:attrNameLst>
                                      </p:cBhvr>
                                      <p:tavLst>
                                        <p:tav tm="0">
                                          <p:val>
                                            <p:strVal val="1+#ppt_w/2"/>
                                          </p:val>
                                        </p:tav>
                                        <p:tav tm="100000">
                                          <p:val>
                                            <p:strVal val="#ppt_x"/>
                                          </p:val>
                                        </p:tav>
                                      </p:tavLst>
                                    </p:anim>
                                    <p:anim calcmode="lin" valueType="num">
                                      <p:cBhvr additive="base">
                                        <p:cTn id="135" dur="500" fill="hold"/>
                                        <p:tgtEl>
                                          <p:spTgt spid="156702"/>
                                        </p:tgtEl>
                                        <p:attrNameLst>
                                          <p:attrName>ppt_y</p:attrName>
                                        </p:attrNameLst>
                                      </p:cBhvr>
                                      <p:tavLst>
                                        <p:tav tm="0">
                                          <p:val>
                                            <p:strVal val="#ppt_y"/>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156703"/>
                                        </p:tgtEl>
                                        <p:attrNameLst>
                                          <p:attrName>style.visibility</p:attrName>
                                        </p:attrNameLst>
                                      </p:cBhvr>
                                      <p:to>
                                        <p:strVal val="visible"/>
                                      </p:to>
                                    </p:set>
                                    <p:animEffect transition="in" filter="wipe(up)">
                                      <p:cBhvr>
                                        <p:cTn id="140" dur="500"/>
                                        <p:tgtEl>
                                          <p:spTgt spid="156703"/>
                                        </p:tgtEl>
                                      </p:cBhvr>
                                    </p:animEffect>
                                  </p:childTnLst>
                                </p:cTn>
                              </p:par>
                            </p:childTnLst>
                          </p:cTn>
                        </p:par>
                        <p:par>
                          <p:cTn id="141" fill="hold" nodeType="afterGroup">
                            <p:stCondLst>
                              <p:cond delay="500"/>
                            </p:stCondLst>
                            <p:childTnLst>
                              <p:par>
                                <p:cTn id="142" presetID="12" presetClass="entr" presetSubtype="1" fill="hold" grpId="0" nodeType="afterEffect">
                                  <p:stCondLst>
                                    <p:cond delay="2000"/>
                                  </p:stCondLst>
                                  <p:childTnLst>
                                    <p:set>
                                      <p:cBhvr>
                                        <p:cTn id="143" dur="1" fill="hold">
                                          <p:stCondLst>
                                            <p:cond delay="0"/>
                                          </p:stCondLst>
                                        </p:cTn>
                                        <p:tgtEl>
                                          <p:spTgt spid="156705"/>
                                        </p:tgtEl>
                                        <p:attrNameLst>
                                          <p:attrName>style.visibility</p:attrName>
                                        </p:attrNameLst>
                                      </p:cBhvr>
                                      <p:to>
                                        <p:strVal val="visible"/>
                                      </p:to>
                                    </p:set>
                                    <p:animEffect transition="in" filter="slide(fromTop)">
                                      <p:cBhvr>
                                        <p:cTn id="144" dur="500"/>
                                        <p:tgtEl>
                                          <p:spTgt spid="156705"/>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156704"/>
                                        </p:tgtEl>
                                        <p:attrNameLst>
                                          <p:attrName>style.visibility</p:attrName>
                                        </p:attrNameLst>
                                      </p:cBhvr>
                                      <p:to>
                                        <p:strVal val="visible"/>
                                      </p:to>
                                    </p:set>
                                    <p:animEffect transition="in" filter="wipe(down)">
                                      <p:cBhvr>
                                        <p:cTn id="149" dur="500"/>
                                        <p:tgtEl>
                                          <p:spTgt spid="156704"/>
                                        </p:tgtEl>
                                      </p:cBhvr>
                                    </p:animEffect>
                                  </p:childTnLst>
                                </p:cTn>
                              </p:par>
                            </p:childTnLst>
                          </p:cTn>
                        </p:par>
                        <p:par>
                          <p:cTn id="150" fill="hold" nodeType="afterGroup">
                            <p:stCondLst>
                              <p:cond delay="500"/>
                            </p:stCondLst>
                            <p:childTnLst>
                              <p:par>
                                <p:cTn id="151" presetID="12" presetClass="entr" presetSubtype="4" fill="hold" grpId="0" nodeType="afterEffect">
                                  <p:stCondLst>
                                    <p:cond delay="1000"/>
                                  </p:stCondLst>
                                  <p:childTnLst>
                                    <p:set>
                                      <p:cBhvr>
                                        <p:cTn id="152" dur="1" fill="hold">
                                          <p:stCondLst>
                                            <p:cond delay="0"/>
                                          </p:stCondLst>
                                        </p:cTn>
                                        <p:tgtEl>
                                          <p:spTgt spid="156706"/>
                                        </p:tgtEl>
                                        <p:attrNameLst>
                                          <p:attrName>style.visibility</p:attrName>
                                        </p:attrNameLst>
                                      </p:cBhvr>
                                      <p:to>
                                        <p:strVal val="visible"/>
                                      </p:to>
                                    </p:set>
                                    <p:animEffect transition="in" filter="slide(fromBottom)">
                                      <p:cBhvr>
                                        <p:cTn id="153" dur="500"/>
                                        <p:tgtEl>
                                          <p:spTgt spid="156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animBg="1"/>
      <p:bldP spid="156676" grpId="0" autoUpdateAnimBg="0"/>
      <p:bldP spid="156677" grpId="0" autoUpdateAnimBg="0"/>
      <p:bldP spid="156678" grpId="0" autoUpdateAnimBg="0"/>
      <p:bldP spid="156679" grpId="0" autoUpdateAnimBg="0"/>
      <p:bldP spid="156680" grpId="0" autoUpdateAnimBg="0"/>
      <p:bldP spid="156681" grpId="0" autoUpdateAnimBg="0"/>
      <p:bldP spid="156682" grpId="0" autoUpdateAnimBg="0"/>
      <p:bldP spid="156683" grpId="0" autoUpdateAnimBg="0"/>
      <p:bldP spid="156684" grpId="0" autoUpdateAnimBg="0"/>
      <p:bldP spid="156685" grpId="0" animBg="1"/>
      <p:bldP spid="156686" grpId="0" animBg="1"/>
      <p:bldP spid="156687" grpId="0" animBg="1"/>
      <p:bldP spid="156688" grpId="0" animBg="1"/>
      <p:bldP spid="156689" grpId="0" animBg="1"/>
      <p:bldP spid="156690" grpId="0" animBg="1"/>
      <p:bldP spid="156691" grpId="0" animBg="1"/>
      <p:bldP spid="156692" grpId="0" animBg="1"/>
      <p:bldP spid="156693" grpId="0" animBg="1"/>
      <p:bldP spid="156694" grpId="0" animBg="1"/>
      <p:bldP spid="156695" grpId="0" animBg="1"/>
      <p:bldP spid="156696" grpId="0" animBg="1"/>
      <p:bldP spid="156697" grpId="0" animBg="1"/>
      <p:bldP spid="156698" grpId="0" animBg="1"/>
      <p:bldP spid="156699" grpId="0" autoUpdateAnimBg="0"/>
      <p:bldP spid="156700" grpId="0" autoUpdateAnimBg="0"/>
      <p:bldP spid="156701" grpId="0" autoUpdateAnimBg="0"/>
      <p:bldP spid="156702" grpId="0" autoUpdateAnimBg="0"/>
      <p:bldP spid="156703" grpId="0" animBg="1"/>
      <p:bldP spid="156704" grpId="0" animBg="1"/>
      <p:bldP spid="156705" grpId="0" autoUpdateAnimBg="0"/>
      <p:bldP spid="156706" grpId="0" autoUpdateAnimBg="0"/>
      <p:bldP spid="156707" grpId="0" autoUpdateAnimBg="0"/>
      <p:bldP spid="15670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Eigenschaften von </a:t>
            </a:r>
            <a:r>
              <a:rPr lang="de-DE"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b="1">
                <a:effectLst>
                  <a:outerShdw blurRad="38100" dist="38100" dir="2700000" algn="tl">
                    <a:srgbClr val="DDDDDD"/>
                  </a:outerShdw>
                </a:effectLst>
                <a:latin typeface="Calibri" charset="0"/>
                <a:ea typeface="ＭＳ Ｐゴシック" charset="0"/>
                <a:cs typeface="ＭＳ Ｐゴシック" charset="0"/>
              </a:rPr>
              <a:t>T</a:t>
            </a:r>
          </a:p>
        </p:txBody>
      </p:sp>
      <p:sp>
        <p:nvSpPr>
          <p:cNvPr id="158723" name="Text Box 3"/>
          <p:cNvSpPr txBox="1">
            <a:spLocks noChangeArrowheads="1"/>
          </p:cNvSpPr>
          <p:nvPr/>
        </p:nvSpPr>
        <p:spPr bwMode="auto">
          <a:xfrm>
            <a:off x="366713" y="2324100"/>
            <a:ext cx="4208462" cy="2465388"/>
          </a:xfrm>
          <a:prstGeom prst="rect">
            <a:avLst/>
          </a:prstGeom>
          <a:noFill/>
          <a:ln w="25400">
            <a:noFill/>
            <a:miter lim="800000"/>
            <a:headEnd/>
            <a:tailEnd/>
          </a:ln>
          <a:effectLst/>
        </p:spPr>
        <p:txBody>
          <a:bodyPr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b="1">
                <a:effectLst>
                  <a:outerShdw blurRad="38100" dist="38100" dir="2700000" algn="tl">
                    <a:srgbClr val="DDDDDD"/>
                  </a:outerShdw>
                </a:effectLst>
                <a:latin typeface="Calibri" charset="0"/>
              </a:rPr>
              <a:t>Absinken</a:t>
            </a:r>
            <a:r>
              <a:rPr lang="de-DE">
                <a:latin typeface="Calibri" charset="0"/>
              </a:rPr>
              <a:t> von Luft im </a:t>
            </a:r>
            <a:r>
              <a:rPr lang="de-DE" b="1">
                <a:effectLst>
                  <a:outerShdw blurRad="38100" dist="38100" dir="2700000" algn="tl">
                    <a:srgbClr val="DDDDDD"/>
                  </a:outerShdw>
                </a:effectLst>
                <a:latin typeface="Calibri" charset="0"/>
              </a:rPr>
              <a:t>Hoch</a:t>
            </a:r>
            <a:r>
              <a:rPr lang="de-DE">
                <a:latin typeface="Calibri" charset="0"/>
              </a:rPr>
              <a:t>druckgebiet:</a:t>
            </a:r>
          </a:p>
          <a:p>
            <a:pPr eaLnBrk="1" hangingPunct="1">
              <a:buFontTx/>
              <a:buChar char="•"/>
            </a:pPr>
            <a:r>
              <a:rPr lang="de-DE">
                <a:latin typeface="Calibri" charset="0"/>
              </a:rPr>
              <a:t>Erwärmung</a:t>
            </a:r>
          </a:p>
          <a:p>
            <a:pPr eaLnBrk="1" hangingPunct="1">
              <a:buFontTx/>
              <a:buChar char="•"/>
            </a:pPr>
            <a:r>
              <a:rPr lang="de-DE">
                <a:latin typeface="Calibri" charset="0"/>
              </a:rPr>
              <a:t>Abnahme der rel. Feuchte</a:t>
            </a:r>
          </a:p>
          <a:p>
            <a:pPr eaLnBrk="1" hangingPunct="1">
              <a:buFontTx/>
              <a:buChar char="•"/>
            </a:pPr>
            <a:r>
              <a:rPr lang="de-DE" b="1">
                <a:effectLst>
                  <a:outerShdw blurRad="38100" dist="38100" dir="2700000" algn="tl">
                    <a:srgbClr val="DDDDDD"/>
                  </a:outerShdw>
                </a:effectLst>
                <a:latin typeface="Calibri" charset="0"/>
              </a:rPr>
              <a:t>Wolkenauflösung</a:t>
            </a:r>
            <a:endParaRPr lang="de-DE">
              <a:latin typeface="Calibri" charset="0"/>
            </a:endParaRPr>
          </a:p>
        </p:txBody>
      </p:sp>
      <p:sp>
        <p:nvSpPr>
          <p:cNvPr id="158724" name="Text Box 4"/>
          <p:cNvSpPr txBox="1">
            <a:spLocks noChangeArrowheads="1"/>
          </p:cNvSpPr>
          <p:nvPr/>
        </p:nvSpPr>
        <p:spPr bwMode="auto">
          <a:xfrm>
            <a:off x="4864100" y="2324100"/>
            <a:ext cx="3979863" cy="2465388"/>
          </a:xfrm>
          <a:prstGeom prst="rect">
            <a:avLst/>
          </a:prstGeom>
          <a:noFill/>
          <a:ln w="25400">
            <a:noFill/>
            <a:miter lim="800000"/>
            <a:headEnd/>
            <a:tailEnd/>
          </a:ln>
          <a:effectLst/>
        </p:spPr>
        <p:txBody>
          <a:bodyPr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b="1">
                <a:effectLst>
                  <a:outerShdw blurRad="38100" dist="38100" dir="2700000" algn="tl">
                    <a:srgbClr val="DDDDDD"/>
                  </a:outerShdw>
                </a:effectLst>
                <a:latin typeface="Calibri" charset="0"/>
              </a:rPr>
              <a:t>Aufsteigen</a:t>
            </a:r>
            <a:r>
              <a:rPr lang="de-DE">
                <a:latin typeface="Calibri" charset="0"/>
              </a:rPr>
              <a:t> von Luft im </a:t>
            </a:r>
            <a:r>
              <a:rPr lang="de-DE" b="1">
                <a:effectLst>
                  <a:outerShdw blurRad="38100" dist="38100" dir="2700000" algn="tl">
                    <a:srgbClr val="DDDDDD"/>
                  </a:outerShdw>
                </a:effectLst>
                <a:latin typeface="Calibri" charset="0"/>
              </a:rPr>
              <a:t>Tief</a:t>
            </a:r>
            <a:r>
              <a:rPr lang="de-DE">
                <a:latin typeface="Calibri" charset="0"/>
              </a:rPr>
              <a:t>druckgebiet:</a:t>
            </a:r>
          </a:p>
          <a:p>
            <a:pPr eaLnBrk="1" hangingPunct="1">
              <a:buFontTx/>
              <a:buChar char="•"/>
            </a:pPr>
            <a:r>
              <a:rPr lang="de-DE">
                <a:latin typeface="Calibri" charset="0"/>
              </a:rPr>
              <a:t>Abkühlung</a:t>
            </a:r>
          </a:p>
          <a:p>
            <a:pPr eaLnBrk="1" hangingPunct="1">
              <a:buFontTx/>
              <a:buChar char="•"/>
            </a:pPr>
            <a:r>
              <a:rPr lang="de-DE">
                <a:latin typeface="Calibri" charset="0"/>
              </a:rPr>
              <a:t>Zunahme der rel. Feuchte</a:t>
            </a:r>
          </a:p>
          <a:p>
            <a:pPr eaLnBrk="1" hangingPunct="1">
              <a:buFontTx/>
              <a:buChar char="•"/>
            </a:pPr>
            <a:r>
              <a:rPr lang="de-DE" b="1">
                <a:effectLst>
                  <a:outerShdw blurRad="38100" dist="38100" dir="2700000" algn="tl">
                    <a:srgbClr val="DDDDDD"/>
                  </a:outerShdw>
                </a:effectLst>
                <a:latin typeface="Calibri" charset="0"/>
              </a:rPr>
              <a:t>Wolkenbildung</a:t>
            </a:r>
            <a:endParaRPr lang="de-DE">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anim calcmode="lin" valueType="num">
                                      <p:cBhvr additive="base">
                                        <p:cTn id="19" dur="500" fill="hold"/>
                                        <p:tgtEl>
                                          <p:spTgt spid="158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8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8723">
                                            <p:txEl>
                                              <p:pRg st="3" end="3"/>
                                            </p:txEl>
                                          </p:spTgt>
                                        </p:tgtEl>
                                        <p:attrNameLst>
                                          <p:attrName>style.visibility</p:attrName>
                                        </p:attrNameLst>
                                      </p:cBhvr>
                                      <p:to>
                                        <p:strVal val="visible"/>
                                      </p:to>
                                    </p:set>
                                    <p:anim calcmode="lin" valueType="num">
                                      <p:cBhvr additive="base">
                                        <p:cTn id="25" dur="500" fill="hold"/>
                                        <p:tgtEl>
                                          <p:spTgt spid="158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8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8724">
                                            <p:txEl>
                                              <p:pRg st="0" end="0"/>
                                            </p:txEl>
                                          </p:spTgt>
                                        </p:tgtEl>
                                        <p:attrNameLst>
                                          <p:attrName>style.visibility</p:attrName>
                                        </p:attrNameLst>
                                      </p:cBhvr>
                                      <p:to>
                                        <p:strVal val="visible"/>
                                      </p:to>
                                    </p:set>
                                    <p:anim calcmode="lin" valueType="num">
                                      <p:cBhvr additive="base">
                                        <p:cTn id="31" dur="500" fill="hold"/>
                                        <p:tgtEl>
                                          <p:spTgt spid="15872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8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8724">
                                            <p:txEl>
                                              <p:pRg st="1" end="1"/>
                                            </p:txEl>
                                          </p:spTgt>
                                        </p:tgtEl>
                                        <p:attrNameLst>
                                          <p:attrName>style.visibility</p:attrName>
                                        </p:attrNameLst>
                                      </p:cBhvr>
                                      <p:to>
                                        <p:strVal val="visible"/>
                                      </p:to>
                                    </p:set>
                                    <p:anim calcmode="lin" valueType="num">
                                      <p:cBhvr additive="base">
                                        <p:cTn id="37" dur="500" fill="hold"/>
                                        <p:tgtEl>
                                          <p:spTgt spid="15872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8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8724">
                                            <p:txEl>
                                              <p:pRg st="2" end="2"/>
                                            </p:txEl>
                                          </p:spTgt>
                                        </p:tgtEl>
                                        <p:attrNameLst>
                                          <p:attrName>style.visibility</p:attrName>
                                        </p:attrNameLst>
                                      </p:cBhvr>
                                      <p:to>
                                        <p:strVal val="visible"/>
                                      </p:to>
                                    </p:set>
                                    <p:anim calcmode="lin" valueType="num">
                                      <p:cBhvr additive="base">
                                        <p:cTn id="43" dur="500" fill="hold"/>
                                        <p:tgtEl>
                                          <p:spTgt spid="158724">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87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8724">
                                            <p:txEl>
                                              <p:pRg st="3" end="3"/>
                                            </p:txEl>
                                          </p:spTgt>
                                        </p:tgtEl>
                                        <p:attrNameLst>
                                          <p:attrName>style.visibility</p:attrName>
                                        </p:attrNameLst>
                                      </p:cBhvr>
                                      <p:to>
                                        <p:strVal val="visible"/>
                                      </p:to>
                                    </p:set>
                                    <p:anim calcmode="lin" valueType="num">
                                      <p:cBhvr additive="base">
                                        <p:cTn id="49" dur="500" fill="hold"/>
                                        <p:tgtEl>
                                          <p:spTgt spid="158724">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872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P spid="15872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p:cNvSpPr>
            <a:spLocks noGrp="1"/>
          </p:cNvSpPr>
          <p:nvPr>
            <p:ph type="ftr" sz="quarter" idx="11"/>
          </p:nvPr>
        </p:nvSpPr>
        <p:spPr>
          <a:xfrm>
            <a:off x="457200" y="6356350"/>
            <a:ext cx="2133600" cy="365125"/>
          </a:xfr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eaLnBrk="1" hangingPunct="1"/>
            <a:r>
              <a:rPr lang="en-US" sz="1200">
                <a:solidFill>
                  <a:srgbClr val="898989"/>
                </a:solidFill>
                <a:latin typeface="Calibri" charset="0"/>
              </a:rPr>
              <a:t>Dr. H. Albrecht: </a:t>
            </a:r>
            <a:r>
              <a:rPr lang="en-US" sz="1200" b="1">
                <a:solidFill>
                  <a:srgbClr val="898989"/>
                </a:solidFill>
                <a:effectLst>
                  <a:outerShdw blurRad="38100" dist="38100" dir="2700000" algn="tl">
                    <a:srgbClr val="DDDDDD"/>
                  </a:outerShdw>
                </a:effectLst>
                <a:latin typeface="Calibri" charset="0"/>
              </a:rPr>
              <a:t>Meteorologie</a:t>
            </a:r>
            <a:endParaRPr lang="en-US" sz="1200">
              <a:solidFill>
                <a:srgbClr val="898989"/>
              </a:solidFill>
              <a:latin typeface="Calibri" charset="0"/>
            </a:endParaRPr>
          </a:p>
        </p:txBody>
      </p:sp>
      <p:sp>
        <p:nvSpPr>
          <p:cNvPr id="62467" name="Rectangle 2"/>
          <p:cNvSpPr>
            <a:spLocks noGrp="1" noChangeArrowheads="1"/>
          </p:cNvSpPr>
          <p:nvPr>
            <p:ph type="title"/>
          </p:nvPr>
        </p:nvSpPr>
        <p:spPr/>
        <p:txBody>
          <a:bodyPr/>
          <a:lstStyle/>
          <a:p>
            <a:pPr eaLnBrk="1" hangingPunct="1"/>
            <a:endParaRPr lang="de-DE">
              <a:latin typeface="Calibri" charset="0"/>
              <a:ea typeface="ＭＳ Ｐゴシック" charset="0"/>
              <a:cs typeface="ＭＳ Ｐゴシック" charset="0"/>
            </a:endParaRPr>
          </a:p>
        </p:txBody>
      </p:sp>
      <p:pic>
        <p:nvPicPr>
          <p:cNvPr id="62468" name="Picture 3" descr="E:\AB\FLIEGEN\MET\PP-Met\hoehe_nav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2756" name="Freeform 4"/>
          <p:cNvSpPr>
            <a:spLocks/>
          </p:cNvSpPr>
          <p:nvPr/>
        </p:nvSpPr>
        <p:spPr bwMode="auto">
          <a:xfrm>
            <a:off x="6384925" y="711200"/>
            <a:ext cx="1033463" cy="1955800"/>
          </a:xfrm>
          <a:custGeom>
            <a:avLst/>
            <a:gdLst>
              <a:gd name="T0" fmla="*/ 0 w 651"/>
              <a:gd name="T1" fmla="*/ 0 h 1232"/>
              <a:gd name="T2" fmla="*/ 2147483647 w 651"/>
              <a:gd name="T3" fmla="*/ 2147483647 h 1232"/>
              <a:gd name="T4" fmla="*/ 2147483647 w 651"/>
              <a:gd name="T5" fmla="*/ 2147483647 h 1232"/>
              <a:gd name="T6" fmla="*/ 2147483647 w 651"/>
              <a:gd name="T7" fmla="*/ 2147483647 h 1232"/>
              <a:gd name="T8" fmla="*/ 0 60000 65536"/>
              <a:gd name="T9" fmla="*/ 0 60000 65536"/>
              <a:gd name="T10" fmla="*/ 0 60000 65536"/>
              <a:gd name="T11" fmla="*/ 0 60000 65536"/>
              <a:gd name="T12" fmla="*/ 0 w 651"/>
              <a:gd name="T13" fmla="*/ 0 h 1232"/>
              <a:gd name="T14" fmla="*/ 651 w 651"/>
              <a:gd name="T15" fmla="*/ 1232 h 1232"/>
            </a:gdLst>
            <a:ahLst/>
            <a:cxnLst>
              <a:cxn ang="T8">
                <a:pos x="T0" y="T1"/>
              </a:cxn>
              <a:cxn ang="T9">
                <a:pos x="T2" y="T3"/>
              </a:cxn>
              <a:cxn ang="T10">
                <a:pos x="T4" y="T5"/>
              </a:cxn>
              <a:cxn ang="T11">
                <a:pos x="T6" y="T7"/>
              </a:cxn>
            </a:cxnLst>
            <a:rect l="T12" t="T13" r="T14" b="T15"/>
            <a:pathLst>
              <a:path w="651" h="1232">
                <a:moveTo>
                  <a:pt x="0" y="0"/>
                </a:moveTo>
                <a:cubicBezTo>
                  <a:pt x="91" y="23"/>
                  <a:pt x="287" y="130"/>
                  <a:pt x="382" y="231"/>
                </a:cubicBezTo>
                <a:cubicBezTo>
                  <a:pt x="457" y="314"/>
                  <a:pt x="615" y="506"/>
                  <a:pt x="633" y="673"/>
                </a:cubicBezTo>
                <a:cubicBezTo>
                  <a:pt x="651" y="840"/>
                  <a:pt x="565" y="1061"/>
                  <a:pt x="493" y="1232"/>
                </a:cubicBezTo>
              </a:path>
            </a:pathLst>
          </a:custGeom>
          <a:noFill/>
          <a:ln w="7620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202757" name="Freeform 5"/>
          <p:cNvSpPr>
            <a:spLocks/>
          </p:cNvSpPr>
          <p:nvPr/>
        </p:nvSpPr>
        <p:spPr bwMode="auto">
          <a:xfrm>
            <a:off x="7010400" y="3067050"/>
            <a:ext cx="1790700" cy="1311275"/>
          </a:xfrm>
          <a:custGeom>
            <a:avLst/>
            <a:gdLst>
              <a:gd name="T0" fmla="*/ 2147483647 w 1128"/>
              <a:gd name="T1" fmla="*/ 0 h 826"/>
              <a:gd name="T2" fmla="*/ 2147483647 w 1128"/>
              <a:gd name="T3" fmla="*/ 2147483647 h 826"/>
              <a:gd name="T4" fmla="*/ 2147483647 w 1128"/>
              <a:gd name="T5" fmla="*/ 2147483647 h 826"/>
              <a:gd name="T6" fmla="*/ 2147483647 w 1128"/>
              <a:gd name="T7" fmla="*/ 2147483647 h 826"/>
              <a:gd name="T8" fmla="*/ 2147483647 w 1128"/>
              <a:gd name="T9" fmla="*/ 2147483647 h 826"/>
              <a:gd name="T10" fmla="*/ 0 60000 65536"/>
              <a:gd name="T11" fmla="*/ 0 60000 65536"/>
              <a:gd name="T12" fmla="*/ 0 60000 65536"/>
              <a:gd name="T13" fmla="*/ 0 60000 65536"/>
              <a:gd name="T14" fmla="*/ 0 60000 65536"/>
              <a:gd name="T15" fmla="*/ 0 w 1128"/>
              <a:gd name="T16" fmla="*/ 0 h 826"/>
              <a:gd name="T17" fmla="*/ 1128 w 1128"/>
              <a:gd name="T18" fmla="*/ 826 h 826"/>
            </a:gdLst>
            <a:ahLst/>
            <a:cxnLst>
              <a:cxn ang="T10">
                <a:pos x="T0" y="T1"/>
              </a:cxn>
              <a:cxn ang="T11">
                <a:pos x="T2" y="T3"/>
              </a:cxn>
              <a:cxn ang="T12">
                <a:pos x="T4" y="T5"/>
              </a:cxn>
              <a:cxn ang="T13">
                <a:pos x="T6" y="T7"/>
              </a:cxn>
              <a:cxn ang="T14">
                <a:pos x="T8" y="T9"/>
              </a:cxn>
            </a:cxnLst>
            <a:rect l="T15" t="T16" r="T17" b="T18"/>
            <a:pathLst>
              <a:path w="1128" h="826">
                <a:moveTo>
                  <a:pt x="41" y="0"/>
                </a:moveTo>
                <a:cubicBezTo>
                  <a:pt x="8" y="145"/>
                  <a:pt x="0" y="326"/>
                  <a:pt x="14" y="389"/>
                </a:cubicBezTo>
                <a:cubicBezTo>
                  <a:pt x="41" y="521"/>
                  <a:pt x="61" y="593"/>
                  <a:pt x="239" y="712"/>
                </a:cubicBezTo>
                <a:cubicBezTo>
                  <a:pt x="396" y="826"/>
                  <a:pt x="558" y="783"/>
                  <a:pt x="705" y="741"/>
                </a:cubicBezTo>
                <a:cubicBezTo>
                  <a:pt x="861" y="693"/>
                  <a:pt x="1023" y="633"/>
                  <a:pt x="1128" y="567"/>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202758" name="AutoShape 6"/>
          <p:cNvSpPr>
            <a:spLocks/>
          </p:cNvSpPr>
          <p:nvPr/>
        </p:nvSpPr>
        <p:spPr bwMode="auto">
          <a:xfrm>
            <a:off x="1122363" y="652463"/>
            <a:ext cx="3765550" cy="1055687"/>
          </a:xfrm>
          <a:prstGeom prst="borderCallout2">
            <a:avLst>
              <a:gd name="adj1" fmla="val 11093"/>
              <a:gd name="adj2" fmla="val 102037"/>
              <a:gd name="adj3" fmla="val 11093"/>
              <a:gd name="adj4" fmla="val 131537"/>
              <a:gd name="adj5" fmla="val 83667"/>
              <a:gd name="adj6" fmla="val 161162"/>
            </a:avLst>
          </a:prstGeom>
          <a:solidFill>
            <a:schemeClr val="bg1"/>
          </a:solidFill>
          <a:ln w="50800">
            <a:solidFill>
              <a:schemeClr val="tx1"/>
            </a:solidFill>
            <a:miter lim="800000"/>
            <a:headEnd/>
            <a:tailEnd/>
          </a:ln>
        </p:spPr>
        <p:txBody>
          <a:bodyPr wrap="none" anchor="ctr">
            <a:spAutoFit/>
          </a:bodyPr>
          <a:lstStyle/>
          <a:p>
            <a:pPr algn="ctr"/>
            <a:r>
              <a:rPr lang="de-DE" sz="2400" b="1">
                <a:latin typeface="Calibri" charset="0"/>
              </a:rPr>
              <a:t>Antizyklonale Krümmung:</a:t>
            </a:r>
          </a:p>
          <a:p>
            <a:pPr algn="ctr"/>
            <a:r>
              <a:rPr lang="de-DE" sz="2400" b="1">
                <a:latin typeface="Calibri" charset="0"/>
              </a:rPr>
              <a:t>Wolkenauflösung</a:t>
            </a:r>
            <a:endParaRPr lang="de-DE" sz="2400" b="1">
              <a:solidFill>
                <a:srgbClr val="00FF00"/>
              </a:solidFill>
              <a:latin typeface="Calibri" charset="0"/>
            </a:endParaRPr>
          </a:p>
        </p:txBody>
      </p:sp>
      <p:sp>
        <p:nvSpPr>
          <p:cNvPr id="202759" name="AutoShape 7"/>
          <p:cNvSpPr>
            <a:spLocks/>
          </p:cNvSpPr>
          <p:nvPr/>
        </p:nvSpPr>
        <p:spPr bwMode="auto">
          <a:xfrm>
            <a:off x="2749550" y="5316538"/>
            <a:ext cx="3155950" cy="1055687"/>
          </a:xfrm>
          <a:prstGeom prst="borderCallout2">
            <a:avLst>
              <a:gd name="adj1" fmla="val 10829"/>
              <a:gd name="adj2" fmla="val 102417"/>
              <a:gd name="adj3" fmla="val 10829"/>
              <a:gd name="adj4" fmla="val 127315"/>
              <a:gd name="adj5" fmla="val -100000"/>
              <a:gd name="adj6" fmla="val 143259"/>
            </a:avLst>
          </a:prstGeom>
          <a:solidFill>
            <a:schemeClr val="bg1"/>
          </a:solidFill>
          <a:ln w="50800">
            <a:solidFill>
              <a:schemeClr val="tx1"/>
            </a:solidFill>
            <a:miter lim="800000"/>
            <a:headEnd/>
            <a:tailEnd/>
          </a:ln>
        </p:spPr>
        <p:txBody>
          <a:bodyPr wrap="none" anchor="ctr">
            <a:spAutoFit/>
          </a:bodyPr>
          <a:lstStyle/>
          <a:p>
            <a:pPr algn="ctr"/>
            <a:r>
              <a:rPr lang="de-DE" sz="2400" b="1">
                <a:latin typeface="Calibri" charset="0"/>
              </a:rPr>
              <a:t>Zyklonale Krümmung</a:t>
            </a:r>
          </a:p>
          <a:p>
            <a:pPr algn="ctr"/>
            <a:r>
              <a:rPr lang="de-DE" sz="2400" b="1">
                <a:latin typeface="Calibri" charset="0"/>
              </a:rPr>
              <a:t>Wolkenbildung</a:t>
            </a:r>
            <a:endParaRPr lang="de-DE">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wipe(up)">
                                      <p:cBhvr>
                                        <p:cTn id="7" dur="500"/>
                                        <p:tgtEl>
                                          <p:spTgt spid="202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202758"/>
                                        </p:tgtEl>
                                        <p:attrNameLst>
                                          <p:attrName>style.visibility</p:attrName>
                                        </p:attrNameLst>
                                      </p:cBhvr>
                                      <p:to>
                                        <p:strVal val="visible"/>
                                      </p:to>
                                    </p:set>
                                    <p:anim calcmode="lin" valueType="num">
                                      <p:cBhvr>
                                        <p:cTn id="12" dur="500" fill="hold"/>
                                        <p:tgtEl>
                                          <p:spTgt spid="202758"/>
                                        </p:tgtEl>
                                        <p:attrNameLst>
                                          <p:attrName>ppt_x</p:attrName>
                                        </p:attrNameLst>
                                      </p:cBhvr>
                                      <p:tavLst>
                                        <p:tav tm="0">
                                          <p:val>
                                            <p:strVal val="#ppt_x+#ppt_w/2"/>
                                          </p:val>
                                        </p:tav>
                                        <p:tav tm="100000">
                                          <p:val>
                                            <p:strVal val="#ppt_x"/>
                                          </p:val>
                                        </p:tav>
                                      </p:tavLst>
                                    </p:anim>
                                    <p:anim calcmode="lin" valueType="num">
                                      <p:cBhvr>
                                        <p:cTn id="13" dur="500" fill="hold"/>
                                        <p:tgtEl>
                                          <p:spTgt spid="202758"/>
                                        </p:tgtEl>
                                        <p:attrNameLst>
                                          <p:attrName>ppt_y</p:attrName>
                                        </p:attrNameLst>
                                      </p:cBhvr>
                                      <p:tavLst>
                                        <p:tav tm="0">
                                          <p:val>
                                            <p:strVal val="#ppt_y"/>
                                          </p:val>
                                        </p:tav>
                                        <p:tav tm="100000">
                                          <p:val>
                                            <p:strVal val="#ppt_y"/>
                                          </p:val>
                                        </p:tav>
                                      </p:tavLst>
                                    </p:anim>
                                    <p:anim calcmode="lin" valueType="num">
                                      <p:cBhvr>
                                        <p:cTn id="14" dur="500" fill="hold"/>
                                        <p:tgtEl>
                                          <p:spTgt spid="202758"/>
                                        </p:tgtEl>
                                        <p:attrNameLst>
                                          <p:attrName>ppt_w</p:attrName>
                                        </p:attrNameLst>
                                      </p:cBhvr>
                                      <p:tavLst>
                                        <p:tav tm="0">
                                          <p:val>
                                            <p:fltVal val="0"/>
                                          </p:val>
                                        </p:tav>
                                        <p:tav tm="100000">
                                          <p:val>
                                            <p:strVal val="#ppt_w"/>
                                          </p:val>
                                        </p:tav>
                                      </p:tavLst>
                                    </p:anim>
                                    <p:anim calcmode="lin" valueType="num">
                                      <p:cBhvr>
                                        <p:cTn id="15" dur="500" fill="hold"/>
                                        <p:tgtEl>
                                          <p:spTgt spid="20275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2757"/>
                                        </p:tgtEl>
                                        <p:attrNameLst>
                                          <p:attrName>style.visibility</p:attrName>
                                        </p:attrNameLst>
                                      </p:cBhvr>
                                      <p:to>
                                        <p:strVal val="visible"/>
                                      </p:to>
                                    </p:set>
                                    <p:animEffect transition="in" filter="wipe(left)">
                                      <p:cBhvr>
                                        <p:cTn id="20" dur="500"/>
                                        <p:tgtEl>
                                          <p:spTgt spid="2027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2" fill="hold" grpId="0" nodeType="clickEffect">
                                  <p:stCondLst>
                                    <p:cond delay="0"/>
                                  </p:stCondLst>
                                  <p:childTnLst>
                                    <p:set>
                                      <p:cBhvr>
                                        <p:cTn id="24" dur="1" fill="hold">
                                          <p:stCondLst>
                                            <p:cond delay="0"/>
                                          </p:stCondLst>
                                        </p:cTn>
                                        <p:tgtEl>
                                          <p:spTgt spid="202759"/>
                                        </p:tgtEl>
                                        <p:attrNameLst>
                                          <p:attrName>style.visibility</p:attrName>
                                        </p:attrNameLst>
                                      </p:cBhvr>
                                      <p:to>
                                        <p:strVal val="visible"/>
                                      </p:to>
                                    </p:set>
                                    <p:anim calcmode="lin" valueType="num">
                                      <p:cBhvr>
                                        <p:cTn id="25" dur="500" fill="hold"/>
                                        <p:tgtEl>
                                          <p:spTgt spid="202759"/>
                                        </p:tgtEl>
                                        <p:attrNameLst>
                                          <p:attrName>ppt_x</p:attrName>
                                        </p:attrNameLst>
                                      </p:cBhvr>
                                      <p:tavLst>
                                        <p:tav tm="0">
                                          <p:val>
                                            <p:strVal val="#ppt_x+#ppt_w/2"/>
                                          </p:val>
                                        </p:tav>
                                        <p:tav tm="100000">
                                          <p:val>
                                            <p:strVal val="#ppt_x"/>
                                          </p:val>
                                        </p:tav>
                                      </p:tavLst>
                                    </p:anim>
                                    <p:anim calcmode="lin" valueType="num">
                                      <p:cBhvr>
                                        <p:cTn id="26" dur="500" fill="hold"/>
                                        <p:tgtEl>
                                          <p:spTgt spid="202759"/>
                                        </p:tgtEl>
                                        <p:attrNameLst>
                                          <p:attrName>ppt_y</p:attrName>
                                        </p:attrNameLst>
                                      </p:cBhvr>
                                      <p:tavLst>
                                        <p:tav tm="0">
                                          <p:val>
                                            <p:strVal val="#ppt_y"/>
                                          </p:val>
                                        </p:tav>
                                        <p:tav tm="100000">
                                          <p:val>
                                            <p:strVal val="#ppt_y"/>
                                          </p:val>
                                        </p:tav>
                                      </p:tavLst>
                                    </p:anim>
                                    <p:anim calcmode="lin" valueType="num">
                                      <p:cBhvr>
                                        <p:cTn id="27" dur="500" fill="hold"/>
                                        <p:tgtEl>
                                          <p:spTgt spid="202759"/>
                                        </p:tgtEl>
                                        <p:attrNameLst>
                                          <p:attrName>ppt_w</p:attrName>
                                        </p:attrNameLst>
                                      </p:cBhvr>
                                      <p:tavLst>
                                        <p:tav tm="0">
                                          <p:val>
                                            <p:fltVal val="0"/>
                                          </p:val>
                                        </p:tav>
                                        <p:tav tm="100000">
                                          <p:val>
                                            <p:strVal val="#ppt_w"/>
                                          </p:val>
                                        </p:tav>
                                      </p:tavLst>
                                    </p:anim>
                                    <p:anim calcmode="lin" valueType="num">
                                      <p:cBhvr>
                                        <p:cTn id="28" dur="500" fill="hold"/>
                                        <p:tgtEl>
                                          <p:spTgt spid="2027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7" grpId="0" animBg="1"/>
      <p:bldP spid="202758" grpId="0" animBg="1" autoUpdateAnimBg="0"/>
      <p:bldP spid="20275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Bodenwetterkarte</a:t>
            </a:r>
          </a:p>
        </p:txBody>
      </p:sp>
      <p:pic>
        <p:nvPicPr>
          <p:cNvPr id="91139" name="Picture 3" descr="E:\AB\FLIEGEN\MET\PP-Met\boden.gif"/>
          <p:cNvPicPr>
            <a:picLocks noChangeAspect="1" noChangeArrowheads="1"/>
          </p:cNvPicPr>
          <p:nvPr/>
        </p:nvPicPr>
        <p:blipFill>
          <a:blip r:embed="rId3">
            <a:extLst>
              <a:ext uri="{28A0092B-C50C-407E-A947-70E740481C1C}">
                <a14:useLocalDpi xmlns:a14="http://schemas.microsoft.com/office/drawing/2010/main" val="0"/>
              </a:ext>
            </a:extLst>
          </a:blip>
          <a:srcRect t="9821" b="6717"/>
          <a:stretch>
            <a:fillRect/>
          </a:stretch>
        </p:blipFill>
        <p:spPr bwMode="auto">
          <a:xfrm>
            <a:off x="695325" y="1416050"/>
            <a:ext cx="7583488"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dissolve">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0" name="Rectangle 30"/>
          <p:cNvSpPr>
            <a:spLocks noChangeArrowheads="1"/>
          </p:cNvSpPr>
          <p:nvPr/>
        </p:nvSpPr>
        <p:spPr bwMode="auto">
          <a:xfrm>
            <a:off x="1419225" y="4152900"/>
            <a:ext cx="4335463" cy="650875"/>
          </a:xfrm>
          <a:prstGeom prst="rect">
            <a:avLst/>
          </a:prstGeom>
          <a:gradFill rotWithShape="0">
            <a:gsLst>
              <a:gs pos="0">
                <a:schemeClr val="bg1"/>
              </a:gs>
              <a:gs pos="100000">
                <a:srgbClr val="6699FF"/>
              </a:gs>
            </a:gsLst>
            <a:lin ang="5400000" scaled="1"/>
          </a:gradFill>
          <a:ln w="25400">
            <a:solidFill>
              <a:srgbClr val="FFFFFF"/>
            </a:solidFill>
            <a:miter lim="800000"/>
            <a:headEnd/>
            <a:tailEnd/>
          </a:ln>
        </p:spPr>
        <p:txBody>
          <a:bodyPr anchor="ctr">
            <a:spAutoFit/>
          </a:bodyPr>
          <a:lstStyle/>
          <a:p>
            <a:endParaRPr lang="de-DE">
              <a:latin typeface="Calibri" charset="0"/>
            </a:endParaRPr>
          </a:p>
        </p:txBody>
      </p:sp>
      <p:sp>
        <p:nvSpPr>
          <p:cNvPr id="153629" name="Rectangle 29"/>
          <p:cNvSpPr>
            <a:spLocks noChangeArrowheads="1"/>
          </p:cNvSpPr>
          <p:nvPr/>
        </p:nvSpPr>
        <p:spPr bwMode="auto">
          <a:xfrm>
            <a:off x="1419225" y="2511425"/>
            <a:ext cx="4335463" cy="1268413"/>
          </a:xfrm>
          <a:prstGeom prst="rect">
            <a:avLst/>
          </a:prstGeom>
          <a:gradFill rotWithShape="0">
            <a:gsLst>
              <a:gs pos="0">
                <a:schemeClr val="bg1"/>
              </a:gs>
              <a:gs pos="100000">
                <a:srgbClr val="6699FF"/>
              </a:gs>
            </a:gsLst>
            <a:lin ang="5400000" scaled="1"/>
          </a:gradFill>
          <a:ln w="25400">
            <a:solidFill>
              <a:srgbClr val="FFFFFF"/>
            </a:solidFill>
            <a:miter lim="800000"/>
            <a:headEnd/>
            <a:tailEnd/>
          </a:ln>
        </p:spPr>
        <p:txBody>
          <a:bodyPr anchor="ctr">
            <a:spAutoFit/>
          </a:bodyPr>
          <a:lstStyle/>
          <a:p>
            <a:endParaRPr lang="de-DE">
              <a:latin typeface="Calibri" charset="0"/>
            </a:endParaRPr>
          </a:p>
        </p:txBody>
      </p:sp>
      <p:sp>
        <p:nvSpPr>
          <p:cNvPr id="153602"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Eigenschaften von </a:t>
            </a:r>
            <a:r>
              <a:rPr lang="de-DE"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b="1">
                <a:effectLst>
                  <a:outerShdw blurRad="38100" dist="38100" dir="2700000" algn="tl">
                    <a:srgbClr val="DDDDDD"/>
                  </a:outerShdw>
                </a:effectLst>
                <a:latin typeface="Calibri" charset="0"/>
                <a:ea typeface="ＭＳ Ｐゴシック" charset="0"/>
                <a:cs typeface="ＭＳ Ｐゴシック" charset="0"/>
              </a:rPr>
              <a:t>T</a:t>
            </a:r>
          </a:p>
        </p:txBody>
      </p:sp>
      <p:pic>
        <p:nvPicPr>
          <p:cNvPr id="153603" name="Picture 3" descr="E:\AB\FLIEGEN\MET\PP-Met\koo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1446213"/>
            <a:ext cx="4113213" cy="470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4" name="Text Box 4"/>
          <p:cNvSpPr txBox="1">
            <a:spLocks noChangeArrowheads="1"/>
          </p:cNvSpPr>
          <p:nvPr/>
        </p:nvSpPr>
        <p:spPr bwMode="auto">
          <a:xfrm rot="-5400000">
            <a:off x="924719" y="1701007"/>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 [m]</a:t>
            </a:r>
          </a:p>
        </p:txBody>
      </p:sp>
      <p:sp>
        <p:nvSpPr>
          <p:cNvPr id="153605" name="Text Box 5"/>
          <p:cNvSpPr txBox="1">
            <a:spLocks noChangeArrowheads="1"/>
          </p:cNvSpPr>
          <p:nvPr/>
        </p:nvSpPr>
        <p:spPr bwMode="auto">
          <a:xfrm>
            <a:off x="4525963" y="6173788"/>
            <a:ext cx="12287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Temp. [°C]</a:t>
            </a:r>
          </a:p>
        </p:txBody>
      </p:sp>
      <p:sp>
        <p:nvSpPr>
          <p:cNvPr id="153631" name="Line 31"/>
          <p:cNvSpPr>
            <a:spLocks noChangeShapeType="1"/>
          </p:cNvSpPr>
          <p:nvPr/>
        </p:nvSpPr>
        <p:spPr bwMode="auto">
          <a:xfrm rot="2700000">
            <a:off x="395288" y="4281488"/>
            <a:ext cx="4938712" cy="23812"/>
          </a:xfrm>
          <a:prstGeom prst="line">
            <a:avLst/>
          </a:prstGeom>
          <a:noFill/>
          <a:ln w="25400">
            <a:solidFill>
              <a:srgbClr val="99CC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53622" name="Line 22"/>
          <p:cNvSpPr>
            <a:spLocks noChangeShapeType="1"/>
          </p:cNvSpPr>
          <p:nvPr/>
        </p:nvSpPr>
        <p:spPr bwMode="auto">
          <a:xfrm rot="2700000">
            <a:off x="689769" y="4007644"/>
            <a:ext cx="5699125" cy="1587"/>
          </a:xfrm>
          <a:prstGeom prst="line">
            <a:avLst/>
          </a:prstGeom>
          <a:noFill/>
          <a:ln w="25400">
            <a:solidFill>
              <a:srgbClr val="99CC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grpSp>
        <p:nvGrpSpPr>
          <p:cNvPr id="2" name="Group 34"/>
          <p:cNvGrpSpPr>
            <a:grpSpLocks/>
          </p:cNvGrpSpPr>
          <p:nvPr/>
        </p:nvGrpSpPr>
        <p:grpSpPr bwMode="auto">
          <a:xfrm>
            <a:off x="1974850" y="2230438"/>
            <a:ext cx="1225550" cy="3810000"/>
            <a:chOff x="725" y="1418"/>
            <a:chExt cx="772" cy="2400"/>
          </a:xfrm>
        </p:grpSpPr>
        <p:sp>
          <p:nvSpPr>
            <p:cNvPr id="64536" name="Line 23"/>
            <p:cNvSpPr>
              <a:spLocks noChangeShapeType="1"/>
            </p:cNvSpPr>
            <p:nvPr/>
          </p:nvSpPr>
          <p:spPr bwMode="auto">
            <a:xfrm>
              <a:off x="725" y="1418"/>
              <a:ext cx="264" cy="114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64537" name="Line 24"/>
            <p:cNvSpPr>
              <a:spLocks noChangeShapeType="1"/>
            </p:cNvSpPr>
            <p:nvPr/>
          </p:nvSpPr>
          <p:spPr bwMode="auto">
            <a:xfrm>
              <a:off x="989" y="2558"/>
              <a:ext cx="223" cy="354"/>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4538" name="Line 25"/>
            <p:cNvSpPr>
              <a:spLocks noChangeShapeType="1"/>
            </p:cNvSpPr>
            <p:nvPr/>
          </p:nvSpPr>
          <p:spPr bwMode="auto">
            <a:xfrm>
              <a:off x="1207" y="2901"/>
              <a:ext cx="91" cy="461"/>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4539" name="Line 26"/>
            <p:cNvSpPr>
              <a:spLocks noChangeShapeType="1"/>
            </p:cNvSpPr>
            <p:nvPr/>
          </p:nvSpPr>
          <p:spPr bwMode="auto">
            <a:xfrm>
              <a:off x="1298" y="3355"/>
              <a:ext cx="166" cy="291"/>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4540" name="Line 27"/>
            <p:cNvSpPr>
              <a:spLocks noChangeShapeType="1"/>
            </p:cNvSpPr>
            <p:nvPr/>
          </p:nvSpPr>
          <p:spPr bwMode="auto">
            <a:xfrm>
              <a:off x="1463" y="3636"/>
              <a:ext cx="34" cy="182"/>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grpSp>
      <p:sp>
        <p:nvSpPr>
          <p:cNvPr id="153635" name="Oval 35"/>
          <p:cNvSpPr>
            <a:spLocks noChangeArrowheads="1"/>
          </p:cNvSpPr>
          <p:nvPr/>
        </p:nvSpPr>
        <p:spPr bwMode="auto">
          <a:xfrm>
            <a:off x="2238375" y="3689350"/>
            <a:ext cx="180975" cy="180975"/>
          </a:xfrm>
          <a:prstGeom prst="ellipse">
            <a:avLst/>
          </a:prstGeom>
          <a:solidFill>
            <a:schemeClr val="accent1"/>
          </a:solidFill>
          <a:ln w="25400">
            <a:solidFill>
              <a:schemeClr val="accent1"/>
            </a:solidFill>
            <a:round/>
            <a:headEnd/>
            <a:tailEnd/>
          </a:ln>
        </p:spPr>
        <p:txBody>
          <a:bodyPr wrap="none" anchor="ctr">
            <a:spAutoFit/>
          </a:bodyPr>
          <a:lstStyle/>
          <a:p>
            <a:endParaRPr lang="de-DE">
              <a:latin typeface="Calibri" charset="0"/>
            </a:endParaRPr>
          </a:p>
        </p:txBody>
      </p:sp>
      <p:sp>
        <p:nvSpPr>
          <p:cNvPr id="153637" name="Oval 37"/>
          <p:cNvSpPr>
            <a:spLocks noChangeArrowheads="1"/>
          </p:cNvSpPr>
          <p:nvPr/>
        </p:nvSpPr>
        <p:spPr bwMode="auto">
          <a:xfrm>
            <a:off x="1943100" y="2413000"/>
            <a:ext cx="180975" cy="180975"/>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153639" name="Oval 39"/>
          <p:cNvSpPr>
            <a:spLocks noChangeArrowheads="1"/>
          </p:cNvSpPr>
          <p:nvPr/>
        </p:nvSpPr>
        <p:spPr bwMode="auto">
          <a:xfrm>
            <a:off x="3276600" y="4718050"/>
            <a:ext cx="180975" cy="180975"/>
          </a:xfrm>
          <a:prstGeom prst="ellipse">
            <a:avLst/>
          </a:prstGeom>
          <a:solidFill>
            <a:schemeClr val="accent1"/>
          </a:solidFill>
          <a:ln w="25400">
            <a:solidFill>
              <a:schemeClr val="accent1"/>
            </a:solidFill>
            <a:round/>
            <a:headEnd/>
            <a:tailEnd/>
          </a:ln>
        </p:spPr>
        <p:txBody>
          <a:bodyPr wrap="none" anchor="ctr">
            <a:spAutoFit/>
          </a:bodyPr>
          <a:lstStyle/>
          <a:p>
            <a:endParaRPr lang="de-DE">
              <a:latin typeface="Calibri" charset="0"/>
            </a:endParaRPr>
          </a:p>
        </p:txBody>
      </p:sp>
      <p:sp>
        <p:nvSpPr>
          <p:cNvPr id="153640" name="Oval 40"/>
          <p:cNvSpPr>
            <a:spLocks noChangeArrowheads="1"/>
          </p:cNvSpPr>
          <p:nvPr/>
        </p:nvSpPr>
        <p:spPr bwMode="auto">
          <a:xfrm>
            <a:off x="3595688" y="4065588"/>
            <a:ext cx="180975" cy="180975"/>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153641" name="Line 41"/>
          <p:cNvSpPr>
            <a:spLocks noChangeShapeType="1"/>
          </p:cNvSpPr>
          <p:nvPr/>
        </p:nvSpPr>
        <p:spPr bwMode="auto">
          <a:xfrm flipV="1">
            <a:off x="3357563" y="4151313"/>
            <a:ext cx="333375" cy="652462"/>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53643" name="Line 43"/>
          <p:cNvSpPr>
            <a:spLocks noChangeShapeType="1"/>
          </p:cNvSpPr>
          <p:nvPr/>
        </p:nvSpPr>
        <p:spPr bwMode="auto">
          <a:xfrm>
            <a:off x="4930775" y="2501900"/>
            <a:ext cx="0" cy="1654175"/>
          </a:xfrm>
          <a:prstGeom prst="line">
            <a:avLst/>
          </a:prstGeom>
          <a:noFill/>
          <a:ln w="635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53644" name="Line 44"/>
          <p:cNvSpPr>
            <a:spLocks noChangeShapeType="1"/>
          </p:cNvSpPr>
          <p:nvPr/>
        </p:nvSpPr>
        <p:spPr bwMode="auto">
          <a:xfrm>
            <a:off x="5348288" y="3778250"/>
            <a:ext cx="0" cy="1046163"/>
          </a:xfrm>
          <a:prstGeom prst="line">
            <a:avLst/>
          </a:prstGeom>
          <a:noFill/>
          <a:ln w="635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53645" name="Line 45"/>
          <p:cNvSpPr>
            <a:spLocks noChangeShapeType="1"/>
          </p:cNvSpPr>
          <p:nvPr/>
        </p:nvSpPr>
        <p:spPr bwMode="auto">
          <a:xfrm>
            <a:off x="2109788" y="2579688"/>
            <a:ext cx="1495425" cy="1500187"/>
          </a:xfrm>
          <a:prstGeom prst="line">
            <a:avLst/>
          </a:prstGeom>
          <a:noFill/>
          <a:ln w="508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53646" name="Line 46"/>
          <p:cNvSpPr>
            <a:spLocks noChangeShapeType="1"/>
          </p:cNvSpPr>
          <p:nvPr/>
        </p:nvSpPr>
        <p:spPr bwMode="auto">
          <a:xfrm>
            <a:off x="2413000" y="3841750"/>
            <a:ext cx="882650" cy="882650"/>
          </a:xfrm>
          <a:prstGeom prst="line">
            <a:avLst/>
          </a:prstGeom>
          <a:noFill/>
          <a:ln w="5080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53642" name="AutoShape 42"/>
          <p:cNvSpPr>
            <a:spLocks noChangeArrowheads="1"/>
          </p:cNvSpPr>
          <p:nvPr/>
        </p:nvSpPr>
        <p:spPr bwMode="auto">
          <a:xfrm>
            <a:off x="4081463" y="3171825"/>
            <a:ext cx="460375" cy="1350963"/>
          </a:xfrm>
          <a:prstGeom prst="downArrow">
            <a:avLst>
              <a:gd name="adj1" fmla="val 50000"/>
              <a:gd name="adj2" fmla="val 73362"/>
            </a:avLst>
          </a:prstGeom>
          <a:solidFill>
            <a:srgbClr val="C0C0C0"/>
          </a:solidFill>
          <a:ln w="25400">
            <a:solidFill>
              <a:srgbClr val="FFFFFF"/>
            </a:solidFill>
            <a:miter lim="800000"/>
            <a:headEnd/>
            <a:tailEnd/>
          </a:ln>
        </p:spPr>
        <p:txBody>
          <a:bodyPr anchor="ctr">
            <a:spAutoFit/>
          </a:bodyPr>
          <a:lstStyle/>
          <a:p>
            <a:endParaRPr lang="de-DE">
              <a:latin typeface="Calibri" charset="0"/>
            </a:endParaRPr>
          </a:p>
        </p:txBody>
      </p:sp>
      <p:sp>
        <p:nvSpPr>
          <p:cNvPr id="153647" name="Text Box 47"/>
          <p:cNvSpPr txBox="1">
            <a:spLocks noChangeArrowheads="1"/>
          </p:cNvSpPr>
          <p:nvPr/>
        </p:nvSpPr>
        <p:spPr bwMode="auto">
          <a:xfrm>
            <a:off x="5754688" y="4033838"/>
            <a:ext cx="3389312" cy="1190625"/>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Beim Absinken einer Luftmasse entsteht eine </a:t>
            </a:r>
            <a:r>
              <a:rPr lang="de-DE" sz="1800" b="1">
                <a:effectLst>
                  <a:outerShdw blurRad="38100" dist="38100" dir="2700000" algn="tl">
                    <a:srgbClr val="DDDDDD"/>
                  </a:outerShdw>
                </a:effectLst>
                <a:latin typeface="Calibri" charset="0"/>
              </a:rPr>
              <a:t>Absink-Inversion</a:t>
            </a:r>
            <a:r>
              <a:rPr lang="de-DE" sz="1800">
                <a:latin typeface="Calibri" charset="0"/>
              </a:rPr>
              <a:t>, manchmal auch </a:t>
            </a:r>
            <a:r>
              <a:rPr lang="de-DE" sz="1800" b="1">
                <a:effectLst>
                  <a:outerShdw blurRad="38100" dist="38100" dir="2700000" algn="tl">
                    <a:srgbClr val="DDDDDD"/>
                  </a:outerShdw>
                </a:effectLst>
                <a:latin typeface="Calibri" charset="0"/>
              </a:rPr>
              <a:t>Subsidienz</a:t>
            </a:r>
            <a:r>
              <a:rPr lang="de-DE" sz="1800">
                <a:latin typeface="Calibri" charset="0"/>
              </a:rPr>
              <a:t>- oder </a:t>
            </a:r>
            <a:r>
              <a:rPr lang="de-DE" sz="1800" b="1">
                <a:effectLst>
                  <a:outerShdw blurRad="38100" dist="38100" dir="2700000" algn="tl">
                    <a:srgbClr val="DDDDDD"/>
                  </a:outerShdw>
                </a:effectLst>
                <a:latin typeface="Calibri" charset="0"/>
              </a:rPr>
              <a:t>Schrumpfungsinversion</a:t>
            </a:r>
            <a:r>
              <a:rPr lang="de-DE" sz="1800">
                <a:latin typeface="Calibri" charset="0"/>
              </a:rPr>
              <a:t> genannt.</a:t>
            </a:r>
          </a:p>
        </p:txBody>
      </p:sp>
      <p:sp>
        <p:nvSpPr>
          <p:cNvPr id="153648" name="Text Box 48"/>
          <p:cNvSpPr txBox="1">
            <a:spLocks noChangeArrowheads="1"/>
          </p:cNvSpPr>
          <p:nvPr/>
        </p:nvSpPr>
        <p:spPr bwMode="auto">
          <a:xfrm>
            <a:off x="5754688" y="2536825"/>
            <a:ext cx="3389312" cy="915988"/>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Das Aufsteigen von Luftmassen führt umgekehrt zu einer </a:t>
            </a:r>
            <a:r>
              <a:rPr lang="de-DE" sz="1800" b="1">
                <a:effectLst>
                  <a:outerShdw blurRad="38100" dist="38100" dir="2700000" algn="tl">
                    <a:srgbClr val="DDDDDD"/>
                  </a:outerShdw>
                </a:effectLst>
                <a:latin typeface="Calibri" charset="0"/>
              </a:rPr>
              <a:t>Labilisierung</a:t>
            </a:r>
            <a:r>
              <a:rPr lang="de-DE" sz="1800">
                <a:latin typeface="Calibri"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53603"/>
                                        </p:tgtEl>
                                        <p:attrNameLst>
                                          <p:attrName>style.visibility</p:attrName>
                                        </p:attrNameLst>
                                      </p:cBhvr>
                                      <p:to>
                                        <p:strVal val="visible"/>
                                      </p:to>
                                    </p:set>
                                    <p:animEffect transition="in" filter="strips(upRight)">
                                      <p:cBhvr>
                                        <p:cTn id="7" dur="500"/>
                                        <p:tgtEl>
                                          <p:spTgt spid="153603"/>
                                        </p:tgtEl>
                                      </p:cBhvr>
                                    </p:animEffect>
                                  </p:childTnLst>
                                </p:cTn>
                              </p:par>
                            </p:childTnLst>
                          </p:cTn>
                        </p:par>
                        <p:par>
                          <p:cTn id="8" fill="hold" nodeType="afterGroup">
                            <p:stCondLst>
                              <p:cond delay="1500"/>
                            </p:stCondLst>
                            <p:childTnLst>
                              <p:par>
                                <p:cTn id="9" presetID="17" presetClass="entr" presetSubtype="4"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 calcmode="lin" valueType="num">
                                      <p:cBhvr>
                                        <p:cTn id="11" dur="500" fill="hold"/>
                                        <p:tgtEl>
                                          <p:spTgt spid="153604"/>
                                        </p:tgtEl>
                                        <p:attrNameLst>
                                          <p:attrName>ppt_x</p:attrName>
                                        </p:attrNameLst>
                                      </p:cBhvr>
                                      <p:tavLst>
                                        <p:tav tm="0">
                                          <p:val>
                                            <p:strVal val="#ppt_x"/>
                                          </p:val>
                                        </p:tav>
                                        <p:tav tm="100000">
                                          <p:val>
                                            <p:strVal val="#ppt_x"/>
                                          </p:val>
                                        </p:tav>
                                      </p:tavLst>
                                    </p:anim>
                                    <p:anim calcmode="lin" valueType="num">
                                      <p:cBhvr>
                                        <p:cTn id="12" dur="500" fill="hold"/>
                                        <p:tgtEl>
                                          <p:spTgt spid="153604"/>
                                        </p:tgtEl>
                                        <p:attrNameLst>
                                          <p:attrName>ppt_y</p:attrName>
                                        </p:attrNameLst>
                                      </p:cBhvr>
                                      <p:tavLst>
                                        <p:tav tm="0">
                                          <p:val>
                                            <p:strVal val="#ppt_y+#ppt_h/2"/>
                                          </p:val>
                                        </p:tav>
                                        <p:tav tm="100000">
                                          <p:val>
                                            <p:strVal val="#ppt_y"/>
                                          </p:val>
                                        </p:tav>
                                      </p:tavLst>
                                    </p:anim>
                                    <p:anim calcmode="lin" valueType="num">
                                      <p:cBhvr>
                                        <p:cTn id="13" dur="500" fill="hold"/>
                                        <p:tgtEl>
                                          <p:spTgt spid="153604"/>
                                        </p:tgtEl>
                                        <p:attrNameLst>
                                          <p:attrName>ppt_w</p:attrName>
                                        </p:attrNameLst>
                                      </p:cBhvr>
                                      <p:tavLst>
                                        <p:tav tm="0">
                                          <p:val>
                                            <p:strVal val="#ppt_w"/>
                                          </p:val>
                                        </p:tav>
                                        <p:tav tm="100000">
                                          <p:val>
                                            <p:strVal val="#ppt_w"/>
                                          </p:val>
                                        </p:tav>
                                      </p:tavLst>
                                    </p:anim>
                                    <p:anim calcmode="lin" valueType="num">
                                      <p:cBhvr>
                                        <p:cTn id="14" dur="500" fill="hold"/>
                                        <p:tgtEl>
                                          <p:spTgt spid="153604"/>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17" presetClass="entr" presetSubtype="8" fill="hold" grpId="0" nodeType="afterEffect">
                                  <p:stCondLst>
                                    <p:cond delay="0"/>
                                  </p:stCondLst>
                                  <p:childTnLst>
                                    <p:set>
                                      <p:cBhvr>
                                        <p:cTn id="17" dur="1" fill="hold">
                                          <p:stCondLst>
                                            <p:cond delay="0"/>
                                          </p:stCondLst>
                                        </p:cTn>
                                        <p:tgtEl>
                                          <p:spTgt spid="153605"/>
                                        </p:tgtEl>
                                        <p:attrNameLst>
                                          <p:attrName>style.visibility</p:attrName>
                                        </p:attrNameLst>
                                      </p:cBhvr>
                                      <p:to>
                                        <p:strVal val="visible"/>
                                      </p:to>
                                    </p:set>
                                    <p:anim calcmode="lin" valueType="num">
                                      <p:cBhvr>
                                        <p:cTn id="18" dur="500" fill="hold"/>
                                        <p:tgtEl>
                                          <p:spTgt spid="153605"/>
                                        </p:tgtEl>
                                        <p:attrNameLst>
                                          <p:attrName>ppt_x</p:attrName>
                                        </p:attrNameLst>
                                      </p:cBhvr>
                                      <p:tavLst>
                                        <p:tav tm="0">
                                          <p:val>
                                            <p:strVal val="#ppt_x-#ppt_w/2"/>
                                          </p:val>
                                        </p:tav>
                                        <p:tav tm="100000">
                                          <p:val>
                                            <p:strVal val="#ppt_x"/>
                                          </p:val>
                                        </p:tav>
                                      </p:tavLst>
                                    </p:anim>
                                    <p:anim calcmode="lin" valueType="num">
                                      <p:cBhvr>
                                        <p:cTn id="19" dur="500" fill="hold"/>
                                        <p:tgtEl>
                                          <p:spTgt spid="153605"/>
                                        </p:tgtEl>
                                        <p:attrNameLst>
                                          <p:attrName>ppt_y</p:attrName>
                                        </p:attrNameLst>
                                      </p:cBhvr>
                                      <p:tavLst>
                                        <p:tav tm="0">
                                          <p:val>
                                            <p:strVal val="#ppt_y"/>
                                          </p:val>
                                        </p:tav>
                                        <p:tav tm="100000">
                                          <p:val>
                                            <p:strVal val="#ppt_y"/>
                                          </p:val>
                                        </p:tav>
                                      </p:tavLst>
                                    </p:anim>
                                    <p:anim calcmode="lin" valueType="num">
                                      <p:cBhvr>
                                        <p:cTn id="20" dur="500" fill="hold"/>
                                        <p:tgtEl>
                                          <p:spTgt spid="153605"/>
                                        </p:tgtEl>
                                        <p:attrNameLst>
                                          <p:attrName>ppt_w</p:attrName>
                                        </p:attrNameLst>
                                      </p:cBhvr>
                                      <p:tavLst>
                                        <p:tav tm="0">
                                          <p:val>
                                            <p:fltVal val="0"/>
                                          </p:val>
                                        </p:tav>
                                        <p:tav tm="100000">
                                          <p:val>
                                            <p:strVal val="#ppt_w"/>
                                          </p:val>
                                        </p:tav>
                                      </p:tavLst>
                                    </p:anim>
                                    <p:anim calcmode="lin" valueType="num">
                                      <p:cBhvr>
                                        <p:cTn id="21" dur="500" fill="hold"/>
                                        <p:tgtEl>
                                          <p:spTgt spid="153605"/>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53629"/>
                                        </p:tgtEl>
                                        <p:attrNameLst>
                                          <p:attrName>style.visibility</p:attrName>
                                        </p:attrNameLst>
                                      </p:cBhvr>
                                      <p:to>
                                        <p:strVal val="visible"/>
                                      </p:to>
                                    </p:set>
                                    <p:animEffect transition="in" filter="wipe(left)">
                                      <p:cBhvr>
                                        <p:cTn id="25" dur="500"/>
                                        <p:tgtEl>
                                          <p:spTgt spid="153629"/>
                                        </p:tgtEl>
                                      </p:cBhvr>
                                    </p:animEffect>
                                  </p:childTnLst>
                                </p:cTn>
                              </p:par>
                            </p:childTnLst>
                          </p:cTn>
                        </p:par>
                        <p:par>
                          <p:cTn id="26" fill="hold" nodeType="afterGroup">
                            <p:stCondLst>
                              <p:cond delay="3000"/>
                            </p:stCondLst>
                            <p:childTnLst>
                              <p:par>
                                <p:cTn id="27" presetID="22" presetClass="entr" presetSubtype="4" fill="hold" nodeType="afterEffect">
                                  <p:stCondLst>
                                    <p:cond delay="100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3642"/>
                                        </p:tgtEl>
                                        <p:attrNameLst>
                                          <p:attrName>style.visibility</p:attrName>
                                        </p:attrNameLst>
                                      </p:cBhvr>
                                      <p:to>
                                        <p:strVal val="visible"/>
                                      </p:to>
                                    </p:set>
                                    <p:animEffect transition="in" filter="wipe(up)">
                                      <p:cBhvr>
                                        <p:cTn id="34" dur="500"/>
                                        <p:tgtEl>
                                          <p:spTgt spid="153642"/>
                                        </p:tgtEl>
                                      </p:cBhvr>
                                    </p:animEffect>
                                  </p:childTnLst>
                                  <p:subTnLst>
                                    <p:set>
                                      <p:cBhvr override="childStyle">
                                        <p:cTn dur="1" fill="hold" display="0" masterRel="nextClick" afterEffect="1"/>
                                        <p:tgtEl>
                                          <p:spTgt spid="153642"/>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3630"/>
                                        </p:tgtEl>
                                        <p:attrNameLst>
                                          <p:attrName>style.visibility</p:attrName>
                                        </p:attrNameLst>
                                      </p:cBhvr>
                                      <p:to>
                                        <p:strVal val="visible"/>
                                      </p:to>
                                    </p:set>
                                    <p:animEffect transition="in" filter="wipe(up)">
                                      <p:cBhvr>
                                        <p:cTn id="39" dur="500"/>
                                        <p:tgtEl>
                                          <p:spTgt spid="1536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53643"/>
                                        </p:tgtEl>
                                        <p:attrNameLst>
                                          <p:attrName>style.visibility</p:attrName>
                                        </p:attrNameLst>
                                      </p:cBhvr>
                                      <p:to>
                                        <p:strVal val="visible"/>
                                      </p:to>
                                    </p:set>
                                    <p:anim calcmode="lin" valueType="num">
                                      <p:cBhvr>
                                        <p:cTn id="44" dur="500" fill="hold"/>
                                        <p:tgtEl>
                                          <p:spTgt spid="153643"/>
                                        </p:tgtEl>
                                        <p:attrNameLst>
                                          <p:attrName>ppt_x</p:attrName>
                                        </p:attrNameLst>
                                      </p:cBhvr>
                                      <p:tavLst>
                                        <p:tav tm="0">
                                          <p:val>
                                            <p:strVal val="#ppt_x"/>
                                          </p:val>
                                        </p:tav>
                                        <p:tav tm="100000">
                                          <p:val>
                                            <p:strVal val="#ppt_x"/>
                                          </p:val>
                                        </p:tav>
                                      </p:tavLst>
                                    </p:anim>
                                    <p:anim calcmode="lin" valueType="num">
                                      <p:cBhvr>
                                        <p:cTn id="45" dur="500" fill="hold"/>
                                        <p:tgtEl>
                                          <p:spTgt spid="153643"/>
                                        </p:tgtEl>
                                        <p:attrNameLst>
                                          <p:attrName>ppt_y</p:attrName>
                                        </p:attrNameLst>
                                      </p:cBhvr>
                                      <p:tavLst>
                                        <p:tav tm="0">
                                          <p:val>
                                            <p:strVal val="#ppt_y-#ppt_h/2"/>
                                          </p:val>
                                        </p:tav>
                                        <p:tav tm="100000">
                                          <p:val>
                                            <p:strVal val="#ppt_y"/>
                                          </p:val>
                                        </p:tav>
                                      </p:tavLst>
                                    </p:anim>
                                    <p:anim calcmode="lin" valueType="num">
                                      <p:cBhvr>
                                        <p:cTn id="46" dur="500" fill="hold"/>
                                        <p:tgtEl>
                                          <p:spTgt spid="153643"/>
                                        </p:tgtEl>
                                        <p:attrNameLst>
                                          <p:attrName>ppt_w</p:attrName>
                                        </p:attrNameLst>
                                      </p:cBhvr>
                                      <p:tavLst>
                                        <p:tav tm="0">
                                          <p:val>
                                            <p:strVal val="#ppt_w"/>
                                          </p:val>
                                        </p:tav>
                                        <p:tav tm="100000">
                                          <p:val>
                                            <p:strVal val="#ppt_w"/>
                                          </p:val>
                                        </p:tav>
                                      </p:tavLst>
                                    </p:anim>
                                    <p:anim calcmode="lin" valueType="num">
                                      <p:cBhvr>
                                        <p:cTn id="47" dur="500" fill="hold"/>
                                        <p:tgtEl>
                                          <p:spTgt spid="153643"/>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153644"/>
                                        </p:tgtEl>
                                        <p:attrNameLst>
                                          <p:attrName>style.visibility</p:attrName>
                                        </p:attrNameLst>
                                      </p:cBhvr>
                                      <p:to>
                                        <p:strVal val="visible"/>
                                      </p:to>
                                    </p:set>
                                    <p:anim calcmode="lin" valueType="num">
                                      <p:cBhvr>
                                        <p:cTn id="52" dur="500" fill="hold"/>
                                        <p:tgtEl>
                                          <p:spTgt spid="153644"/>
                                        </p:tgtEl>
                                        <p:attrNameLst>
                                          <p:attrName>ppt_x</p:attrName>
                                        </p:attrNameLst>
                                      </p:cBhvr>
                                      <p:tavLst>
                                        <p:tav tm="0">
                                          <p:val>
                                            <p:strVal val="#ppt_x"/>
                                          </p:val>
                                        </p:tav>
                                        <p:tav tm="100000">
                                          <p:val>
                                            <p:strVal val="#ppt_x"/>
                                          </p:val>
                                        </p:tav>
                                      </p:tavLst>
                                    </p:anim>
                                    <p:anim calcmode="lin" valueType="num">
                                      <p:cBhvr>
                                        <p:cTn id="53" dur="500" fill="hold"/>
                                        <p:tgtEl>
                                          <p:spTgt spid="153644"/>
                                        </p:tgtEl>
                                        <p:attrNameLst>
                                          <p:attrName>ppt_y</p:attrName>
                                        </p:attrNameLst>
                                      </p:cBhvr>
                                      <p:tavLst>
                                        <p:tav tm="0">
                                          <p:val>
                                            <p:strVal val="#ppt_y-#ppt_h/2"/>
                                          </p:val>
                                        </p:tav>
                                        <p:tav tm="100000">
                                          <p:val>
                                            <p:strVal val="#ppt_y"/>
                                          </p:val>
                                        </p:tav>
                                      </p:tavLst>
                                    </p:anim>
                                    <p:anim calcmode="lin" valueType="num">
                                      <p:cBhvr>
                                        <p:cTn id="54" dur="500" fill="hold"/>
                                        <p:tgtEl>
                                          <p:spTgt spid="153644"/>
                                        </p:tgtEl>
                                        <p:attrNameLst>
                                          <p:attrName>ppt_w</p:attrName>
                                        </p:attrNameLst>
                                      </p:cBhvr>
                                      <p:tavLst>
                                        <p:tav tm="0">
                                          <p:val>
                                            <p:strVal val="#ppt_w"/>
                                          </p:val>
                                        </p:tav>
                                        <p:tav tm="100000">
                                          <p:val>
                                            <p:strVal val="#ppt_w"/>
                                          </p:val>
                                        </p:tav>
                                      </p:tavLst>
                                    </p:anim>
                                    <p:anim calcmode="lin" valueType="num">
                                      <p:cBhvr>
                                        <p:cTn id="55" dur="500" fill="hold"/>
                                        <p:tgtEl>
                                          <p:spTgt spid="153644"/>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153635"/>
                                        </p:tgtEl>
                                        <p:attrNameLst>
                                          <p:attrName>style.visibility</p:attrName>
                                        </p:attrNameLst>
                                      </p:cBhvr>
                                      <p:to>
                                        <p:strVal val="visible"/>
                                      </p:to>
                                    </p:set>
                                    <p:animEffect transition="in" filter="box(out)">
                                      <p:cBhvr>
                                        <p:cTn id="60" dur="500"/>
                                        <p:tgtEl>
                                          <p:spTgt spid="153635"/>
                                        </p:tgtEl>
                                      </p:cBhvr>
                                    </p:animEffect>
                                  </p:childTnLst>
                                </p:cTn>
                              </p:par>
                            </p:childTnLst>
                          </p:cTn>
                        </p:par>
                        <p:par>
                          <p:cTn id="61" fill="hold" nodeType="afterGroup">
                            <p:stCondLst>
                              <p:cond delay="500"/>
                            </p:stCondLst>
                            <p:childTnLst>
                              <p:par>
                                <p:cTn id="62" presetID="4" presetClass="entr" presetSubtype="32" fill="hold" grpId="0" nodeType="afterEffect">
                                  <p:stCondLst>
                                    <p:cond delay="1000"/>
                                  </p:stCondLst>
                                  <p:childTnLst>
                                    <p:set>
                                      <p:cBhvr>
                                        <p:cTn id="63" dur="1" fill="hold">
                                          <p:stCondLst>
                                            <p:cond delay="0"/>
                                          </p:stCondLst>
                                        </p:cTn>
                                        <p:tgtEl>
                                          <p:spTgt spid="153637"/>
                                        </p:tgtEl>
                                        <p:attrNameLst>
                                          <p:attrName>style.visibility</p:attrName>
                                        </p:attrNameLst>
                                      </p:cBhvr>
                                      <p:to>
                                        <p:strVal val="visible"/>
                                      </p:to>
                                    </p:set>
                                    <p:animEffect transition="in" filter="box(out)">
                                      <p:cBhvr>
                                        <p:cTn id="64" dur="500"/>
                                        <p:tgtEl>
                                          <p:spTgt spid="1536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9" fill="hold" grpId="0" nodeType="clickEffect">
                                  <p:stCondLst>
                                    <p:cond delay="0"/>
                                  </p:stCondLst>
                                  <p:childTnLst>
                                    <p:set>
                                      <p:cBhvr>
                                        <p:cTn id="68" dur="1" fill="hold">
                                          <p:stCondLst>
                                            <p:cond delay="0"/>
                                          </p:stCondLst>
                                        </p:cTn>
                                        <p:tgtEl>
                                          <p:spTgt spid="153631"/>
                                        </p:tgtEl>
                                        <p:attrNameLst>
                                          <p:attrName>style.visibility</p:attrName>
                                        </p:attrNameLst>
                                      </p:cBhvr>
                                      <p:to>
                                        <p:strVal val="visible"/>
                                      </p:to>
                                    </p:set>
                                    <p:animEffect transition="in" filter="strips(upLeft)">
                                      <p:cBhvr>
                                        <p:cTn id="69" dur="500"/>
                                        <p:tgtEl>
                                          <p:spTgt spid="153631"/>
                                        </p:tgtEl>
                                      </p:cBhvr>
                                    </p:animEffect>
                                  </p:childTnLst>
                                </p:cTn>
                              </p:par>
                            </p:childTnLst>
                          </p:cTn>
                        </p:par>
                        <p:par>
                          <p:cTn id="70" fill="hold" nodeType="afterGroup">
                            <p:stCondLst>
                              <p:cond delay="500"/>
                            </p:stCondLst>
                            <p:childTnLst>
                              <p:par>
                                <p:cTn id="71" presetID="18" presetClass="entr" presetSubtype="9" fill="hold" grpId="0" nodeType="afterEffect">
                                  <p:stCondLst>
                                    <p:cond delay="0"/>
                                  </p:stCondLst>
                                  <p:childTnLst>
                                    <p:set>
                                      <p:cBhvr>
                                        <p:cTn id="72" dur="1" fill="hold">
                                          <p:stCondLst>
                                            <p:cond delay="0"/>
                                          </p:stCondLst>
                                        </p:cTn>
                                        <p:tgtEl>
                                          <p:spTgt spid="153622"/>
                                        </p:tgtEl>
                                        <p:attrNameLst>
                                          <p:attrName>style.visibility</p:attrName>
                                        </p:attrNameLst>
                                      </p:cBhvr>
                                      <p:to>
                                        <p:strVal val="visible"/>
                                      </p:to>
                                    </p:set>
                                    <p:animEffect transition="in" filter="strips(upLeft)">
                                      <p:cBhvr>
                                        <p:cTn id="73" dur="500"/>
                                        <p:tgtEl>
                                          <p:spTgt spid="15362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8" presetClass="entr" presetSubtype="6" fill="hold" grpId="0" nodeType="clickEffect">
                                  <p:stCondLst>
                                    <p:cond delay="0"/>
                                  </p:stCondLst>
                                  <p:childTnLst>
                                    <p:set>
                                      <p:cBhvr>
                                        <p:cTn id="77" dur="1" fill="hold">
                                          <p:stCondLst>
                                            <p:cond delay="0"/>
                                          </p:stCondLst>
                                        </p:cTn>
                                        <p:tgtEl>
                                          <p:spTgt spid="153646"/>
                                        </p:tgtEl>
                                        <p:attrNameLst>
                                          <p:attrName>style.visibility</p:attrName>
                                        </p:attrNameLst>
                                      </p:cBhvr>
                                      <p:to>
                                        <p:strVal val="visible"/>
                                      </p:to>
                                    </p:set>
                                    <p:animEffect transition="in" filter="strips(downRight)">
                                      <p:cBhvr>
                                        <p:cTn id="78" dur="500"/>
                                        <p:tgtEl>
                                          <p:spTgt spid="153646"/>
                                        </p:tgtEl>
                                      </p:cBhvr>
                                    </p:animEffect>
                                  </p:childTnLst>
                                </p:cTn>
                              </p:par>
                            </p:childTnLst>
                          </p:cTn>
                        </p:par>
                        <p:par>
                          <p:cTn id="79" fill="hold" nodeType="afterGroup">
                            <p:stCondLst>
                              <p:cond delay="500"/>
                            </p:stCondLst>
                            <p:childTnLst>
                              <p:par>
                                <p:cTn id="80" presetID="4" presetClass="entr" presetSubtype="32" fill="hold" grpId="0" nodeType="afterEffect">
                                  <p:stCondLst>
                                    <p:cond delay="0"/>
                                  </p:stCondLst>
                                  <p:childTnLst>
                                    <p:set>
                                      <p:cBhvr>
                                        <p:cTn id="81" dur="1" fill="hold">
                                          <p:stCondLst>
                                            <p:cond delay="0"/>
                                          </p:stCondLst>
                                        </p:cTn>
                                        <p:tgtEl>
                                          <p:spTgt spid="153639"/>
                                        </p:tgtEl>
                                        <p:attrNameLst>
                                          <p:attrName>style.visibility</p:attrName>
                                        </p:attrNameLst>
                                      </p:cBhvr>
                                      <p:to>
                                        <p:strVal val="visible"/>
                                      </p:to>
                                    </p:set>
                                    <p:animEffect transition="in" filter="box(out)">
                                      <p:cBhvr>
                                        <p:cTn id="82" dur="500"/>
                                        <p:tgtEl>
                                          <p:spTgt spid="15363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6" fill="hold" grpId="0" nodeType="clickEffect">
                                  <p:stCondLst>
                                    <p:cond delay="0"/>
                                  </p:stCondLst>
                                  <p:childTnLst>
                                    <p:set>
                                      <p:cBhvr>
                                        <p:cTn id="86" dur="1" fill="hold">
                                          <p:stCondLst>
                                            <p:cond delay="0"/>
                                          </p:stCondLst>
                                        </p:cTn>
                                        <p:tgtEl>
                                          <p:spTgt spid="153645"/>
                                        </p:tgtEl>
                                        <p:attrNameLst>
                                          <p:attrName>style.visibility</p:attrName>
                                        </p:attrNameLst>
                                      </p:cBhvr>
                                      <p:to>
                                        <p:strVal val="visible"/>
                                      </p:to>
                                    </p:set>
                                    <p:animEffect transition="in" filter="strips(downRight)">
                                      <p:cBhvr>
                                        <p:cTn id="87" dur="500"/>
                                        <p:tgtEl>
                                          <p:spTgt spid="153645"/>
                                        </p:tgtEl>
                                      </p:cBhvr>
                                    </p:animEffect>
                                  </p:childTnLst>
                                </p:cTn>
                              </p:par>
                            </p:childTnLst>
                          </p:cTn>
                        </p:par>
                        <p:par>
                          <p:cTn id="88" fill="hold" nodeType="afterGroup">
                            <p:stCondLst>
                              <p:cond delay="500"/>
                            </p:stCondLst>
                            <p:childTnLst>
                              <p:par>
                                <p:cTn id="89" presetID="4" presetClass="entr" presetSubtype="32" fill="hold" grpId="0" nodeType="afterEffect">
                                  <p:stCondLst>
                                    <p:cond delay="0"/>
                                  </p:stCondLst>
                                  <p:childTnLst>
                                    <p:set>
                                      <p:cBhvr>
                                        <p:cTn id="90" dur="1" fill="hold">
                                          <p:stCondLst>
                                            <p:cond delay="0"/>
                                          </p:stCondLst>
                                        </p:cTn>
                                        <p:tgtEl>
                                          <p:spTgt spid="153640"/>
                                        </p:tgtEl>
                                        <p:attrNameLst>
                                          <p:attrName>style.visibility</p:attrName>
                                        </p:attrNameLst>
                                      </p:cBhvr>
                                      <p:to>
                                        <p:strVal val="visible"/>
                                      </p:to>
                                    </p:set>
                                    <p:animEffect transition="in" filter="box(out)">
                                      <p:cBhvr>
                                        <p:cTn id="91" dur="500"/>
                                        <p:tgtEl>
                                          <p:spTgt spid="153640"/>
                                        </p:tgtEl>
                                      </p:cBhvr>
                                    </p:animEffect>
                                  </p:childTnLst>
                                </p:cTn>
                              </p:par>
                            </p:childTnLst>
                          </p:cTn>
                        </p:par>
                        <p:par>
                          <p:cTn id="92" fill="hold" nodeType="afterGroup">
                            <p:stCondLst>
                              <p:cond delay="1000"/>
                            </p:stCondLst>
                            <p:childTnLst>
                              <p:par>
                                <p:cTn id="93" presetID="22" presetClass="entr" presetSubtype="4" fill="hold" grpId="0" nodeType="afterEffect">
                                  <p:stCondLst>
                                    <p:cond delay="1000"/>
                                  </p:stCondLst>
                                  <p:childTnLst>
                                    <p:set>
                                      <p:cBhvr>
                                        <p:cTn id="94" dur="1" fill="hold">
                                          <p:stCondLst>
                                            <p:cond delay="0"/>
                                          </p:stCondLst>
                                        </p:cTn>
                                        <p:tgtEl>
                                          <p:spTgt spid="153641"/>
                                        </p:tgtEl>
                                        <p:attrNameLst>
                                          <p:attrName>style.visibility</p:attrName>
                                        </p:attrNameLst>
                                      </p:cBhvr>
                                      <p:to>
                                        <p:strVal val="visible"/>
                                      </p:to>
                                    </p:set>
                                    <p:animEffect transition="in" filter="wipe(down)">
                                      <p:cBhvr>
                                        <p:cTn id="95" dur="500"/>
                                        <p:tgtEl>
                                          <p:spTgt spid="15364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2" presetClass="entr" presetSubtype="1" fill="hold" grpId="0" nodeType="clickEffect">
                                  <p:stCondLst>
                                    <p:cond delay="0"/>
                                  </p:stCondLst>
                                  <p:iterate type="wd">
                                    <p:tmPct val="100000"/>
                                  </p:iterate>
                                  <p:childTnLst>
                                    <p:set>
                                      <p:cBhvr>
                                        <p:cTn id="99" dur="1" fill="hold">
                                          <p:stCondLst>
                                            <p:cond delay="0"/>
                                          </p:stCondLst>
                                        </p:cTn>
                                        <p:tgtEl>
                                          <p:spTgt spid="153647"/>
                                        </p:tgtEl>
                                        <p:attrNameLst>
                                          <p:attrName>style.visibility</p:attrName>
                                        </p:attrNameLst>
                                      </p:cBhvr>
                                      <p:to>
                                        <p:strVal val="visible"/>
                                      </p:to>
                                    </p:set>
                                    <p:animEffect transition="in" filter="slide(fromTop)">
                                      <p:cBhvr>
                                        <p:cTn id="100" dur="300"/>
                                        <p:tgtEl>
                                          <p:spTgt spid="15364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4" fill="hold" grpId="0" nodeType="clickEffect">
                                  <p:stCondLst>
                                    <p:cond delay="0"/>
                                  </p:stCondLst>
                                  <p:iterate type="wd">
                                    <p:tmPct val="100000"/>
                                  </p:iterate>
                                  <p:childTnLst>
                                    <p:set>
                                      <p:cBhvr>
                                        <p:cTn id="104" dur="1" fill="hold">
                                          <p:stCondLst>
                                            <p:cond delay="0"/>
                                          </p:stCondLst>
                                        </p:cTn>
                                        <p:tgtEl>
                                          <p:spTgt spid="153648"/>
                                        </p:tgtEl>
                                        <p:attrNameLst>
                                          <p:attrName>style.visibility</p:attrName>
                                        </p:attrNameLst>
                                      </p:cBhvr>
                                      <p:to>
                                        <p:strVal val="visible"/>
                                      </p:to>
                                    </p:set>
                                    <p:animEffect transition="in" filter="slide(fromBottom)">
                                      <p:cBhvr>
                                        <p:cTn id="105" dur="300"/>
                                        <p:tgtEl>
                                          <p:spTgt spid="153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0" grpId="0" animBg="1"/>
      <p:bldP spid="153629" grpId="0" animBg="1"/>
      <p:bldP spid="153604" grpId="0" autoUpdateAnimBg="0"/>
      <p:bldP spid="153605" grpId="0" autoUpdateAnimBg="0"/>
      <p:bldP spid="153631" grpId="0" animBg="1"/>
      <p:bldP spid="153622" grpId="0" animBg="1"/>
      <p:bldP spid="153635" grpId="0" animBg="1"/>
      <p:bldP spid="153637" grpId="0" animBg="1"/>
      <p:bldP spid="153639" grpId="0" animBg="1"/>
      <p:bldP spid="153640" grpId="0" animBg="1"/>
      <p:bldP spid="153641" grpId="0" animBg="1"/>
      <p:bldP spid="153643" grpId="0" animBg="1"/>
      <p:bldP spid="153644" grpId="0" animBg="1"/>
      <p:bldP spid="153645" grpId="0" animBg="1"/>
      <p:bldP spid="153646" grpId="0" animBg="1"/>
      <p:bldP spid="153642" grpId="0" animBg="1"/>
      <p:bldP spid="153647" grpId="0" autoUpdateAnimBg="0"/>
      <p:bldP spid="15364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Eigenschaften von </a:t>
            </a:r>
            <a:r>
              <a:rPr lang="de-DE"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b="1">
                <a:effectLst>
                  <a:outerShdw blurRad="38100" dist="38100" dir="2700000" algn="tl">
                    <a:srgbClr val="DDDDDD"/>
                  </a:outerShdw>
                </a:effectLst>
                <a:latin typeface="Calibri" charset="0"/>
                <a:ea typeface="ＭＳ Ｐゴシック" charset="0"/>
                <a:cs typeface="ＭＳ Ｐゴシック" charset="0"/>
              </a:rPr>
              <a:t>T</a:t>
            </a:r>
          </a:p>
        </p:txBody>
      </p:sp>
      <p:sp>
        <p:nvSpPr>
          <p:cNvPr id="162819" name="Freeform 3"/>
          <p:cNvSpPr>
            <a:spLocks/>
          </p:cNvSpPr>
          <p:nvPr/>
        </p:nvSpPr>
        <p:spPr bwMode="auto">
          <a:xfrm>
            <a:off x="2052638" y="1538288"/>
            <a:ext cx="5826125" cy="2176462"/>
          </a:xfrm>
          <a:custGeom>
            <a:avLst/>
            <a:gdLst>
              <a:gd name="T0" fmla="*/ 0 w 5188"/>
              <a:gd name="T1" fmla="*/ 2147483647 h 1576"/>
              <a:gd name="T2" fmla="*/ 2147483647 w 5188"/>
              <a:gd name="T3" fmla="*/ 2147483647 h 1576"/>
              <a:gd name="T4" fmla="*/ 2147483647 w 5188"/>
              <a:gd name="T5" fmla="*/ 2147483647 h 1576"/>
              <a:gd name="T6" fmla="*/ 2147483647 w 5188"/>
              <a:gd name="T7" fmla="*/ 2147483647 h 1576"/>
              <a:gd name="T8" fmla="*/ 2147483647 w 5188"/>
              <a:gd name="T9" fmla="*/ 2147483647 h 1576"/>
              <a:gd name="T10" fmla="*/ 2147483647 w 5188"/>
              <a:gd name="T11" fmla="*/ 2147483647 h 1576"/>
              <a:gd name="T12" fmla="*/ 2147483647 w 5188"/>
              <a:gd name="T13" fmla="*/ 2147483647 h 1576"/>
              <a:gd name="T14" fmla="*/ 0 60000 65536"/>
              <a:gd name="T15" fmla="*/ 0 60000 65536"/>
              <a:gd name="T16" fmla="*/ 0 60000 65536"/>
              <a:gd name="T17" fmla="*/ 0 60000 65536"/>
              <a:gd name="T18" fmla="*/ 0 60000 65536"/>
              <a:gd name="T19" fmla="*/ 0 60000 65536"/>
              <a:gd name="T20" fmla="*/ 0 60000 65536"/>
              <a:gd name="T21" fmla="*/ 0 w 5188"/>
              <a:gd name="T22" fmla="*/ 0 h 1576"/>
              <a:gd name="T23" fmla="*/ 5188 w 5188"/>
              <a:gd name="T24" fmla="*/ 1576 h 1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88" h="1576">
                <a:moveTo>
                  <a:pt x="0" y="771"/>
                </a:moveTo>
                <a:cubicBezTo>
                  <a:pt x="126" y="719"/>
                  <a:pt x="1110" y="43"/>
                  <a:pt x="1358" y="20"/>
                </a:cubicBezTo>
                <a:cubicBezTo>
                  <a:pt x="1654" y="0"/>
                  <a:pt x="2490" y="432"/>
                  <a:pt x="2689" y="534"/>
                </a:cubicBezTo>
                <a:cubicBezTo>
                  <a:pt x="2933" y="666"/>
                  <a:pt x="3293" y="1026"/>
                  <a:pt x="3498" y="1204"/>
                </a:cubicBezTo>
                <a:cubicBezTo>
                  <a:pt x="3719" y="1390"/>
                  <a:pt x="3791" y="1562"/>
                  <a:pt x="3962" y="1569"/>
                </a:cubicBezTo>
                <a:cubicBezTo>
                  <a:pt x="4292" y="1576"/>
                  <a:pt x="4459" y="1349"/>
                  <a:pt x="4700" y="1141"/>
                </a:cubicBezTo>
                <a:cubicBezTo>
                  <a:pt x="4984" y="910"/>
                  <a:pt x="4971" y="745"/>
                  <a:pt x="5188" y="606"/>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162820" name="Text Box 4"/>
          <p:cNvSpPr txBox="1">
            <a:spLocks noChangeArrowheads="1"/>
          </p:cNvSpPr>
          <p:nvPr/>
        </p:nvSpPr>
        <p:spPr bwMode="auto">
          <a:xfrm>
            <a:off x="3349625" y="1966913"/>
            <a:ext cx="5397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H</a:t>
            </a:r>
            <a:endParaRPr lang="de-DE" sz="1800">
              <a:latin typeface="Calibri" charset="0"/>
            </a:endParaRPr>
          </a:p>
        </p:txBody>
      </p:sp>
      <p:sp>
        <p:nvSpPr>
          <p:cNvPr id="162821" name="Text Box 5"/>
          <p:cNvSpPr txBox="1">
            <a:spLocks noChangeArrowheads="1"/>
          </p:cNvSpPr>
          <p:nvPr/>
        </p:nvSpPr>
        <p:spPr bwMode="auto">
          <a:xfrm>
            <a:off x="6332538" y="1966913"/>
            <a:ext cx="4889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T</a:t>
            </a:r>
            <a:endParaRPr lang="de-DE" sz="1800">
              <a:latin typeface="Calibri" charset="0"/>
            </a:endParaRPr>
          </a:p>
        </p:txBody>
      </p:sp>
      <p:sp>
        <p:nvSpPr>
          <p:cNvPr id="162823" name="Text Box 7"/>
          <p:cNvSpPr txBox="1">
            <a:spLocks noChangeArrowheads="1"/>
          </p:cNvSpPr>
          <p:nvPr/>
        </p:nvSpPr>
        <p:spPr bwMode="auto">
          <a:xfrm>
            <a:off x="1914525" y="5534025"/>
            <a:ext cx="22161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H</a:t>
            </a:r>
            <a:r>
              <a:rPr lang="de-DE" sz="1800">
                <a:latin typeface="Calibri" charset="0"/>
              </a:rPr>
              <a:t>: schwache Winde</a:t>
            </a:r>
          </a:p>
        </p:txBody>
      </p:sp>
      <p:sp>
        <p:nvSpPr>
          <p:cNvPr id="162824" name="Text Box 8"/>
          <p:cNvSpPr txBox="1">
            <a:spLocks noChangeArrowheads="1"/>
          </p:cNvSpPr>
          <p:nvPr/>
        </p:nvSpPr>
        <p:spPr bwMode="auto">
          <a:xfrm>
            <a:off x="4494213" y="5534025"/>
            <a:ext cx="414020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T</a:t>
            </a:r>
            <a:r>
              <a:rPr lang="de-DE" sz="1800">
                <a:latin typeface="Calibri" charset="0"/>
              </a:rPr>
              <a:t>: hohe Windgeschwindigkeiten möglich</a:t>
            </a:r>
          </a:p>
        </p:txBody>
      </p:sp>
      <p:sp>
        <p:nvSpPr>
          <p:cNvPr id="162825" name="AutoShape 9"/>
          <p:cNvSpPr>
            <a:spLocks noChangeArrowheads="1"/>
          </p:cNvSpPr>
          <p:nvPr/>
        </p:nvSpPr>
        <p:spPr bwMode="auto">
          <a:xfrm>
            <a:off x="6029325" y="2608263"/>
            <a:ext cx="931863" cy="922337"/>
          </a:xfrm>
          <a:prstGeom prst="curvedRightArrow">
            <a:avLst>
              <a:gd name="adj1" fmla="val 20000"/>
              <a:gd name="adj2" fmla="val 40000"/>
              <a:gd name="adj3" fmla="val 33678"/>
            </a:avLst>
          </a:prstGeom>
          <a:solidFill>
            <a:srgbClr val="00CCFF"/>
          </a:solidFill>
          <a:ln w="25400">
            <a:solidFill>
              <a:srgbClr val="000000"/>
            </a:solidFill>
            <a:miter lim="800000"/>
            <a:headEnd/>
            <a:tailEnd/>
          </a:ln>
        </p:spPr>
        <p:txBody>
          <a:bodyPr wrap="none" anchor="ctr">
            <a:spAutoFit/>
          </a:bodyPr>
          <a:lstStyle/>
          <a:p>
            <a:endParaRPr lang="de-DE">
              <a:latin typeface="Calibri" charset="0"/>
            </a:endParaRPr>
          </a:p>
        </p:txBody>
      </p:sp>
      <p:sp>
        <p:nvSpPr>
          <p:cNvPr id="162826" name="AutoShape 10"/>
          <p:cNvSpPr>
            <a:spLocks noChangeArrowheads="1"/>
          </p:cNvSpPr>
          <p:nvPr/>
        </p:nvSpPr>
        <p:spPr bwMode="auto">
          <a:xfrm>
            <a:off x="3922713" y="1444625"/>
            <a:ext cx="941387" cy="922338"/>
          </a:xfrm>
          <a:prstGeom prst="curvedLeftArrow">
            <a:avLst>
              <a:gd name="adj1" fmla="val 20000"/>
              <a:gd name="adj2" fmla="val 40000"/>
              <a:gd name="adj3" fmla="val 34022"/>
            </a:avLst>
          </a:prstGeom>
          <a:solidFill>
            <a:srgbClr val="00CCFF"/>
          </a:solidFill>
          <a:ln w="25400">
            <a:solidFill>
              <a:srgbClr val="000000"/>
            </a:solidFill>
            <a:miter lim="800000"/>
            <a:headEnd/>
            <a:tailEnd/>
          </a:ln>
        </p:spPr>
        <p:txBody>
          <a:bodyPr wrap="none" anchor="ctr">
            <a:spAutoFit/>
          </a:bodyPr>
          <a:lstStyle/>
          <a:p>
            <a:endParaRPr lang="de-DE">
              <a:latin typeface="Calibri" charset="0"/>
            </a:endParaRPr>
          </a:p>
        </p:txBody>
      </p:sp>
      <p:pic>
        <p:nvPicPr>
          <p:cNvPr id="162829" name="Picture 13" descr="D:\ABLAGE\MET\H_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438275"/>
            <a:ext cx="5842000" cy="372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2819"/>
                                        </p:tgtEl>
                                        <p:attrNameLst>
                                          <p:attrName>style.visibility</p:attrName>
                                        </p:attrNameLst>
                                      </p:cBhvr>
                                      <p:to>
                                        <p:strVal val="visible"/>
                                      </p:to>
                                    </p:set>
                                    <p:animEffect transition="in" filter="wipe(left)">
                                      <p:cBhvr>
                                        <p:cTn id="7" dur="500"/>
                                        <p:tgtEl>
                                          <p:spTgt spid="162819"/>
                                        </p:tgtEl>
                                      </p:cBhvr>
                                    </p:animEffect>
                                  </p:childTnLst>
                                </p:cTn>
                              </p:par>
                            </p:childTnLst>
                          </p:cTn>
                        </p:par>
                        <p:par>
                          <p:cTn id="8" fill="hold" nodeType="afterGroup">
                            <p:stCondLst>
                              <p:cond delay="1500"/>
                            </p:stCondLst>
                            <p:childTnLst>
                              <p:par>
                                <p:cTn id="9" presetID="4" presetClass="entr" presetSubtype="32" fill="hold" grpId="0" nodeType="afterEffect">
                                  <p:stCondLst>
                                    <p:cond delay="0"/>
                                  </p:stCondLst>
                                  <p:childTnLst>
                                    <p:set>
                                      <p:cBhvr>
                                        <p:cTn id="10" dur="1" fill="hold">
                                          <p:stCondLst>
                                            <p:cond delay="0"/>
                                          </p:stCondLst>
                                        </p:cTn>
                                        <p:tgtEl>
                                          <p:spTgt spid="162820"/>
                                        </p:tgtEl>
                                        <p:attrNameLst>
                                          <p:attrName>style.visibility</p:attrName>
                                        </p:attrNameLst>
                                      </p:cBhvr>
                                      <p:to>
                                        <p:strVal val="visible"/>
                                      </p:to>
                                    </p:set>
                                    <p:animEffect transition="in" filter="box(out)">
                                      <p:cBhvr>
                                        <p:cTn id="11" dur="500"/>
                                        <p:tgtEl>
                                          <p:spTgt spid="162820"/>
                                        </p:tgtEl>
                                      </p:cBhvr>
                                    </p:animEffect>
                                  </p:childTnLst>
                                </p:cTn>
                              </p:par>
                            </p:childTnLst>
                          </p:cTn>
                        </p:par>
                        <p:par>
                          <p:cTn id="12" fill="hold" nodeType="afterGroup">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162821"/>
                                        </p:tgtEl>
                                        <p:attrNameLst>
                                          <p:attrName>style.visibility</p:attrName>
                                        </p:attrNameLst>
                                      </p:cBhvr>
                                      <p:to>
                                        <p:strVal val="visible"/>
                                      </p:to>
                                    </p:set>
                                    <p:animEffect transition="in" filter="box(out)">
                                      <p:cBhvr>
                                        <p:cTn id="15" dur="500"/>
                                        <p:tgtEl>
                                          <p:spTgt spid="1628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2826"/>
                                        </p:tgtEl>
                                        <p:attrNameLst>
                                          <p:attrName>style.visibility</p:attrName>
                                        </p:attrNameLst>
                                      </p:cBhvr>
                                      <p:to>
                                        <p:strVal val="visible"/>
                                      </p:to>
                                    </p:set>
                                    <p:animEffect transition="in" filter="wipe(up)">
                                      <p:cBhvr>
                                        <p:cTn id="20" dur="500"/>
                                        <p:tgtEl>
                                          <p:spTgt spid="1628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2825"/>
                                        </p:tgtEl>
                                        <p:attrNameLst>
                                          <p:attrName>style.visibility</p:attrName>
                                        </p:attrNameLst>
                                      </p:cBhvr>
                                      <p:to>
                                        <p:strVal val="visible"/>
                                      </p:to>
                                    </p:set>
                                    <p:animEffect transition="in" filter="wipe(up)">
                                      <p:cBhvr>
                                        <p:cTn id="25" dur="500"/>
                                        <p:tgtEl>
                                          <p:spTgt spid="1628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2823"/>
                                        </p:tgtEl>
                                        <p:attrNameLst>
                                          <p:attrName>style.visibility</p:attrName>
                                        </p:attrNameLst>
                                      </p:cBhvr>
                                      <p:to>
                                        <p:strVal val="visible"/>
                                      </p:to>
                                    </p:set>
                                    <p:animEffect transition="in" filter="wipe(left)">
                                      <p:cBhvr>
                                        <p:cTn id="30" dur="500"/>
                                        <p:tgtEl>
                                          <p:spTgt spid="1628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2824"/>
                                        </p:tgtEl>
                                        <p:attrNameLst>
                                          <p:attrName>style.visibility</p:attrName>
                                        </p:attrNameLst>
                                      </p:cBhvr>
                                      <p:to>
                                        <p:strVal val="visible"/>
                                      </p:to>
                                    </p:set>
                                    <p:animEffect transition="in" filter="wipe(left)">
                                      <p:cBhvr>
                                        <p:cTn id="35" dur="500"/>
                                        <p:tgtEl>
                                          <p:spTgt spid="1628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62829"/>
                                        </p:tgtEl>
                                        <p:attrNameLst>
                                          <p:attrName>style.visibility</p:attrName>
                                        </p:attrNameLst>
                                      </p:cBhvr>
                                      <p:to>
                                        <p:strVal val="visible"/>
                                      </p:to>
                                    </p:set>
                                    <p:animEffect transition="in" filter="dissolve">
                                      <p:cBhvr>
                                        <p:cTn id="40" dur="500"/>
                                        <p:tgtEl>
                                          <p:spTgt spid="162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P spid="162820" grpId="0" autoUpdateAnimBg="0"/>
      <p:bldP spid="162821" grpId="0" autoUpdateAnimBg="0"/>
      <p:bldP spid="162823" grpId="0" autoUpdateAnimBg="0"/>
      <p:bldP spid="162824" grpId="0" autoUpdateAnimBg="0"/>
      <p:bldP spid="162825" grpId="0" animBg="1"/>
      <p:bldP spid="1628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Eigenschaften von </a:t>
            </a:r>
            <a:r>
              <a:rPr lang="de-DE"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b="1">
                <a:effectLst>
                  <a:outerShdw blurRad="38100" dist="38100" dir="2700000" algn="tl">
                    <a:srgbClr val="DDDDDD"/>
                  </a:outerShdw>
                </a:effectLst>
                <a:latin typeface="Calibri" charset="0"/>
                <a:ea typeface="ＭＳ Ｐゴシック" charset="0"/>
                <a:cs typeface="ＭＳ Ｐゴシック" charset="0"/>
              </a:rPr>
              <a:t>T</a:t>
            </a:r>
          </a:p>
        </p:txBody>
      </p:sp>
      <p:sp>
        <p:nvSpPr>
          <p:cNvPr id="164868" name="Text Box 4"/>
          <p:cNvSpPr txBox="1">
            <a:spLocks noChangeArrowheads="1"/>
          </p:cNvSpPr>
          <p:nvPr/>
        </p:nvSpPr>
        <p:spPr bwMode="auto">
          <a:xfrm>
            <a:off x="366713" y="1698625"/>
            <a:ext cx="2552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a:latin typeface="Calibri" charset="0"/>
              </a:rPr>
              <a:t>Zusammenfassung:</a:t>
            </a:r>
            <a:endParaRPr lang="de-DE" sz="1800">
              <a:latin typeface="Calibri" charset="0"/>
            </a:endParaRPr>
          </a:p>
        </p:txBody>
      </p:sp>
      <p:sp>
        <p:nvSpPr>
          <p:cNvPr id="164869" name="Text Box 5"/>
          <p:cNvSpPr txBox="1">
            <a:spLocks noChangeArrowheads="1"/>
          </p:cNvSpPr>
          <p:nvPr/>
        </p:nvSpPr>
        <p:spPr bwMode="auto">
          <a:xfrm>
            <a:off x="2606675" y="2235200"/>
            <a:ext cx="658813" cy="823913"/>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4800" b="1">
                <a:effectLst>
                  <a:outerShdw blurRad="38100" dist="38100" dir="2700000" algn="tl">
                    <a:srgbClr val="DDDDDD"/>
                  </a:outerShdw>
                </a:effectLst>
                <a:latin typeface="Calibri" charset="0"/>
              </a:rPr>
              <a:t>H</a:t>
            </a:r>
            <a:endParaRPr lang="de-DE" sz="1800">
              <a:latin typeface="Calibri" charset="0"/>
            </a:endParaRPr>
          </a:p>
        </p:txBody>
      </p:sp>
      <p:sp>
        <p:nvSpPr>
          <p:cNvPr id="164870" name="Text Box 6"/>
          <p:cNvSpPr txBox="1">
            <a:spLocks noChangeArrowheads="1"/>
          </p:cNvSpPr>
          <p:nvPr/>
        </p:nvSpPr>
        <p:spPr bwMode="auto">
          <a:xfrm>
            <a:off x="6319838" y="2235200"/>
            <a:ext cx="590550" cy="823913"/>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4800" b="1">
                <a:effectLst>
                  <a:outerShdw blurRad="38100" dist="38100" dir="2700000" algn="tl">
                    <a:srgbClr val="DDDDDD"/>
                  </a:outerShdw>
                </a:effectLst>
                <a:latin typeface="Calibri" charset="0"/>
              </a:rPr>
              <a:t>T</a:t>
            </a:r>
            <a:endParaRPr lang="de-DE" sz="1800">
              <a:latin typeface="Calibri" charset="0"/>
            </a:endParaRPr>
          </a:p>
        </p:txBody>
      </p:sp>
      <p:sp>
        <p:nvSpPr>
          <p:cNvPr id="164871" name="Text Box 7"/>
          <p:cNvSpPr txBox="1">
            <a:spLocks noChangeArrowheads="1"/>
          </p:cNvSpPr>
          <p:nvPr/>
        </p:nvSpPr>
        <p:spPr bwMode="auto">
          <a:xfrm>
            <a:off x="1766888" y="3059113"/>
            <a:ext cx="2311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pumpt Luft nach rechts</a:t>
            </a:r>
          </a:p>
        </p:txBody>
      </p:sp>
      <p:sp>
        <p:nvSpPr>
          <p:cNvPr id="164872" name="Text Box 8"/>
          <p:cNvSpPr txBox="1">
            <a:spLocks noChangeArrowheads="1"/>
          </p:cNvSpPr>
          <p:nvPr/>
        </p:nvSpPr>
        <p:spPr bwMode="auto">
          <a:xfrm>
            <a:off x="5489575" y="3059113"/>
            <a:ext cx="2209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pumpt Luft nach links</a:t>
            </a:r>
          </a:p>
        </p:txBody>
      </p:sp>
      <p:sp>
        <p:nvSpPr>
          <p:cNvPr id="164873" name="Text Box 9"/>
          <p:cNvSpPr txBox="1">
            <a:spLocks noChangeArrowheads="1"/>
          </p:cNvSpPr>
          <p:nvPr/>
        </p:nvSpPr>
        <p:spPr bwMode="auto">
          <a:xfrm>
            <a:off x="2273300" y="3519488"/>
            <a:ext cx="1352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Luft sinkt ab</a:t>
            </a:r>
          </a:p>
        </p:txBody>
      </p:sp>
      <p:sp>
        <p:nvSpPr>
          <p:cNvPr id="164874" name="Text Box 10"/>
          <p:cNvSpPr txBox="1">
            <a:spLocks noChangeArrowheads="1"/>
          </p:cNvSpPr>
          <p:nvPr/>
        </p:nvSpPr>
        <p:spPr bwMode="auto">
          <a:xfrm>
            <a:off x="5873750" y="3519488"/>
            <a:ext cx="1479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Luft steigt auf</a:t>
            </a:r>
          </a:p>
        </p:txBody>
      </p:sp>
      <p:sp>
        <p:nvSpPr>
          <p:cNvPr id="164875" name="Text Box 11"/>
          <p:cNvSpPr txBox="1">
            <a:spLocks noChangeArrowheads="1"/>
          </p:cNvSpPr>
          <p:nvPr/>
        </p:nvSpPr>
        <p:spPr bwMode="auto">
          <a:xfrm>
            <a:off x="2022475" y="3970338"/>
            <a:ext cx="1809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Wolkenauflösung</a:t>
            </a:r>
          </a:p>
        </p:txBody>
      </p:sp>
      <p:sp>
        <p:nvSpPr>
          <p:cNvPr id="164876" name="Text Box 12"/>
          <p:cNvSpPr txBox="1">
            <a:spLocks noChangeArrowheads="1"/>
          </p:cNvSpPr>
          <p:nvPr/>
        </p:nvSpPr>
        <p:spPr bwMode="auto">
          <a:xfrm>
            <a:off x="5822950" y="3970338"/>
            <a:ext cx="1606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Wolkenbildung</a:t>
            </a:r>
          </a:p>
        </p:txBody>
      </p:sp>
      <p:sp>
        <p:nvSpPr>
          <p:cNvPr id="164877" name="Text Box 13"/>
          <p:cNvSpPr txBox="1">
            <a:spLocks noChangeArrowheads="1"/>
          </p:cNvSpPr>
          <p:nvPr/>
        </p:nvSpPr>
        <p:spPr bwMode="auto">
          <a:xfrm>
            <a:off x="2058988" y="4422775"/>
            <a:ext cx="1695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Absinkinversion</a:t>
            </a:r>
          </a:p>
        </p:txBody>
      </p:sp>
      <p:sp>
        <p:nvSpPr>
          <p:cNvPr id="164878" name="Text Box 14"/>
          <p:cNvSpPr txBox="1">
            <a:spLocks noChangeArrowheads="1"/>
          </p:cNvSpPr>
          <p:nvPr/>
        </p:nvSpPr>
        <p:spPr bwMode="auto">
          <a:xfrm>
            <a:off x="5953125" y="4432300"/>
            <a:ext cx="1403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Labilisierung</a:t>
            </a:r>
          </a:p>
        </p:txBody>
      </p:sp>
      <p:sp>
        <p:nvSpPr>
          <p:cNvPr id="164879" name="Text Box 15"/>
          <p:cNvSpPr txBox="1">
            <a:spLocks noChangeArrowheads="1"/>
          </p:cNvSpPr>
          <p:nvPr/>
        </p:nvSpPr>
        <p:spPr bwMode="auto">
          <a:xfrm>
            <a:off x="2055813" y="4878388"/>
            <a:ext cx="17399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schwache Winde</a:t>
            </a:r>
          </a:p>
        </p:txBody>
      </p:sp>
      <p:sp>
        <p:nvSpPr>
          <p:cNvPr id="164880" name="Text Box 16"/>
          <p:cNvSpPr txBox="1">
            <a:spLocks noChangeArrowheads="1"/>
          </p:cNvSpPr>
          <p:nvPr/>
        </p:nvSpPr>
        <p:spPr bwMode="auto">
          <a:xfrm>
            <a:off x="4978400" y="4878388"/>
            <a:ext cx="32845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hohe Windgeschwindigkeiten möglich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blinds(horizontal)">
                                      <p:cBhvr>
                                        <p:cTn id="7" dur="500"/>
                                        <p:tgtEl>
                                          <p:spTgt spid="164868"/>
                                        </p:tgtEl>
                                      </p:cBhvr>
                                    </p:animEffect>
                                  </p:childTnLst>
                                </p:cTn>
                              </p:par>
                            </p:childTnLst>
                          </p:cTn>
                        </p:par>
                        <p:par>
                          <p:cTn id="8" fill="hold" nodeType="afterGroup">
                            <p:stCondLst>
                              <p:cond delay="500"/>
                            </p:stCondLst>
                            <p:childTnLst>
                              <p:par>
                                <p:cTn id="9" presetID="4" presetClass="entr" presetSubtype="32" fill="hold" grpId="0" nodeType="afterEffect">
                                  <p:stCondLst>
                                    <p:cond delay="1000"/>
                                  </p:stCondLst>
                                  <p:childTnLst>
                                    <p:set>
                                      <p:cBhvr>
                                        <p:cTn id="10" dur="1" fill="hold">
                                          <p:stCondLst>
                                            <p:cond delay="0"/>
                                          </p:stCondLst>
                                        </p:cTn>
                                        <p:tgtEl>
                                          <p:spTgt spid="164869"/>
                                        </p:tgtEl>
                                        <p:attrNameLst>
                                          <p:attrName>style.visibility</p:attrName>
                                        </p:attrNameLst>
                                      </p:cBhvr>
                                      <p:to>
                                        <p:strVal val="visible"/>
                                      </p:to>
                                    </p:set>
                                    <p:animEffect transition="in" filter="box(out)">
                                      <p:cBhvr>
                                        <p:cTn id="11" dur="500"/>
                                        <p:tgtEl>
                                          <p:spTgt spid="164869"/>
                                        </p:tgtEl>
                                      </p:cBhvr>
                                    </p:animEffect>
                                  </p:childTnLst>
                                </p:cTn>
                              </p:par>
                            </p:childTnLst>
                          </p:cTn>
                        </p:par>
                        <p:par>
                          <p:cTn id="12" fill="hold" nodeType="afterGroup">
                            <p:stCondLst>
                              <p:cond delay="2000"/>
                            </p:stCondLst>
                            <p:childTnLst>
                              <p:par>
                                <p:cTn id="13" presetID="4" presetClass="entr" presetSubtype="32" fill="hold" grpId="0" nodeType="afterEffect">
                                  <p:stCondLst>
                                    <p:cond delay="1000"/>
                                  </p:stCondLst>
                                  <p:childTnLst>
                                    <p:set>
                                      <p:cBhvr>
                                        <p:cTn id="14" dur="1" fill="hold">
                                          <p:stCondLst>
                                            <p:cond delay="0"/>
                                          </p:stCondLst>
                                        </p:cTn>
                                        <p:tgtEl>
                                          <p:spTgt spid="164870"/>
                                        </p:tgtEl>
                                        <p:attrNameLst>
                                          <p:attrName>style.visibility</p:attrName>
                                        </p:attrNameLst>
                                      </p:cBhvr>
                                      <p:to>
                                        <p:strVal val="visible"/>
                                      </p:to>
                                    </p:set>
                                    <p:animEffect transition="in" filter="box(out)">
                                      <p:cBhvr>
                                        <p:cTn id="15" dur="500"/>
                                        <p:tgtEl>
                                          <p:spTgt spid="164870"/>
                                        </p:tgtEl>
                                      </p:cBhvr>
                                    </p:animEffect>
                                  </p:childTnLst>
                                </p:cTn>
                              </p:par>
                            </p:childTnLst>
                          </p:cTn>
                        </p:par>
                        <p:par>
                          <p:cTn id="16" fill="hold" nodeType="afterGroup">
                            <p:stCondLst>
                              <p:cond delay="3500"/>
                            </p:stCondLst>
                            <p:childTnLst>
                              <p:par>
                                <p:cTn id="17" presetID="12" presetClass="entr" presetSubtype="8" fill="hold" grpId="0" nodeType="afterEffect">
                                  <p:stCondLst>
                                    <p:cond delay="1000"/>
                                  </p:stCondLst>
                                  <p:childTnLst>
                                    <p:set>
                                      <p:cBhvr>
                                        <p:cTn id="18" dur="1" fill="hold">
                                          <p:stCondLst>
                                            <p:cond delay="0"/>
                                          </p:stCondLst>
                                        </p:cTn>
                                        <p:tgtEl>
                                          <p:spTgt spid="164871"/>
                                        </p:tgtEl>
                                        <p:attrNameLst>
                                          <p:attrName>style.visibility</p:attrName>
                                        </p:attrNameLst>
                                      </p:cBhvr>
                                      <p:to>
                                        <p:strVal val="visible"/>
                                      </p:to>
                                    </p:set>
                                    <p:animEffect transition="in" filter="slide(fromLeft)">
                                      <p:cBhvr>
                                        <p:cTn id="19" dur="500"/>
                                        <p:tgtEl>
                                          <p:spTgt spid="164871"/>
                                        </p:tgtEl>
                                      </p:cBhvr>
                                    </p:animEffect>
                                  </p:childTnLst>
                                </p:cTn>
                              </p:par>
                            </p:childTnLst>
                          </p:cTn>
                        </p:par>
                        <p:par>
                          <p:cTn id="20" fill="hold" nodeType="afterGroup">
                            <p:stCondLst>
                              <p:cond delay="5000"/>
                            </p:stCondLst>
                            <p:childTnLst>
                              <p:par>
                                <p:cTn id="21" presetID="12" presetClass="entr" presetSubtype="2" fill="hold" grpId="0" nodeType="afterEffect">
                                  <p:stCondLst>
                                    <p:cond delay="1000"/>
                                  </p:stCondLst>
                                  <p:childTnLst>
                                    <p:set>
                                      <p:cBhvr>
                                        <p:cTn id="22" dur="1" fill="hold">
                                          <p:stCondLst>
                                            <p:cond delay="0"/>
                                          </p:stCondLst>
                                        </p:cTn>
                                        <p:tgtEl>
                                          <p:spTgt spid="164872"/>
                                        </p:tgtEl>
                                        <p:attrNameLst>
                                          <p:attrName>style.visibility</p:attrName>
                                        </p:attrNameLst>
                                      </p:cBhvr>
                                      <p:to>
                                        <p:strVal val="visible"/>
                                      </p:to>
                                    </p:set>
                                    <p:animEffect transition="in" filter="slide(fromRight)">
                                      <p:cBhvr>
                                        <p:cTn id="23" dur="500"/>
                                        <p:tgtEl>
                                          <p:spTgt spid="164872"/>
                                        </p:tgtEl>
                                      </p:cBhvr>
                                    </p:animEffect>
                                  </p:childTnLst>
                                </p:cTn>
                              </p:par>
                            </p:childTnLst>
                          </p:cTn>
                        </p:par>
                        <p:par>
                          <p:cTn id="24" fill="hold" nodeType="afterGroup">
                            <p:stCondLst>
                              <p:cond delay="6500"/>
                            </p:stCondLst>
                            <p:childTnLst>
                              <p:par>
                                <p:cTn id="25" presetID="12" presetClass="entr" presetSubtype="8" fill="hold" grpId="0" nodeType="afterEffect">
                                  <p:stCondLst>
                                    <p:cond delay="1000"/>
                                  </p:stCondLst>
                                  <p:childTnLst>
                                    <p:set>
                                      <p:cBhvr>
                                        <p:cTn id="26" dur="1" fill="hold">
                                          <p:stCondLst>
                                            <p:cond delay="0"/>
                                          </p:stCondLst>
                                        </p:cTn>
                                        <p:tgtEl>
                                          <p:spTgt spid="164873"/>
                                        </p:tgtEl>
                                        <p:attrNameLst>
                                          <p:attrName>style.visibility</p:attrName>
                                        </p:attrNameLst>
                                      </p:cBhvr>
                                      <p:to>
                                        <p:strVal val="visible"/>
                                      </p:to>
                                    </p:set>
                                    <p:animEffect transition="in" filter="slide(fromLeft)">
                                      <p:cBhvr>
                                        <p:cTn id="27" dur="500"/>
                                        <p:tgtEl>
                                          <p:spTgt spid="164873"/>
                                        </p:tgtEl>
                                      </p:cBhvr>
                                    </p:animEffect>
                                  </p:childTnLst>
                                </p:cTn>
                              </p:par>
                            </p:childTnLst>
                          </p:cTn>
                        </p:par>
                        <p:par>
                          <p:cTn id="28" fill="hold" nodeType="afterGroup">
                            <p:stCondLst>
                              <p:cond delay="8000"/>
                            </p:stCondLst>
                            <p:childTnLst>
                              <p:par>
                                <p:cTn id="29" presetID="12" presetClass="entr" presetSubtype="2" fill="hold" grpId="0" nodeType="afterEffect">
                                  <p:stCondLst>
                                    <p:cond delay="1000"/>
                                  </p:stCondLst>
                                  <p:childTnLst>
                                    <p:set>
                                      <p:cBhvr>
                                        <p:cTn id="30" dur="1" fill="hold">
                                          <p:stCondLst>
                                            <p:cond delay="0"/>
                                          </p:stCondLst>
                                        </p:cTn>
                                        <p:tgtEl>
                                          <p:spTgt spid="164874"/>
                                        </p:tgtEl>
                                        <p:attrNameLst>
                                          <p:attrName>style.visibility</p:attrName>
                                        </p:attrNameLst>
                                      </p:cBhvr>
                                      <p:to>
                                        <p:strVal val="visible"/>
                                      </p:to>
                                    </p:set>
                                    <p:animEffect transition="in" filter="slide(fromRight)">
                                      <p:cBhvr>
                                        <p:cTn id="31" dur="500"/>
                                        <p:tgtEl>
                                          <p:spTgt spid="164874"/>
                                        </p:tgtEl>
                                      </p:cBhvr>
                                    </p:animEffect>
                                  </p:childTnLst>
                                </p:cTn>
                              </p:par>
                            </p:childTnLst>
                          </p:cTn>
                        </p:par>
                        <p:par>
                          <p:cTn id="32" fill="hold" nodeType="afterGroup">
                            <p:stCondLst>
                              <p:cond delay="9500"/>
                            </p:stCondLst>
                            <p:childTnLst>
                              <p:par>
                                <p:cTn id="33" presetID="12" presetClass="entr" presetSubtype="8" fill="hold" grpId="0" nodeType="afterEffect">
                                  <p:stCondLst>
                                    <p:cond delay="1000"/>
                                  </p:stCondLst>
                                  <p:childTnLst>
                                    <p:set>
                                      <p:cBhvr>
                                        <p:cTn id="34" dur="1" fill="hold">
                                          <p:stCondLst>
                                            <p:cond delay="0"/>
                                          </p:stCondLst>
                                        </p:cTn>
                                        <p:tgtEl>
                                          <p:spTgt spid="164875"/>
                                        </p:tgtEl>
                                        <p:attrNameLst>
                                          <p:attrName>style.visibility</p:attrName>
                                        </p:attrNameLst>
                                      </p:cBhvr>
                                      <p:to>
                                        <p:strVal val="visible"/>
                                      </p:to>
                                    </p:set>
                                    <p:animEffect transition="in" filter="slide(fromLeft)">
                                      <p:cBhvr>
                                        <p:cTn id="35" dur="500"/>
                                        <p:tgtEl>
                                          <p:spTgt spid="164875"/>
                                        </p:tgtEl>
                                      </p:cBhvr>
                                    </p:animEffect>
                                  </p:childTnLst>
                                </p:cTn>
                              </p:par>
                            </p:childTnLst>
                          </p:cTn>
                        </p:par>
                        <p:par>
                          <p:cTn id="36" fill="hold" nodeType="afterGroup">
                            <p:stCondLst>
                              <p:cond delay="11000"/>
                            </p:stCondLst>
                            <p:childTnLst>
                              <p:par>
                                <p:cTn id="37" presetID="12" presetClass="entr" presetSubtype="2" fill="hold" grpId="0" nodeType="afterEffect">
                                  <p:stCondLst>
                                    <p:cond delay="1000"/>
                                  </p:stCondLst>
                                  <p:childTnLst>
                                    <p:set>
                                      <p:cBhvr>
                                        <p:cTn id="38" dur="1" fill="hold">
                                          <p:stCondLst>
                                            <p:cond delay="0"/>
                                          </p:stCondLst>
                                        </p:cTn>
                                        <p:tgtEl>
                                          <p:spTgt spid="164876"/>
                                        </p:tgtEl>
                                        <p:attrNameLst>
                                          <p:attrName>style.visibility</p:attrName>
                                        </p:attrNameLst>
                                      </p:cBhvr>
                                      <p:to>
                                        <p:strVal val="visible"/>
                                      </p:to>
                                    </p:set>
                                    <p:animEffect transition="in" filter="slide(fromRight)">
                                      <p:cBhvr>
                                        <p:cTn id="39" dur="500"/>
                                        <p:tgtEl>
                                          <p:spTgt spid="164876"/>
                                        </p:tgtEl>
                                      </p:cBhvr>
                                    </p:animEffect>
                                  </p:childTnLst>
                                </p:cTn>
                              </p:par>
                            </p:childTnLst>
                          </p:cTn>
                        </p:par>
                        <p:par>
                          <p:cTn id="40" fill="hold" nodeType="afterGroup">
                            <p:stCondLst>
                              <p:cond delay="12500"/>
                            </p:stCondLst>
                            <p:childTnLst>
                              <p:par>
                                <p:cTn id="41" presetID="12" presetClass="entr" presetSubtype="8" fill="hold" grpId="0" nodeType="afterEffect">
                                  <p:stCondLst>
                                    <p:cond delay="1000"/>
                                  </p:stCondLst>
                                  <p:childTnLst>
                                    <p:set>
                                      <p:cBhvr>
                                        <p:cTn id="42" dur="1" fill="hold">
                                          <p:stCondLst>
                                            <p:cond delay="0"/>
                                          </p:stCondLst>
                                        </p:cTn>
                                        <p:tgtEl>
                                          <p:spTgt spid="164877"/>
                                        </p:tgtEl>
                                        <p:attrNameLst>
                                          <p:attrName>style.visibility</p:attrName>
                                        </p:attrNameLst>
                                      </p:cBhvr>
                                      <p:to>
                                        <p:strVal val="visible"/>
                                      </p:to>
                                    </p:set>
                                    <p:animEffect transition="in" filter="slide(fromLeft)">
                                      <p:cBhvr>
                                        <p:cTn id="43" dur="500"/>
                                        <p:tgtEl>
                                          <p:spTgt spid="164877"/>
                                        </p:tgtEl>
                                      </p:cBhvr>
                                    </p:animEffect>
                                  </p:childTnLst>
                                </p:cTn>
                              </p:par>
                            </p:childTnLst>
                          </p:cTn>
                        </p:par>
                        <p:par>
                          <p:cTn id="44" fill="hold" nodeType="afterGroup">
                            <p:stCondLst>
                              <p:cond delay="14000"/>
                            </p:stCondLst>
                            <p:childTnLst>
                              <p:par>
                                <p:cTn id="45" presetID="12" presetClass="entr" presetSubtype="2" fill="hold" grpId="0" nodeType="afterEffect">
                                  <p:stCondLst>
                                    <p:cond delay="1000"/>
                                  </p:stCondLst>
                                  <p:childTnLst>
                                    <p:set>
                                      <p:cBhvr>
                                        <p:cTn id="46" dur="1" fill="hold">
                                          <p:stCondLst>
                                            <p:cond delay="0"/>
                                          </p:stCondLst>
                                        </p:cTn>
                                        <p:tgtEl>
                                          <p:spTgt spid="164878"/>
                                        </p:tgtEl>
                                        <p:attrNameLst>
                                          <p:attrName>style.visibility</p:attrName>
                                        </p:attrNameLst>
                                      </p:cBhvr>
                                      <p:to>
                                        <p:strVal val="visible"/>
                                      </p:to>
                                    </p:set>
                                    <p:animEffect transition="in" filter="slide(fromRight)">
                                      <p:cBhvr>
                                        <p:cTn id="47" dur="500"/>
                                        <p:tgtEl>
                                          <p:spTgt spid="164878"/>
                                        </p:tgtEl>
                                      </p:cBhvr>
                                    </p:animEffect>
                                  </p:childTnLst>
                                </p:cTn>
                              </p:par>
                            </p:childTnLst>
                          </p:cTn>
                        </p:par>
                        <p:par>
                          <p:cTn id="48" fill="hold" nodeType="afterGroup">
                            <p:stCondLst>
                              <p:cond delay="15500"/>
                            </p:stCondLst>
                            <p:childTnLst>
                              <p:par>
                                <p:cTn id="49" presetID="12" presetClass="entr" presetSubtype="8" fill="hold" grpId="0" nodeType="afterEffect">
                                  <p:stCondLst>
                                    <p:cond delay="1000"/>
                                  </p:stCondLst>
                                  <p:childTnLst>
                                    <p:set>
                                      <p:cBhvr>
                                        <p:cTn id="50" dur="1" fill="hold">
                                          <p:stCondLst>
                                            <p:cond delay="0"/>
                                          </p:stCondLst>
                                        </p:cTn>
                                        <p:tgtEl>
                                          <p:spTgt spid="164879"/>
                                        </p:tgtEl>
                                        <p:attrNameLst>
                                          <p:attrName>style.visibility</p:attrName>
                                        </p:attrNameLst>
                                      </p:cBhvr>
                                      <p:to>
                                        <p:strVal val="visible"/>
                                      </p:to>
                                    </p:set>
                                    <p:animEffect transition="in" filter="slide(fromLeft)">
                                      <p:cBhvr>
                                        <p:cTn id="51" dur="500"/>
                                        <p:tgtEl>
                                          <p:spTgt spid="164879"/>
                                        </p:tgtEl>
                                      </p:cBhvr>
                                    </p:animEffect>
                                  </p:childTnLst>
                                </p:cTn>
                              </p:par>
                            </p:childTnLst>
                          </p:cTn>
                        </p:par>
                        <p:par>
                          <p:cTn id="52" fill="hold" nodeType="afterGroup">
                            <p:stCondLst>
                              <p:cond delay="17000"/>
                            </p:stCondLst>
                            <p:childTnLst>
                              <p:par>
                                <p:cTn id="53" presetID="12" presetClass="entr" presetSubtype="2" fill="hold" grpId="0" nodeType="afterEffect">
                                  <p:stCondLst>
                                    <p:cond delay="1000"/>
                                  </p:stCondLst>
                                  <p:childTnLst>
                                    <p:set>
                                      <p:cBhvr>
                                        <p:cTn id="54" dur="1" fill="hold">
                                          <p:stCondLst>
                                            <p:cond delay="0"/>
                                          </p:stCondLst>
                                        </p:cTn>
                                        <p:tgtEl>
                                          <p:spTgt spid="164880"/>
                                        </p:tgtEl>
                                        <p:attrNameLst>
                                          <p:attrName>style.visibility</p:attrName>
                                        </p:attrNameLst>
                                      </p:cBhvr>
                                      <p:to>
                                        <p:strVal val="visible"/>
                                      </p:to>
                                    </p:set>
                                    <p:animEffect transition="in" filter="slide(fromRight)">
                                      <p:cBhvr>
                                        <p:cTn id="55" dur="500"/>
                                        <p:tgtEl>
                                          <p:spTgt spid="164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utoUpdateAnimBg="0"/>
      <p:bldP spid="164869" grpId="0" autoUpdateAnimBg="0"/>
      <p:bldP spid="164870" grpId="0" autoUpdateAnimBg="0"/>
      <p:bldP spid="164871" grpId="0" autoUpdateAnimBg="0"/>
      <p:bldP spid="164872" grpId="0" autoUpdateAnimBg="0"/>
      <p:bldP spid="164873" grpId="0" autoUpdateAnimBg="0"/>
      <p:bldP spid="164874" grpId="0" autoUpdateAnimBg="0"/>
      <p:bldP spid="164875" grpId="0" autoUpdateAnimBg="0"/>
      <p:bldP spid="164876" grpId="0" autoUpdateAnimBg="0"/>
      <p:bldP spid="164877" grpId="0" autoUpdateAnimBg="0"/>
      <p:bldP spid="164878" grpId="0" autoUpdateAnimBg="0"/>
      <p:bldP spid="164879" grpId="0" autoUpdateAnimBg="0"/>
      <p:bldP spid="16488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51E63F5-40E3-5E45-9C25-4D62A8B75A23}"/>
              </a:ext>
            </a:extLst>
          </p:cNvPr>
          <p:cNvPicPr>
            <a:picLocks noChangeAspect="1"/>
          </p:cNvPicPr>
          <p:nvPr/>
        </p:nvPicPr>
        <p:blipFill>
          <a:blip r:embed="rId2"/>
          <a:stretch>
            <a:fillRect/>
          </a:stretch>
        </p:blipFill>
        <p:spPr>
          <a:xfrm>
            <a:off x="0" y="251460"/>
            <a:ext cx="9144000" cy="6355080"/>
          </a:xfrm>
          <a:prstGeom prst="rect">
            <a:avLst/>
          </a:prstGeom>
        </p:spPr>
      </p:pic>
    </p:spTree>
    <p:extLst>
      <p:ext uri="{BB962C8B-B14F-4D97-AF65-F5344CB8AC3E}">
        <p14:creationId xmlns:p14="http://schemas.microsoft.com/office/powerpoint/2010/main" val="3659972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Warme und kalte Luft</a:t>
            </a:r>
          </a:p>
        </p:txBody>
      </p:sp>
      <p:sp>
        <p:nvSpPr>
          <p:cNvPr id="165891" name="Line 3"/>
          <p:cNvSpPr>
            <a:spLocks noChangeShapeType="1"/>
          </p:cNvSpPr>
          <p:nvPr/>
        </p:nvSpPr>
        <p:spPr bwMode="auto">
          <a:xfrm>
            <a:off x="366713" y="5861050"/>
            <a:ext cx="6251575" cy="0"/>
          </a:xfrm>
          <a:prstGeom prst="line">
            <a:avLst/>
          </a:prstGeom>
          <a:noFill/>
          <a:ln w="63500">
            <a:solidFill>
              <a:srgbClr val="99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5892" name="Rectangle 4"/>
          <p:cNvSpPr>
            <a:spLocks noChangeArrowheads="1"/>
          </p:cNvSpPr>
          <p:nvPr/>
        </p:nvSpPr>
        <p:spPr bwMode="auto">
          <a:xfrm>
            <a:off x="1203325" y="1506538"/>
            <a:ext cx="1371600" cy="4344987"/>
          </a:xfrm>
          <a:prstGeom prst="rect">
            <a:avLst/>
          </a:prstGeom>
          <a:gradFill rotWithShape="0">
            <a:gsLst>
              <a:gs pos="0">
                <a:srgbClr val="6699FF"/>
              </a:gs>
              <a:gs pos="100000">
                <a:schemeClr val="bg1"/>
              </a:gs>
            </a:gsLst>
            <a:lin ang="5400000" scaled="1"/>
          </a:gradFill>
          <a:ln w="25400">
            <a:solidFill>
              <a:srgbClr val="00CCFF"/>
            </a:solidFill>
            <a:miter lim="800000"/>
            <a:headEnd/>
            <a:tailEnd/>
          </a:ln>
        </p:spPr>
        <p:txBody>
          <a:bodyPr anchor="ctr">
            <a:spAutoFit/>
          </a:bodyPr>
          <a:lstStyle/>
          <a:p>
            <a:endParaRPr lang="de-DE">
              <a:latin typeface="Calibri" charset="0"/>
            </a:endParaRPr>
          </a:p>
        </p:txBody>
      </p:sp>
      <p:sp>
        <p:nvSpPr>
          <p:cNvPr id="165893" name="Rectangle 5"/>
          <p:cNvSpPr>
            <a:spLocks noChangeArrowheads="1"/>
          </p:cNvSpPr>
          <p:nvPr/>
        </p:nvSpPr>
        <p:spPr bwMode="auto">
          <a:xfrm>
            <a:off x="4497388" y="1506538"/>
            <a:ext cx="1371600" cy="4344987"/>
          </a:xfrm>
          <a:prstGeom prst="rect">
            <a:avLst/>
          </a:prstGeom>
          <a:gradFill rotWithShape="0">
            <a:gsLst>
              <a:gs pos="0">
                <a:srgbClr val="6699FF"/>
              </a:gs>
              <a:gs pos="100000">
                <a:schemeClr val="bg1"/>
              </a:gs>
            </a:gsLst>
            <a:lin ang="5400000" scaled="1"/>
          </a:gradFill>
          <a:ln w="25400">
            <a:solidFill>
              <a:schemeClr val="accent2"/>
            </a:solidFill>
            <a:miter lim="800000"/>
            <a:headEnd/>
            <a:tailEnd/>
          </a:ln>
        </p:spPr>
        <p:txBody>
          <a:bodyPr anchor="ctr">
            <a:spAutoFit/>
          </a:bodyPr>
          <a:lstStyle/>
          <a:p>
            <a:endParaRPr lang="de-DE">
              <a:latin typeface="Calibri" charset="0"/>
            </a:endParaRPr>
          </a:p>
        </p:txBody>
      </p:sp>
      <p:sp>
        <p:nvSpPr>
          <p:cNvPr id="165894" name="Text Box 6"/>
          <p:cNvSpPr txBox="1">
            <a:spLocks noChangeArrowheads="1"/>
          </p:cNvSpPr>
          <p:nvPr/>
        </p:nvSpPr>
        <p:spPr bwMode="auto">
          <a:xfrm>
            <a:off x="1643063" y="586105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kalt</a:t>
            </a:r>
          </a:p>
        </p:txBody>
      </p:sp>
      <p:sp>
        <p:nvSpPr>
          <p:cNvPr id="165895" name="Text Box 7"/>
          <p:cNvSpPr txBox="1">
            <a:spLocks noChangeArrowheads="1"/>
          </p:cNvSpPr>
          <p:nvPr/>
        </p:nvSpPr>
        <p:spPr bwMode="auto">
          <a:xfrm>
            <a:off x="4859338" y="5861050"/>
            <a:ext cx="704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warm</a:t>
            </a:r>
          </a:p>
        </p:txBody>
      </p:sp>
      <p:sp>
        <p:nvSpPr>
          <p:cNvPr id="165896" name="Text Box 8"/>
          <p:cNvSpPr txBox="1">
            <a:spLocks noChangeArrowheads="1"/>
          </p:cNvSpPr>
          <p:nvPr/>
        </p:nvSpPr>
        <p:spPr bwMode="auto">
          <a:xfrm>
            <a:off x="3060700" y="5870575"/>
            <a:ext cx="1041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 hPa</a:t>
            </a:r>
          </a:p>
        </p:txBody>
      </p:sp>
      <p:sp>
        <p:nvSpPr>
          <p:cNvPr id="165897" name="Line 9"/>
          <p:cNvSpPr>
            <a:spLocks noChangeShapeType="1"/>
          </p:cNvSpPr>
          <p:nvPr/>
        </p:nvSpPr>
        <p:spPr bwMode="auto">
          <a:xfrm>
            <a:off x="1204913" y="5568950"/>
            <a:ext cx="1370012" cy="0"/>
          </a:xfrm>
          <a:prstGeom prst="line">
            <a:avLst/>
          </a:prstGeom>
          <a:noFill/>
          <a:ln w="25400">
            <a:solidFill>
              <a:srgbClr val="00FFFF"/>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898" name="Line 10"/>
          <p:cNvSpPr>
            <a:spLocks noChangeShapeType="1"/>
          </p:cNvSpPr>
          <p:nvPr/>
        </p:nvSpPr>
        <p:spPr bwMode="auto">
          <a:xfrm>
            <a:off x="1204913" y="5041900"/>
            <a:ext cx="1370012" cy="0"/>
          </a:xfrm>
          <a:prstGeom prst="line">
            <a:avLst/>
          </a:prstGeom>
          <a:noFill/>
          <a:ln w="25400">
            <a:solidFill>
              <a:srgbClr val="00FFFF"/>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899" name="Line 11"/>
          <p:cNvSpPr>
            <a:spLocks noChangeShapeType="1"/>
          </p:cNvSpPr>
          <p:nvPr/>
        </p:nvSpPr>
        <p:spPr bwMode="auto">
          <a:xfrm>
            <a:off x="1204913" y="4329113"/>
            <a:ext cx="1370012" cy="0"/>
          </a:xfrm>
          <a:prstGeom prst="line">
            <a:avLst/>
          </a:prstGeom>
          <a:noFill/>
          <a:ln w="25400">
            <a:solidFill>
              <a:srgbClr val="00FFFF"/>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0" name="Line 12"/>
          <p:cNvSpPr>
            <a:spLocks noChangeShapeType="1"/>
          </p:cNvSpPr>
          <p:nvPr/>
        </p:nvSpPr>
        <p:spPr bwMode="auto">
          <a:xfrm>
            <a:off x="1204913" y="3465513"/>
            <a:ext cx="1370012" cy="0"/>
          </a:xfrm>
          <a:prstGeom prst="line">
            <a:avLst/>
          </a:prstGeom>
          <a:noFill/>
          <a:ln w="25400">
            <a:solidFill>
              <a:srgbClr val="00FFFF"/>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1" name="Line 13"/>
          <p:cNvSpPr>
            <a:spLocks noChangeShapeType="1"/>
          </p:cNvSpPr>
          <p:nvPr/>
        </p:nvSpPr>
        <p:spPr bwMode="auto">
          <a:xfrm>
            <a:off x="1204913" y="2333625"/>
            <a:ext cx="1370012" cy="0"/>
          </a:xfrm>
          <a:prstGeom prst="line">
            <a:avLst/>
          </a:prstGeom>
          <a:noFill/>
          <a:ln w="25400">
            <a:solidFill>
              <a:srgbClr val="00FFFF"/>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2" name="Line 14"/>
          <p:cNvSpPr>
            <a:spLocks noChangeShapeType="1"/>
          </p:cNvSpPr>
          <p:nvPr/>
        </p:nvSpPr>
        <p:spPr bwMode="auto">
          <a:xfrm>
            <a:off x="4497388" y="5441950"/>
            <a:ext cx="1370012"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3" name="Line 15"/>
          <p:cNvSpPr>
            <a:spLocks noChangeShapeType="1"/>
          </p:cNvSpPr>
          <p:nvPr/>
        </p:nvSpPr>
        <p:spPr bwMode="auto">
          <a:xfrm>
            <a:off x="4497388" y="4810125"/>
            <a:ext cx="1370012"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4" name="Line 16"/>
          <p:cNvSpPr>
            <a:spLocks noChangeShapeType="1"/>
          </p:cNvSpPr>
          <p:nvPr/>
        </p:nvSpPr>
        <p:spPr bwMode="auto">
          <a:xfrm>
            <a:off x="4497388" y="4013200"/>
            <a:ext cx="1370012"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5" name="Line 17"/>
          <p:cNvSpPr>
            <a:spLocks noChangeShapeType="1"/>
          </p:cNvSpPr>
          <p:nvPr/>
        </p:nvSpPr>
        <p:spPr bwMode="auto">
          <a:xfrm>
            <a:off x="4497388" y="2852738"/>
            <a:ext cx="1370012"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65906" name="Line 18"/>
          <p:cNvSpPr>
            <a:spLocks noChangeShapeType="1"/>
          </p:cNvSpPr>
          <p:nvPr/>
        </p:nvSpPr>
        <p:spPr bwMode="auto">
          <a:xfrm flipV="1">
            <a:off x="2574925" y="5432425"/>
            <a:ext cx="1922463" cy="14605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5907" name="Line 19"/>
          <p:cNvSpPr>
            <a:spLocks noChangeShapeType="1"/>
          </p:cNvSpPr>
          <p:nvPr/>
        </p:nvSpPr>
        <p:spPr bwMode="auto">
          <a:xfrm flipV="1">
            <a:off x="2574925" y="4799013"/>
            <a:ext cx="1922463" cy="2413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5908" name="Line 20"/>
          <p:cNvSpPr>
            <a:spLocks noChangeShapeType="1"/>
          </p:cNvSpPr>
          <p:nvPr/>
        </p:nvSpPr>
        <p:spPr bwMode="auto">
          <a:xfrm flipV="1">
            <a:off x="2574925" y="4014788"/>
            <a:ext cx="1922463" cy="32385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5909" name="Line 21"/>
          <p:cNvSpPr>
            <a:spLocks noChangeShapeType="1"/>
          </p:cNvSpPr>
          <p:nvPr/>
        </p:nvSpPr>
        <p:spPr bwMode="auto">
          <a:xfrm flipV="1">
            <a:off x="2574925" y="2852738"/>
            <a:ext cx="1922463" cy="6064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5910" name="Line 22"/>
          <p:cNvSpPr>
            <a:spLocks noChangeShapeType="1"/>
          </p:cNvSpPr>
          <p:nvPr/>
        </p:nvSpPr>
        <p:spPr bwMode="auto">
          <a:xfrm flipV="1">
            <a:off x="2574925" y="1506538"/>
            <a:ext cx="1922463" cy="8223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5911" name="Text Box 23"/>
          <p:cNvSpPr txBox="1">
            <a:spLocks noChangeArrowheads="1"/>
          </p:cNvSpPr>
          <p:nvPr/>
        </p:nvSpPr>
        <p:spPr bwMode="auto">
          <a:xfrm>
            <a:off x="657225" y="538638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900</a:t>
            </a:r>
          </a:p>
        </p:txBody>
      </p:sp>
      <p:sp>
        <p:nvSpPr>
          <p:cNvPr id="165912" name="Text Box 24"/>
          <p:cNvSpPr txBox="1">
            <a:spLocks noChangeArrowheads="1"/>
          </p:cNvSpPr>
          <p:nvPr/>
        </p:nvSpPr>
        <p:spPr bwMode="auto">
          <a:xfrm>
            <a:off x="666750" y="48514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800</a:t>
            </a:r>
          </a:p>
        </p:txBody>
      </p:sp>
      <p:sp>
        <p:nvSpPr>
          <p:cNvPr id="165913" name="Text Box 25"/>
          <p:cNvSpPr txBox="1">
            <a:spLocks noChangeArrowheads="1"/>
          </p:cNvSpPr>
          <p:nvPr/>
        </p:nvSpPr>
        <p:spPr bwMode="auto">
          <a:xfrm>
            <a:off x="679450" y="416083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700</a:t>
            </a:r>
          </a:p>
        </p:txBody>
      </p:sp>
      <p:sp>
        <p:nvSpPr>
          <p:cNvPr id="165914" name="Text Box 26"/>
          <p:cNvSpPr txBox="1">
            <a:spLocks noChangeArrowheads="1"/>
          </p:cNvSpPr>
          <p:nvPr/>
        </p:nvSpPr>
        <p:spPr bwMode="auto">
          <a:xfrm>
            <a:off x="661988" y="33051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600</a:t>
            </a:r>
          </a:p>
        </p:txBody>
      </p:sp>
      <p:sp>
        <p:nvSpPr>
          <p:cNvPr id="165915" name="Text Box 27"/>
          <p:cNvSpPr txBox="1">
            <a:spLocks noChangeArrowheads="1"/>
          </p:cNvSpPr>
          <p:nvPr/>
        </p:nvSpPr>
        <p:spPr bwMode="auto">
          <a:xfrm>
            <a:off x="666750" y="215265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500</a:t>
            </a:r>
          </a:p>
        </p:txBody>
      </p:sp>
      <p:sp>
        <p:nvSpPr>
          <p:cNvPr id="165916" name="Text Box 28"/>
          <p:cNvSpPr txBox="1">
            <a:spLocks noChangeArrowheads="1"/>
          </p:cNvSpPr>
          <p:nvPr/>
        </p:nvSpPr>
        <p:spPr bwMode="auto">
          <a:xfrm>
            <a:off x="5886450" y="525621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900</a:t>
            </a:r>
          </a:p>
        </p:txBody>
      </p:sp>
      <p:sp>
        <p:nvSpPr>
          <p:cNvPr id="165917" name="Text Box 29"/>
          <p:cNvSpPr txBox="1">
            <a:spLocks noChangeArrowheads="1"/>
          </p:cNvSpPr>
          <p:nvPr/>
        </p:nvSpPr>
        <p:spPr bwMode="auto">
          <a:xfrm>
            <a:off x="5875338" y="463708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800</a:t>
            </a:r>
          </a:p>
        </p:txBody>
      </p:sp>
      <p:sp>
        <p:nvSpPr>
          <p:cNvPr id="165918" name="Text Box 30"/>
          <p:cNvSpPr txBox="1">
            <a:spLocks noChangeArrowheads="1"/>
          </p:cNvSpPr>
          <p:nvPr/>
        </p:nvSpPr>
        <p:spPr bwMode="auto">
          <a:xfrm>
            <a:off x="5856288" y="38385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700</a:t>
            </a:r>
          </a:p>
        </p:txBody>
      </p:sp>
      <p:sp>
        <p:nvSpPr>
          <p:cNvPr id="165919" name="Text Box 31"/>
          <p:cNvSpPr txBox="1">
            <a:spLocks noChangeArrowheads="1"/>
          </p:cNvSpPr>
          <p:nvPr/>
        </p:nvSpPr>
        <p:spPr bwMode="auto">
          <a:xfrm>
            <a:off x="5837238" y="26828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600</a:t>
            </a:r>
          </a:p>
        </p:txBody>
      </p:sp>
      <p:sp>
        <p:nvSpPr>
          <p:cNvPr id="165920" name="Text Box 32"/>
          <p:cNvSpPr txBox="1">
            <a:spLocks noChangeArrowheads="1"/>
          </p:cNvSpPr>
          <p:nvPr/>
        </p:nvSpPr>
        <p:spPr bwMode="auto">
          <a:xfrm>
            <a:off x="5905500" y="13493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500</a:t>
            </a:r>
          </a:p>
        </p:txBody>
      </p:sp>
      <p:sp>
        <p:nvSpPr>
          <p:cNvPr id="165921" name="Text Box 33"/>
          <p:cNvSpPr txBox="1">
            <a:spLocks noChangeArrowheads="1"/>
          </p:cNvSpPr>
          <p:nvPr/>
        </p:nvSpPr>
        <p:spPr bwMode="auto">
          <a:xfrm>
            <a:off x="6492875" y="2333625"/>
            <a:ext cx="265112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In der warmen Luft muß man weiter hinaufsteigen als in der kalten, um dieselbe Druckänderung zu erhalten.</a:t>
            </a:r>
          </a:p>
        </p:txBody>
      </p:sp>
      <p:sp>
        <p:nvSpPr>
          <p:cNvPr id="165922" name="Text Box 34"/>
          <p:cNvSpPr txBox="1">
            <a:spLocks noChangeArrowheads="1"/>
          </p:cNvSpPr>
          <p:nvPr/>
        </p:nvSpPr>
        <p:spPr bwMode="auto">
          <a:xfrm>
            <a:off x="6492875" y="4006850"/>
            <a:ext cx="265112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Es entsteht ein mit der Höhe zunehmendes Druckgefälle und damit eine Ausgleichsströmung, der „thermische Wind</a:t>
            </a:r>
            <a:r>
              <a:rPr lang="ja-JP" altLang="de-DE" sz="1800">
                <a:latin typeface="Calibri" charset="0"/>
              </a:rPr>
              <a:t>“</a:t>
            </a:r>
            <a:r>
              <a:rPr lang="de-DE" sz="1800">
                <a:latin typeface="Calibri"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65891"/>
                                        </p:tgtEl>
                                        <p:attrNameLst>
                                          <p:attrName>style.visibility</p:attrName>
                                        </p:attrNameLst>
                                      </p:cBhvr>
                                      <p:to>
                                        <p:strVal val="visible"/>
                                      </p:to>
                                    </p:set>
                                    <p:animEffect transition="in" filter="box(out)">
                                      <p:cBhvr>
                                        <p:cTn id="7" dur="500"/>
                                        <p:tgtEl>
                                          <p:spTgt spid="165891"/>
                                        </p:tgtEl>
                                      </p:cBhvr>
                                    </p:animEffect>
                                  </p:childTnLst>
                                </p:cTn>
                              </p:par>
                            </p:childTnLst>
                          </p:cTn>
                        </p:par>
                        <p:par>
                          <p:cTn id="8" fill="hold" nodeType="afterGroup">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65896"/>
                                        </p:tgtEl>
                                        <p:attrNameLst>
                                          <p:attrName>style.visibility</p:attrName>
                                        </p:attrNameLst>
                                      </p:cBhvr>
                                      <p:to>
                                        <p:strVal val="visible"/>
                                      </p:to>
                                    </p:set>
                                    <p:animEffect transition="in" filter="checkerboard(down)">
                                      <p:cBhvr>
                                        <p:cTn id="11" dur="500"/>
                                        <p:tgtEl>
                                          <p:spTgt spid="165896"/>
                                        </p:tgtEl>
                                      </p:cBhvr>
                                    </p:animEffect>
                                  </p:childTnLst>
                                </p:cTn>
                              </p:par>
                            </p:childTnLst>
                          </p:cTn>
                        </p:par>
                        <p:par>
                          <p:cTn id="12" fill="hold" nodeType="afterGroup">
                            <p:stCondLst>
                              <p:cond delay="2000"/>
                            </p:stCondLst>
                            <p:childTnLst>
                              <p:par>
                                <p:cTn id="13" presetID="17" presetClass="entr" presetSubtype="4" fill="hold" grpId="0" nodeType="afterEffect">
                                  <p:stCondLst>
                                    <p:cond delay="1000"/>
                                  </p:stCondLst>
                                  <p:childTnLst>
                                    <p:set>
                                      <p:cBhvr>
                                        <p:cTn id="14" dur="1" fill="hold">
                                          <p:stCondLst>
                                            <p:cond delay="0"/>
                                          </p:stCondLst>
                                        </p:cTn>
                                        <p:tgtEl>
                                          <p:spTgt spid="165892"/>
                                        </p:tgtEl>
                                        <p:attrNameLst>
                                          <p:attrName>style.visibility</p:attrName>
                                        </p:attrNameLst>
                                      </p:cBhvr>
                                      <p:to>
                                        <p:strVal val="visible"/>
                                      </p:to>
                                    </p:set>
                                    <p:anim calcmode="lin" valueType="num">
                                      <p:cBhvr>
                                        <p:cTn id="15" dur="500" fill="hold"/>
                                        <p:tgtEl>
                                          <p:spTgt spid="165892"/>
                                        </p:tgtEl>
                                        <p:attrNameLst>
                                          <p:attrName>ppt_x</p:attrName>
                                        </p:attrNameLst>
                                      </p:cBhvr>
                                      <p:tavLst>
                                        <p:tav tm="0">
                                          <p:val>
                                            <p:strVal val="#ppt_x"/>
                                          </p:val>
                                        </p:tav>
                                        <p:tav tm="100000">
                                          <p:val>
                                            <p:strVal val="#ppt_x"/>
                                          </p:val>
                                        </p:tav>
                                      </p:tavLst>
                                    </p:anim>
                                    <p:anim calcmode="lin" valueType="num">
                                      <p:cBhvr>
                                        <p:cTn id="16" dur="500" fill="hold"/>
                                        <p:tgtEl>
                                          <p:spTgt spid="165892"/>
                                        </p:tgtEl>
                                        <p:attrNameLst>
                                          <p:attrName>ppt_y</p:attrName>
                                        </p:attrNameLst>
                                      </p:cBhvr>
                                      <p:tavLst>
                                        <p:tav tm="0">
                                          <p:val>
                                            <p:strVal val="#ppt_y+#ppt_h/2"/>
                                          </p:val>
                                        </p:tav>
                                        <p:tav tm="100000">
                                          <p:val>
                                            <p:strVal val="#ppt_y"/>
                                          </p:val>
                                        </p:tav>
                                      </p:tavLst>
                                    </p:anim>
                                    <p:anim calcmode="lin" valueType="num">
                                      <p:cBhvr>
                                        <p:cTn id="17" dur="500" fill="hold"/>
                                        <p:tgtEl>
                                          <p:spTgt spid="165892"/>
                                        </p:tgtEl>
                                        <p:attrNameLst>
                                          <p:attrName>ppt_w</p:attrName>
                                        </p:attrNameLst>
                                      </p:cBhvr>
                                      <p:tavLst>
                                        <p:tav tm="0">
                                          <p:val>
                                            <p:strVal val="#ppt_w"/>
                                          </p:val>
                                        </p:tav>
                                        <p:tav tm="100000">
                                          <p:val>
                                            <p:strVal val="#ppt_w"/>
                                          </p:val>
                                        </p:tav>
                                      </p:tavLst>
                                    </p:anim>
                                    <p:anim calcmode="lin" valueType="num">
                                      <p:cBhvr>
                                        <p:cTn id="18" dur="500" fill="hold"/>
                                        <p:tgtEl>
                                          <p:spTgt spid="16589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500"/>
                            </p:stCondLst>
                            <p:childTnLst>
                              <p:par>
                                <p:cTn id="20" presetID="14" presetClass="entr" presetSubtype="10" fill="hold" grpId="0" nodeType="afterEffect">
                                  <p:stCondLst>
                                    <p:cond delay="0"/>
                                  </p:stCondLst>
                                  <p:childTnLst>
                                    <p:set>
                                      <p:cBhvr>
                                        <p:cTn id="21" dur="1" fill="hold">
                                          <p:stCondLst>
                                            <p:cond delay="0"/>
                                          </p:stCondLst>
                                        </p:cTn>
                                        <p:tgtEl>
                                          <p:spTgt spid="165894"/>
                                        </p:tgtEl>
                                        <p:attrNameLst>
                                          <p:attrName>style.visibility</p:attrName>
                                        </p:attrNameLst>
                                      </p:cBhvr>
                                      <p:to>
                                        <p:strVal val="visible"/>
                                      </p:to>
                                    </p:set>
                                    <p:animEffect transition="in" filter="randombar(horizontal)">
                                      <p:cBhvr>
                                        <p:cTn id="22" dur="500"/>
                                        <p:tgtEl>
                                          <p:spTgt spid="1658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5897"/>
                                        </p:tgtEl>
                                        <p:attrNameLst>
                                          <p:attrName>style.visibility</p:attrName>
                                        </p:attrNameLst>
                                      </p:cBhvr>
                                      <p:to>
                                        <p:strVal val="visible"/>
                                      </p:to>
                                    </p:set>
                                    <p:animEffect transition="in" filter="box(in)">
                                      <p:cBhvr>
                                        <p:cTn id="27" dur="500"/>
                                        <p:tgtEl>
                                          <p:spTgt spid="165897"/>
                                        </p:tgtEl>
                                      </p:cBhvr>
                                    </p:animEffect>
                                  </p:childTnLst>
                                </p:cTn>
                              </p:par>
                            </p:childTnLst>
                          </p:cTn>
                        </p:par>
                        <p:par>
                          <p:cTn id="28" fill="hold" nodeType="afterGroup">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165898"/>
                                        </p:tgtEl>
                                        <p:attrNameLst>
                                          <p:attrName>style.visibility</p:attrName>
                                        </p:attrNameLst>
                                      </p:cBhvr>
                                      <p:to>
                                        <p:strVal val="visible"/>
                                      </p:to>
                                    </p:set>
                                    <p:animEffect transition="in" filter="box(in)">
                                      <p:cBhvr>
                                        <p:cTn id="31" dur="500"/>
                                        <p:tgtEl>
                                          <p:spTgt spid="165898"/>
                                        </p:tgtEl>
                                      </p:cBhvr>
                                    </p:animEffect>
                                  </p:childTnLst>
                                </p:cTn>
                              </p:par>
                            </p:childTnLst>
                          </p:cTn>
                        </p:par>
                        <p:par>
                          <p:cTn id="32" fill="hold" nodeType="afterGroup">
                            <p:stCondLst>
                              <p:cond delay="1000"/>
                            </p:stCondLst>
                            <p:childTnLst>
                              <p:par>
                                <p:cTn id="33" presetID="4" presetClass="entr" presetSubtype="16" fill="hold" grpId="0" nodeType="afterEffect">
                                  <p:stCondLst>
                                    <p:cond delay="0"/>
                                  </p:stCondLst>
                                  <p:childTnLst>
                                    <p:set>
                                      <p:cBhvr>
                                        <p:cTn id="34" dur="1" fill="hold">
                                          <p:stCondLst>
                                            <p:cond delay="0"/>
                                          </p:stCondLst>
                                        </p:cTn>
                                        <p:tgtEl>
                                          <p:spTgt spid="165899"/>
                                        </p:tgtEl>
                                        <p:attrNameLst>
                                          <p:attrName>style.visibility</p:attrName>
                                        </p:attrNameLst>
                                      </p:cBhvr>
                                      <p:to>
                                        <p:strVal val="visible"/>
                                      </p:to>
                                    </p:set>
                                    <p:animEffect transition="in" filter="box(in)">
                                      <p:cBhvr>
                                        <p:cTn id="35" dur="500"/>
                                        <p:tgtEl>
                                          <p:spTgt spid="165899"/>
                                        </p:tgtEl>
                                      </p:cBhvr>
                                    </p:animEffect>
                                  </p:childTnLst>
                                </p:cTn>
                              </p:par>
                            </p:childTnLst>
                          </p:cTn>
                        </p:par>
                        <p:par>
                          <p:cTn id="36" fill="hold" nodeType="afterGroup">
                            <p:stCondLst>
                              <p:cond delay="1500"/>
                            </p:stCondLst>
                            <p:childTnLst>
                              <p:par>
                                <p:cTn id="37" presetID="4" presetClass="entr" presetSubtype="16" fill="hold" grpId="0" nodeType="afterEffect">
                                  <p:stCondLst>
                                    <p:cond delay="0"/>
                                  </p:stCondLst>
                                  <p:childTnLst>
                                    <p:set>
                                      <p:cBhvr>
                                        <p:cTn id="38" dur="1" fill="hold">
                                          <p:stCondLst>
                                            <p:cond delay="0"/>
                                          </p:stCondLst>
                                        </p:cTn>
                                        <p:tgtEl>
                                          <p:spTgt spid="165900"/>
                                        </p:tgtEl>
                                        <p:attrNameLst>
                                          <p:attrName>style.visibility</p:attrName>
                                        </p:attrNameLst>
                                      </p:cBhvr>
                                      <p:to>
                                        <p:strVal val="visible"/>
                                      </p:to>
                                    </p:set>
                                    <p:animEffect transition="in" filter="box(in)">
                                      <p:cBhvr>
                                        <p:cTn id="39" dur="500"/>
                                        <p:tgtEl>
                                          <p:spTgt spid="165900"/>
                                        </p:tgtEl>
                                      </p:cBhvr>
                                    </p:animEffect>
                                  </p:childTnLst>
                                </p:cTn>
                              </p:par>
                            </p:childTnLst>
                          </p:cTn>
                        </p:par>
                        <p:par>
                          <p:cTn id="40" fill="hold" nodeType="afterGroup">
                            <p:stCondLst>
                              <p:cond delay="2000"/>
                            </p:stCondLst>
                            <p:childTnLst>
                              <p:par>
                                <p:cTn id="41" presetID="4" presetClass="entr" presetSubtype="16" fill="hold" grpId="0" nodeType="afterEffect">
                                  <p:stCondLst>
                                    <p:cond delay="0"/>
                                  </p:stCondLst>
                                  <p:childTnLst>
                                    <p:set>
                                      <p:cBhvr>
                                        <p:cTn id="42" dur="1" fill="hold">
                                          <p:stCondLst>
                                            <p:cond delay="0"/>
                                          </p:stCondLst>
                                        </p:cTn>
                                        <p:tgtEl>
                                          <p:spTgt spid="165901"/>
                                        </p:tgtEl>
                                        <p:attrNameLst>
                                          <p:attrName>style.visibility</p:attrName>
                                        </p:attrNameLst>
                                      </p:cBhvr>
                                      <p:to>
                                        <p:strVal val="visible"/>
                                      </p:to>
                                    </p:set>
                                    <p:animEffect transition="in" filter="box(in)">
                                      <p:cBhvr>
                                        <p:cTn id="43" dur="500"/>
                                        <p:tgtEl>
                                          <p:spTgt spid="165901"/>
                                        </p:tgtEl>
                                      </p:cBhvr>
                                    </p:animEffect>
                                  </p:childTnLst>
                                </p:cTn>
                              </p:par>
                            </p:childTnLst>
                          </p:cTn>
                        </p:par>
                        <p:par>
                          <p:cTn id="44" fill="hold" nodeType="afterGroup">
                            <p:stCondLst>
                              <p:cond delay="2500"/>
                            </p:stCondLst>
                            <p:childTnLst>
                              <p:par>
                                <p:cTn id="45" presetID="14" presetClass="entr" presetSubtype="5" fill="hold" grpId="0" nodeType="afterEffect">
                                  <p:stCondLst>
                                    <p:cond delay="0"/>
                                  </p:stCondLst>
                                  <p:childTnLst>
                                    <p:set>
                                      <p:cBhvr>
                                        <p:cTn id="46" dur="1" fill="hold">
                                          <p:stCondLst>
                                            <p:cond delay="0"/>
                                          </p:stCondLst>
                                        </p:cTn>
                                        <p:tgtEl>
                                          <p:spTgt spid="165911"/>
                                        </p:tgtEl>
                                        <p:attrNameLst>
                                          <p:attrName>style.visibility</p:attrName>
                                        </p:attrNameLst>
                                      </p:cBhvr>
                                      <p:to>
                                        <p:strVal val="visible"/>
                                      </p:to>
                                    </p:set>
                                    <p:animEffect transition="in" filter="randombar(vertical)">
                                      <p:cBhvr>
                                        <p:cTn id="47" dur="500"/>
                                        <p:tgtEl>
                                          <p:spTgt spid="165911"/>
                                        </p:tgtEl>
                                      </p:cBhvr>
                                    </p:animEffect>
                                  </p:childTnLst>
                                </p:cTn>
                              </p:par>
                            </p:childTnLst>
                          </p:cTn>
                        </p:par>
                        <p:par>
                          <p:cTn id="48" fill="hold" nodeType="afterGroup">
                            <p:stCondLst>
                              <p:cond delay="3000"/>
                            </p:stCondLst>
                            <p:childTnLst>
                              <p:par>
                                <p:cTn id="49" presetID="14" presetClass="entr" presetSubtype="5" fill="hold" grpId="0" nodeType="afterEffect">
                                  <p:stCondLst>
                                    <p:cond delay="0"/>
                                  </p:stCondLst>
                                  <p:childTnLst>
                                    <p:set>
                                      <p:cBhvr>
                                        <p:cTn id="50" dur="1" fill="hold">
                                          <p:stCondLst>
                                            <p:cond delay="0"/>
                                          </p:stCondLst>
                                        </p:cTn>
                                        <p:tgtEl>
                                          <p:spTgt spid="165912"/>
                                        </p:tgtEl>
                                        <p:attrNameLst>
                                          <p:attrName>style.visibility</p:attrName>
                                        </p:attrNameLst>
                                      </p:cBhvr>
                                      <p:to>
                                        <p:strVal val="visible"/>
                                      </p:to>
                                    </p:set>
                                    <p:animEffect transition="in" filter="randombar(vertical)">
                                      <p:cBhvr>
                                        <p:cTn id="51" dur="500"/>
                                        <p:tgtEl>
                                          <p:spTgt spid="165912"/>
                                        </p:tgtEl>
                                      </p:cBhvr>
                                    </p:animEffect>
                                  </p:childTnLst>
                                </p:cTn>
                              </p:par>
                            </p:childTnLst>
                          </p:cTn>
                        </p:par>
                        <p:par>
                          <p:cTn id="52" fill="hold" nodeType="afterGroup">
                            <p:stCondLst>
                              <p:cond delay="3500"/>
                            </p:stCondLst>
                            <p:childTnLst>
                              <p:par>
                                <p:cTn id="53" presetID="14" presetClass="entr" presetSubtype="5" fill="hold" grpId="0" nodeType="afterEffect">
                                  <p:stCondLst>
                                    <p:cond delay="0"/>
                                  </p:stCondLst>
                                  <p:childTnLst>
                                    <p:set>
                                      <p:cBhvr>
                                        <p:cTn id="54" dur="1" fill="hold">
                                          <p:stCondLst>
                                            <p:cond delay="0"/>
                                          </p:stCondLst>
                                        </p:cTn>
                                        <p:tgtEl>
                                          <p:spTgt spid="165913"/>
                                        </p:tgtEl>
                                        <p:attrNameLst>
                                          <p:attrName>style.visibility</p:attrName>
                                        </p:attrNameLst>
                                      </p:cBhvr>
                                      <p:to>
                                        <p:strVal val="visible"/>
                                      </p:to>
                                    </p:set>
                                    <p:animEffect transition="in" filter="randombar(vertical)">
                                      <p:cBhvr>
                                        <p:cTn id="55" dur="500"/>
                                        <p:tgtEl>
                                          <p:spTgt spid="165913"/>
                                        </p:tgtEl>
                                      </p:cBhvr>
                                    </p:animEffect>
                                  </p:childTnLst>
                                </p:cTn>
                              </p:par>
                            </p:childTnLst>
                          </p:cTn>
                        </p:par>
                        <p:par>
                          <p:cTn id="56" fill="hold" nodeType="afterGroup">
                            <p:stCondLst>
                              <p:cond delay="4000"/>
                            </p:stCondLst>
                            <p:childTnLst>
                              <p:par>
                                <p:cTn id="57" presetID="14" presetClass="entr" presetSubtype="5" fill="hold" grpId="0" nodeType="afterEffect">
                                  <p:stCondLst>
                                    <p:cond delay="0"/>
                                  </p:stCondLst>
                                  <p:childTnLst>
                                    <p:set>
                                      <p:cBhvr>
                                        <p:cTn id="58" dur="1" fill="hold">
                                          <p:stCondLst>
                                            <p:cond delay="0"/>
                                          </p:stCondLst>
                                        </p:cTn>
                                        <p:tgtEl>
                                          <p:spTgt spid="165914"/>
                                        </p:tgtEl>
                                        <p:attrNameLst>
                                          <p:attrName>style.visibility</p:attrName>
                                        </p:attrNameLst>
                                      </p:cBhvr>
                                      <p:to>
                                        <p:strVal val="visible"/>
                                      </p:to>
                                    </p:set>
                                    <p:animEffect transition="in" filter="randombar(vertical)">
                                      <p:cBhvr>
                                        <p:cTn id="59" dur="500"/>
                                        <p:tgtEl>
                                          <p:spTgt spid="165914"/>
                                        </p:tgtEl>
                                      </p:cBhvr>
                                    </p:animEffect>
                                  </p:childTnLst>
                                </p:cTn>
                              </p:par>
                            </p:childTnLst>
                          </p:cTn>
                        </p:par>
                        <p:par>
                          <p:cTn id="60" fill="hold" nodeType="afterGroup">
                            <p:stCondLst>
                              <p:cond delay="4500"/>
                            </p:stCondLst>
                            <p:childTnLst>
                              <p:par>
                                <p:cTn id="61" presetID="14" presetClass="entr" presetSubtype="5" fill="hold" grpId="0" nodeType="afterEffect">
                                  <p:stCondLst>
                                    <p:cond delay="0"/>
                                  </p:stCondLst>
                                  <p:childTnLst>
                                    <p:set>
                                      <p:cBhvr>
                                        <p:cTn id="62" dur="1" fill="hold">
                                          <p:stCondLst>
                                            <p:cond delay="0"/>
                                          </p:stCondLst>
                                        </p:cTn>
                                        <p:tgtEl>
                                          <p:spTgt spid="165915"/>
                                        </p:tgtEl>
                                        <p:attrNameLst>
                                          <p:attrName>style.visibility</p:attrName>
                                        </p:attrNameLst>
                                      </p:cBhvr>
                                      <p:to>
                                        <p:strVal val="visible"/>
                                      </p:to>
                                    </p:set>
                                    <p:animEffect transition="in" filter="randombar(vertical)">
                                      <p:cBhvr>
                                        <p:cTn id="63" dur="500"/>
                                        <p:tgtEl>
                                          <p:spTgt spid="1659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grpId="0" nodeType="clickEffect">
                                  <p:stCondLst>
                                    <p:cond delay="0"/>
                                  </p:stCondLst>
                                  <p:childTnLst>
                                    <p:set>
                                      <p:cBhvr>
                                        <p:cTn id="67" dur="1" fill="hold">
                                          <p:stCondLst>
                                            <p:cond delay="0"/>
                                          </p:stCondLst>
                                        </p:cTn>
                                        <p:tgtEl>
                                          <p:spTgt spid="165893"/>
                                        </p:tgtEl>
                                        <p:attrNameLst>
                                          <p:attrName>style.visibility</p:attrName>
                                        </p:attrNameLst>
                                      </p:cBhvr>
                                      <p:to>
                                        <p:strVal val="visible"/>
                                      </p:to>
                                    </p:set>
                                    <p:anim calcmode="lin" valueType="num">
                                      <p:cBhvr>
                                        <p:cTn id="68" dur="500" fill="hold"/>
                                        <p:tgtEl>
                                          <p:spTgt spid="165893"/>
                                        </p:tgtEl>
                                        <p:attrNameLst>
                                          <p:attrName>ppt_x</p:attrName>
                                        </p:attrNameLst>
                                      </p:cBhvr>
                                      <p:tavLst>
                                        <p:tav tm="0">
                                          <p:val>
                                            <p:strVal val="#ppt_x"/>
                                          </p:val>
                                        </p:tav>
                                        <p:tav tm="100000">
                                          <p:val>
                                            <p:strVal val="#ppt_x"/>
                                          </p:val>
                                        </p:tav>
                                      </p:tavLst>
                                    </p:anim>
                                    <p:anim calcmode="lin" valueType="num">
                                      <p:cBhvr>
                                        <p:cTn id="69" dur="500" fill="hold"/>
                                        <p:tgtEl>
                                          <p:spTgt spid="165893"/>
                                        </p:tgtEl>
                                        <p:attrNameLst>
                                          <p:attrName>ppt_y</p:attrName>
                                        </p:attrNameLst>
                                      </p:cBhvr>
                                      <p:tavLst>
                                        <p:tav tm="0">
                                          <p:val>
                                            <p:strVal val="#ppt_y+#ppt_h/2"/>
                                          </p:val>
                                        </p:tav>
                                        <p:tav tm="100000">
                                          <p:val>
                                            <p:strVal val="#ppt_y"/>
                                          </p:val>
                                        </p:tav>
                                      </p:tavLst>
                                    </p:anim>
                                    <p:anim calcmode="lin" valueType="num">
                                      <p:cBhvr>
                                        <p:cTn id="70" dur="500" fill="hold"/>
                                        <p:tgtEl>
                                          <p:spTgt spid="165893"/>
                                        </p:tgtEl>
                                        <p:attrNameLst>
                                          <p:attrName>ppt_w</p:attrName>
                                        </p:attrNameLst>
                                      </p:cBhvr>
                                      <p:tavLst>
                                        <p:tav tm="0">
                                          <p:val>
                                            <p:strVal val="#ppt_w"/>
                                          </p:val>
                                        </p:tav>
                                        <p:tav tm="100000">
                                          <p:val>
                                            <p:strVal val="#ppt_w"/>
                                          </p:val>
                                        </p:tav>
                                      </p:tavLst>
                                    </p:anim>
                                    <p:anim calcmode="lin" valueType="num">
                                      <p:cBhvr>
                                        <p:cTn id="71" dur="500" fill="hold"/>
                                        <p:tgtEl>
                                          <p:spTgt spid="165893"/>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14" presetClass="entr" presetSubtype="5" fill="hold" grpId="0" nodeType="afterEffect">
                                  <p:stCondLst>
                                    <p:cond delay="0"/>
                                  </p:stCondLst>
                                  <p:childTnLst>
                                    <p:set>
                                      <p:cBhvr>
                                        <p:cTn id="74" dur="1" fill="hold">
                                          <p:stCondLst>
                                            <p:cond delay="0"/>
                                          </p:stCondLst>
                                        </p:cTn>
                                        <p:tgtEl>
                                          <p:spTgt spid="165895"/>
                                        </p:tgtEl>
                                        <p:attrNameLst>
                                          <p:attrName>style.visibility</p:attrName>
                                        </p:attrNameLst>
                                      </p:cBhvr>
                                      <p:to>
                                        <p:strVal val="visible"/>
                                      </p:to>
                                    </p:set>
                                    <p:animEffect transition="in" filter="randombar(vertical)">
                                      <p:cBhvr>
                                        <p:cTn id="75" dur="500"/>
                                        <p:tgtEl>
                                          <p:spTgt spid="165895"/>
                                        </p:tgtEl>
                                      </p:cBhvr>
                                    </p:animEffect>
                                  </p:childTnLst>
                                </p:cTn>
                              </p:par>
                            </p:childTnLst>
                          </p:cTn>
                        </p:par>
                        <p:par>
                          <p:cTn id="76" fill="hold" nodeType="afterGroup">
                            <p:stCondLst>
                              <p:cond delay="1000"/>
                            </p:stCondLst>
                            <p:childTnLst>
                              <p:par>
                                <p:cTn id="77" presetID="4" presetClass="entr" presetSubtype="16" fill="hold" grpId="0" nodeType="afterEffect">
                                  <p:stCondLst>
                                    <p:cond delay="0"/>
                                  </p:stCondLst>
                                  <p:childTnLst>
                                    <p:set>
                                      <p:cBhvr>
                                        <p:cTn id="78" dur="1" fill="hold">
                                          <p:stCondLst>
                                            <p:cond delay="0"/>
                                          </p:stCondLst>
                                        </p:cTn>
                                        <p:tgtEl>
                                          <p:spTgt spid="165902"/>
                                        </p:tgtEl>
                                        <p:attrNameLst>
                                          <p:attrName>style.visibility</p:attrName>
                                        </p:attrNameLst>
                                      </p:cBhvr>
                                      <p:to>
                                        <p:strVal val="visible"/>
                                      </p:to>
                                    </p:set>
                                    <p:animEffect transition="in" filter="box(in)">
                                      <p:cBhvr>
                                        <p:cTn id="79" dur="500"/>
                                        <p:tgtEl>
                                          <p:spTgt spid="165902"/>
                                        </p:tgtEl>
                                      </p:cBhvr>
                                    </p:animEffect>
                                  </p:childTnLst>
                                </p:cTn>
                              </p:par>
                            </p:childTnLst>
                          </p:cTn>
                        </p:par>
                        <p:par>
                          <p:cTn id="80" fill="hold" nodeType="afterGroup">
                            <p:stCondLst>
                              <p:cond delay="1500"/>
                            </p:stCondLst>
                            <p:childTnLst>
                              <p:par>
                                <p:cTn id="81" presetID="4" presetClass="entr" presetSubtype="16" fill="hold" grpId="0" nodeType="afterEffect">
                                  <p:stCondLst>
                                    <p:cond delay="0"/>
                                  </p:stCondLst>
                                  <p:childTnLst>
                                    <p:set>
                                      <p:cBhvr>
                                        <p:cTn id="82" dur="1" fill="hold">
                                          <p:stCondLst>
                                            <p:cond delay="0"/>
                                          </p:stCondLst>
                                        </p:cTn>
                                        <p:tgtEl>
                                          <p:spTgt spid="165903"/>
                                        </p:tgtEl>
                                        <p:attrNameLst>
                                          <p:attrName>style.visibility</p:attrName>
                                        </p:attrNameLst>
                                      </p:cBhvr>
                                      <p:to>
                                        <p:strVal val="visible"/>
                                      </p:to>
                                    </p:set>
                                    <p:animEffect transition="in" filter="box(in)">
                                      <p:cBhvr>
                                        <p:cTn id="83" dur="500"/>
                                        <p:tgtEl>
                                          <p:spTgt spid="165903"/>
                                        </p:tgtEl>
                                      </p:cBhvr>
                                    </p:animEffect>
                                  </p:childTnLst>
                                </p:cTn>
                              </p:par>
                            </p:childTnLst>
                          </p:cTn>
                        </p:par>
                        <p:par>
                          <p:cTn id="84" fill="hold" nodeType="afterGroup">
                            <p:stCondLst>
                              <p:cond delay="2000"/>
                            </p:stCondLst>
                            <p:childTnLst>
                              <p:par>
                                <p:cTn id="85" presetID="4" presetClass="entr" presetSubtype="16" fill="hold" grpId="0" nodeType="afterEffect">
                                  <p:stCondLst>
                                    <p:cond delay="0"/>
                                  </p:stCondLst>
                                  <p:childTnLst>
                                    <p:set>
                                      <p:cBhvr>
                                        <p:cTn id="86" dur="1" fill="hold">
                                          <p:stCondLst>
                                            <p:cond delay="0"/>
                                          </p:stCondLst>
                                        </p:cTn>
                                        <p:tgtEl>
                                          <p:spTgt spid="165904"/>
                                        </p:tgtEl>
                                        <p:attrNameLst>
                                          <p:attrName>style.visibility</p:attrName>
                                        </p:attrNameLst>
                                      </p:cBhvr>
                                      <p:to>
                                        <p:strVal val="visible"/>
                                      </p:to>
                                    </p:set>
                                    <p:animEffect transition="in" filter="box(in)">
                                      <p:cBhvr>
                                        <p:cTn id="87" dur="500"/>
                                        <p:tgtEl>
                                          <p:spTgt spid="165904"/>
                                        </p:tgtEl>
                                      </p:cBhvr>
                                    </p:animEffect>
                                  </p:childTnLst>
                                </p:cTn>
                              </p:par>
                            </p:childTnLst>
                          </p:cTn>
                        </p:par>
                        <p:par>
                          <p:cTn id="88" fill="hold" nodeType="afterGroup">
                            <p:stCondLst>
                              <p:cond delay="2500"/>
                            </p:stCondLst>
                            <p:childTnLst>
                              <p:par>
                                <p:cTn id="89" presetID="4" presetClass="entr" presetSubtype="16" fill="hold" grpId="0" nodeType="afterEffect">
                                  <p:stCondLst>
                                    <p:cond delay="0"/>
                                  </p:stCondLst>
                                  <p:childTnLst>
                                    <p:set>
                                      <p:cBhvr>
                                        <p:cTn id="90" dur="1" fill="hold">
                                          <p:stCondLst>
                                            <p:cond delay="0"/>
                                          </p:stCondLst>
                                        </p:cTn>
                                        <p:tgtEl>
                                          <p:spTgt spid="165905"/>
                                        </p:tgtEl>
                                        <p:attrNameLst>
                                          <p:attrName>style.visibility</p:attrName>
                                        </p:attrNameLst>
                                      </p:cBhvr>
                                      <p:to>
                                        <p:strVal val="visible"/>
                                      </p:to>
                                    </p:set>
                                    <p:animEffect transition="in" filter="box(in)">
                                      <p:cBhvr>
                                        <p:cTn id="91" dur="500"/>
                                        <p:tgtEl>
                                          <p:spTgt spid="165905"/>
                                        </p:tgtEl>
                                      </p:cBhvr>
                                    </p:animEffect>
                                  </p:childTnLst>
                                </p:cTn>
                              </p:par>
                            </p:childTnLst>
                          </p:cTn>
                        </p:par>
                        <p:par>
                          <p:cTn id="92" fill="hold" nodeType="afterGroup">
                            <p:stCondLst>
                              <p:cond delay="3000"/>
                            </p:stCondLst>
                            <p:childTnLst>
                              <p:par>
                                <p:cTn id="93" presetID="14" presetClass="entr" presetSubtype="5" fill="hold" grpId="0" nodeType="afterEffect">
                                  <p:stCondLst>
                                    <p:cond delay="0"/>
                                  </p:stCondLst>
                                  <p:childTnLst>
                                    <p:set>
                                      <p:cBhvr>
                                        <p:cTn id="94" dur="1" fill="hold">
                                          <p:stCondLst>
                                            <p:cond delay="0"/>
                                          </p:stCondLst>
                                        </p:cTn>
                                        <p:tgtEl>
                                          <p:spTgt spid="165916"/>
                                        </p:tgtEl>
                                        <p:attrNameLst>
                                          <p:attrName>style.visibility</p:attrName>
                                        </p:attrNameLst>
                                      </p:cBhvr>
                                      <p:to>
                                        <p:strVal val="visible"/>
                                      </p:to>
                                    </p:set>
                                    <p:animEffect transition="in" filter="randombar(vertical)">
                                      <p:cBhvr>
                                        <p:cTn id="95" dur="500"/>
                                        <p:tgtEl>
                                          <p:spTgt spid="165916"/>
                                        </p:tgtEl>
                                      </p:cBhvr>
                                    </p:animEffect>
                                  </p:childTnLst>
                                </p:cTn>
                              </p:par>
                            </p:childTnLst>
                          </p:cTn>
                        </p:par>
                        <p:par>
                          <p:cTn id="96" fill="hold" nodeType="afterGroup">
                            <p:stCondLst>
                              <p:cond delay="3500"/>
                            </p:stCondLst>
                            <p:childTnLst>
                              <p:par>
                                <p:cTn id="97" presetID="14" presetClass="entr" presetSubtype="5" fill="hold" grpId="0" nodeType="afterEffect">
                                  <p:stCondLst>
                                    <p:cond delay="0"/>
                                  </p:stCondLst>
                                  <p:childTnLst>
                                    <p:set>
                                      <p:cBhvr>
                                        <p:cTn id="98" dur="1" fill="hold">
                                          <p:stCondLst>
                                            <p:cond delay="0"/>
                                          </p:stCondLst>
                                        </p:cTn>
                                        <p:tgtEl>
                                          <p:spTgt spid="165917"/>
                                        </p:tgtEl>
                                        <p:attrNameLst>
                                          <p:attrName>style.visibility</p:attrName>
                                        </p:attrNameLst>
                                      </p:cBhvr>
                                      <p:to>
                                        <p:strVal val="visible"/>
                                      </p:to>
                                    </p:set>
                                    <p:animEffect transition="in" filter="randombar(vertical)">
                                      <p:cBhvr>
                                        <p:cTn id="99" dur="500"/>
                                        <p:tgtEl>
                                          <p:spTgt spid="165917"/>
                                        </p:tgtEl>
                                      </p:cBhvr>
                                    </p:animEffect>
                                  </p:childTnLst>
                                </p:cTn>
                              </p:par>
                            </p:childTnLst>
                          </p:cTn>
                        </p:par>
                        <p:par>
                          <p:cTn id="100" fill="hold" nodeType="afterGroup">
                            <p:stCondLst>
                              <p:cond delay="4000"/>
                            </p:stCondLst>
                            <p:childTnLst>
                              <p:par>
                                <p:cTn id="101" presetID="14" presetClass="entr" presetSubtype="5" fill="hold" grpId="0" nodeType="afterEffect">
                                  <p:stCondLst>
                                    <p:cond delay="0"/>
                                  </p:stCondLst>
                                  <p:childTnLst>
                                    <p:set>
                                      <p:cBhvr>
                                        <p:cTn id="102" dur="1" fill="hold">
                                          <p:stCondLst>
                                            <p:cond delay="0"/>
                                          </p:stCondLst>
                                        </p:cTn>
                                        <p:tgtEl>
                                          <p:spTgt spid="165918"/>
                                        </p:tgtEl>
                                        <p:attrNameLst>
                                          <p:attrName>style.visibility</p:attrName>
                                        </p:attrNameLst>
                                      </p:cBhvr>
                                      <p:to>
                                        <p:strVal val="visible"/>
                                      </p:to>
                                    </p:set>
                                    <p:animEffect transition="in" filter="randombar(vertical)">
                                      <p:cBhvr>
                                        <p:cTn id="103" dur="500"/>
                                        <p:tgtEl>
                                          <p:spTgt spid="165918"/>
                                        </p:tgtEl>
                                      </p:cBhvr>
                                    </p:animEffect>
                                  </p:childTnLst>
                                </p:cTn>
                              </p:par>
                            </p:childTnLst>
                          </p:cTn>
                        </p:par>
                        <p:par>
                          <p:cTn id="104" fill="hold" nodeType="afterGroup">
                            <p:stCondLst>
                              <p:cond delay="4500"/>
                            </p:stCondLst>
                            <p:childTnLst>
                              <p:par>
                                <p:cTn id="105" presetID="14" presetClass="entr" presetSubtype="5" fill="hold" grpId="0" nodeType="afterEffect">
                                  <p:stCondLst>
                                    <p:cond delay="0"/>
                                  </p:stCondLst>
                                  <p:childTnLst>
                                    <p:set>
                                      <p:cBhvr>
                                        <p:cTn id="106" dur="1" fill="hold">
                                          <p:stCondLst>
                                            <p:cond delay="0"/>
                                          </p:stCondLst>
                                        </p:cTn>
                                        <p:tgtEl>
                                          <p:spTgt spid="165919"/>
                                        </p:tgtEl>
                                        <p:attrNameLst>
                                          <p:attrName>style.visibility</p:attrName>
                                        </p:attrNameLst>
                                      </p:cBhvr>
                                      <p:to>
                                        <p:strVal val="visible"/>
                                      </p:to>
                                    </p:set>
                                    <p:animEffect transition="in" filter="randombar(vertical)">
                                      <p:cBhvr>
                                        <p:cTn id="107" dur="500"/>
                                        <p:tgtEl>
                                          <p:spTgt spid="165919"/>
                                        </p:tgtEl>
                                      </p:cBhvr>
                                    </p:animEffect>
                                  </p:childTnLst>
                                </p:cTn>
                              </p:par>
                            </p:childTnLst>
                          </p:cTn>
                        </p:par>
                        <p:par>
                          <p:cTn id="108" fill="hold" nodeType="afterGroup">
                            <p:stCondLst>
                              <p:cond delay="5000"/>
                            </p:stCondLst>
                            <p:childTnLst>
                              <p:par>
                                <p:cTn id="109" presetID="14" presetClass="entr" presetSubtype="5" fill="hold" grpId="0" nodeType="afterEffect">
                                  <p:stCondLst>
                                    <p:cond delay="0"/>
                                  </p:stCondLst>
                                  <p:childTnLst>
                                    <p:set>
                                      <p:cBhvr>
                                        <p:cTn id="110" dur="1" fill="hold">
                                          <p:stCondLst>
                                            <p:cond delay="0"/>
                                          </p:stCondLst>
                                        </p:cTn>
                                        <p:tgtEl>
                                          <p:spTgt spid="165920"/>
                                        </p:tgtEl>
                                        <p:attrNameLst>
                                          <p:attrName>style.visibility</p:attrName>
                                        </p:attrNameLst>
                                      </p:cBhvr>
                                      <p:to>
                                        <p:strVal val="visible"/>
                                      </p:to>
                                    </p:set>
                                    <p:animEffect transition="in" filter="randombar(vertical)">
                                      <p:cBhvr>
                                        <p:cTn id="111" dur="500"/>
                                        <p:tgtEl>
                                          <p:spTgt spid="16592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165906"/>
                                        </p:tgtEl>
                                        <p:attrNameLst>
                                          <p:attrName>style.visibility</p:attrName>
                                        </p:attrNameLst>
                                      </p:cBhvr>
                                      <p:to>
                                        <p:strVal val="visible"/>
                                      </p:to>
                                    </p:set>
                                    <p:animEffect transition="in" filter="wipe(right)">
                                      <p:cBhvr>
                                        <p:cTn id="116" dur="500"/>
                                        <p:tgtEl>
                                          <p:spTgt spid="165906"/>
                                        </p:tgtEl>
                                      </p:cBhvr>
                                    </p:animEffect>
                                  </p:childTnLst>
                                </p:cTn>
                              </p:par>
                            </p:childTnLst>
                          </p:cTn>
                        </p:par>
                        <p:par>
                          <p:cTn id="117" fill="hold" nodeType="afterGroup">
                            <p:stCondLst>
                              <p:cond delay="500"/>
                            </p:stCondLst>
                            <p:childTnLst>
                              <p:par>
                                <p:cTn id="118" presetID="22" presetClass="entr" presetSubtype="2" fill="hold" grpId="0" nodeType="afterEffect">
                                  <p:stCondLst>
                                    <p:cond delay="0"/>
                                  </p:stCondLst>
                                  <p:childTnLst>
                                    <p:set>
                                      <p:cBhvr>
                                        <p:cTn id="119" dur="1" fill="hold">
                                          <p:stCondLst>
                                            <p:cond delay="0"/>
                                          </p:stCondLst>
                                        </p:cTn>
                                        <p:tgtEl>
                                          <p:spTgt spid="165907"/>
                                        </p:tgtEl>
                                        <p:attrNameLst>
                                          <p:attrName>style.visibility</p:attrName>
                                        </p:attrNameLst>
                                      </p:cBhvr>
                                      <p:to>
                                        <p:strVal val="visible"/>
                                      </p:to>
                                    </p:set>
                                    <p:animEffect transition="in" filter="wipe(right)">
                                      <p:cBhvr>
                                        <p:cTn id="120" dur="500"/>
                                        <p:tgtEl>
                                          <p:spTgt spid="165907"/>
                                        </p:tgtEl>
                                      </p:cBhvr>
                                    </p:animEffect>
                                  </p:childTnLst>
                                </p:cTn>
                              </p:par>
                            </p:childTnLst>
                          </p:cTn>
                        </p:par>
                        <p:par>
                          <p:cTn id="121" fill="hold" nodeType="afterGroup">
                            <p:stCondLst>
                              <p:cond delay="1000"/>
                            </p:stCondLst>
                            <p:childTnLst>
                              <p:par>
                                <p:cTn id="122" presetID="22" presetClass="entr" presetSubtype="2" fill="hold" grpId="0" nodeType="afterEffect">
                                  <p:stCondLst>
                                    <p:cond delay="0"/>
                                  </p:stCondLst>
                                  <p:childTnLst>
                                    <p:set>
                                      <p:cBhvr>
                                        <p:cTn id="123" dur="1" fill="hold">
                                          <p:stCondLst>
                                            <p:cond delay="0"/>
                                          </p:stCondLst>
                                        </p:cTn>
                                        <p:tgtEl>
                                          <p:spTgt spid="165908"/>
                                        </p:tgtEl>
                                        <p:attrNameLst>
                                          <p:attrName>style.visibility</p:attrName>
                                        </p:attrNameLst>
                                      </p:cBhvr>
                                      <p:to>
                                        <p:strVal val="visible"/>
                                      </p:to>
                                    </p:set>
                                    <p:animEffect transition="in" filter="wipe(right)">
                                      <p:cBhvr>
                                        <p:cTn id="124" dur="500"/>
                                        <p:tgtEl>
                                          <p:spTgt spid="165908"/>
                                        </p:tgtEl>
                                      </p:cBhvr>
                                    </p:animEffect>
                                  </p:childTnLst>
                                </p:cTn>
                              </p:par>
                            </p:childTnLst>
                          </p:cTn>
                        </p:par>
                        <p:par>
                          <p:cTn id="125" fill="hold" nodeType="afterGroup">
                            <p:stCondLst>
                              <p:cond delay="1500"/>
                            </p:stCondLst>
                            <p:childTnLst>
                              <p:par>
                                <p:cTn id="126" presetID="22" presetClass="entr" presetSubtype="2" fill="hold" grpId="0" nodeType="afterEffect">
                                  <p:stCondLst>
                                    <p:cond delay="0"/>
                                  </p:stCondLst>
                                  <p:childTnLst>
                                    <p:set>
                                      <p:cBhvr>
                                        <p:cTn id="127" dur="1" fill="hold">
                                          <p:stCondLst>
                                            <p:cond delay="0"/>
                                          </p:stCondLst>
                                        </p:cTn>
                                        <p:tgtEl>
                                          <p:spTgt spid="165909"/>
                                        </p:tgtEl>
                                        <p:attrNameLst>
                                          <p:attrName>style.visibility</p:attrName>
                                        </p:attrNameLst>
                                      </p:cBhvr>
                                      <p:to>
                                        <p:strVal val="visible"/>
                                      </p:to>
                                    </p:set>
                                    <p:animEffect transition="in" filter="wipe(right)">
                                      <p:cBhvr>
                                        <p:cTn id="128" dur="500"/>
                                        <p:tgtEl>
                                          <p:spTgt spid="165909"/>
                                        </p:tgtEl>
                                      </p:cBhvr>
                                    </p:animEffect>
                                  </p:childTnLst>
                                </p:cTn>
                              </p:par>
                            </p:childTnLst>
                          </p:cTn>
                        </p:par>
                        <p:par>
                          <p:cTn id="129" fill="hold" nodeType="afterGroup">
                            <p:stCondLst>
                              <p:cond delay="2000"/>
                            </p:stCondLst>
                            <p:childTnLst>
                              <p:par>
                                <p:cTn id="130" presetID="22" presetClass="entr" presetSubtype="2" fill="hold" grpId="0" nodeType="afterEffect">
                                  <p:stCondLst>
                                    <p:cond delay="0"/>
                                  </p:stCondLst>
                                  <p:childTnLst>
                                    <p:set>
                                      <p:cBhvr>
                                        <p:cTn id="131" dur="1" fill="hold">
                                          <p:stCondLst>
                                            <p:cond delay="0"/>
                                          </p:stCondLst>
                                        </p:cTn>
                                        <p:tgtEl>
                                          <p:spTgt spid="165910"/>
                                        </p:tgtEl>
                                        <p:attrNameLst>
                                          <p:attrName>style.visibility</p:attrName>
                                        </p:attrNameLst>
                                      </p:cBhvr>
                                      <p:to>
                                        <p:strVal val="visible"/>
                                      </p:to>
                                    </p:set>
                                    <p:animEffect transition="in" filter="wipe(right)">
                                      <p:cBhvr>
                                        <p:cTn id="132" dur="500"/>
                                        <p:tgtEl>
                                          <p:spTgt spid="16591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iterate type="wd">
                                    <p:tmAbs val="300"/>
                                  </p:iterate>
                                  <p:childTnLst>
                                    <p:set>
                                      <p:cBhvr>
                                        <p:cTn id="136" dur="1" fill="hold">
                                          <p:stCondLst>
                                            <p:cond delay="299"/>
                                          </p:stCondLst>
                                        </p:cTn>
                                        <p:tgtEl>
                                          <p:spTgt spid="165921"/>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iterate type="wd">
                                    <p:tmAbs val="300"/>
                                  </p:iterate>
                                  <p:childTnLst>
                                    <p:set>
                                      <p:cBhvr>
                                        <p:cTn id="140" dur="1" fill="hold">
                                          <p:stCondLst>
                                            <p:cond delay="299"/>
                                          </p:stCondLst>
                                        </p:cTn>
                                        <p:tgtEl>
                                          <p:spTgt spid="165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P spid="165893" grpId="0" animBg="1"/>
      <p:bldP spid="165894" grpId="0" autoUpdateAnimBg="0"/>
      <p:bldP spid="165895" grpId="0" autoUpdateAnimBg="0"/>
      <p:bldP spid="165896" grpId="0" autoUpdateAnimBg="0"/>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0" grpId="0" animBg="1"/>
      <p:bldP spid="165911" grpId="0" autoUpdateAnimBg="0"/>
      <p:bldP spid="165912" grpId="0" autoUpdateAnimBg="0"/>
      <p:bldP spid="165913" grpId="0" autoUpdateAnimBg="0"/>
      <p:bldP spid="165914" grpId="0" autoUpdateAnimBg="0"/>
      <p:bldP spid="165915" grpId="0" autoUpdateAnimBg="0"/>
      <p:bldP spid="165916" grpId="0" autoUpdateAnimBg="0"/>
      <p:bldP spid="165917" grpId="0" autoUpdateAnimBg="0"/>
      <p:bldP spid="165918" grpId="0" autoUpdateAnimBg="0"/>
      <p:bldP spid="165919" grpId="0" autoUpdateAnimBg="0"/>
      <p:bldP spid="165920" grpId="0" autoUpdateAnimBg="0"/>
      <p:bldP spid="165921" grpId="0" autoUpdateAnimBg="0"/>
      <p:bldP spid="16592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Warme und kalte Luft</a:t>
            </a:r>
          </a:p>
        </p:txBody>
      </p:sp>
      <p:sp>
        <p:nvSpPr>
          <p:cNvPr id="169987" name="Line 3"/>
          <p:cNvSpPr>
            <a:spLocks noChangeShapeType="1"/>
          </p:cNvSpPr>
          <p:nvPr/>
        </p:nvSpPr>
        <p:spPr bwMode="auto">
          <a:xfrm>
            <a:off x="366713" y="5861050"/>
            <a:ext cx="6251575" cy="0"/>
          </a:xfrm>
          <a:prstGeom prst="line">
            <a:avLst/>
          </a:prstGeom>
          <a:noFill/>
          <a:ln w="63500">
            <a:solidFill>
              <a:srgbClr val="99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9988" name="Rectangle 4"/>
          <p:cNvSpPr>
            <a:spLocks noChangeArrowheads="1"/>
          </p:cNvSpPr>
          <p:nvPr/>
        </p:nvSpPr>
        <p:spPr bwMode="auto">
          <a:xfrm>
            <a:off x="1203325" y="2333625"/>
            <a:ext cx="1371600" cy="3517900"/>
          </a:xfrm>
          <a:prstGeom prst="rect">
            <a:avLst/>
          </a:prstGeom>
          <a:gradFill rotWithShape="0">
            <a:gsLst>
              <a:gs pos="0">
                <a:srgbClr val="6699FF"/>
              </a:gs>
              <a:gs pos="100000">
                <a:schemeClr val="bg1"/>
              </a:gs>
            </a:gsLst>
            <a:lin ang="5400000" scaled="1"/>
          </a:gradFill>
          <a:ln w="25400">
            <a:solidFill>
              <a:srgbClr val="00CCFF"/>
            </a:solidFill>
            <a:miter lim="800000"/>
            <a:headEnd/>
            <a:tailEnd/>
          </a:ln>
        </p:spPr>
        <p:txBody>
          <a:bodyPr anchor="ctr">
            <a:spAutoFit/>
          </a:bodyPr>
          <a:lstStyle/>
          <a:p>
            <a:endParaRPr lang="de-DE">
              <a:latin typeface="Calibri" charset="0"/>
            </a:endParaRPr>
          </a:p>
        </p:txBody>
      </p:sp>
      <p:sp>
        <p:nvSpPr>
          <p:cNvPr id="169989" name="Rectangle 5"/>
          <p:cNvSpPr>
            <a:spLocks noChangeArrowheads="1"/>
          </p:cNvSpPr>
          <p:nvPr/>
        </p:nvSpPr>
        <p:spPr bwMode="auto">
          <a:xfrm>
            <a:off x="3125788" y="1506538"/>
            <a:ext cx="1371600" cy="4344987"/>
          </a:xfrm>
          <a:prstGeom prst="rect">
            <a:avLst/>
          </a:prstGeom>
          <a:gradFill rotWithShape="0">
            <a:gsLst>
              <a:gs pos="0">
                <a:srgbClr val="6699FF"/>
              </a:gs>
              <a:gs pos="100000">
                <a:schemeClr val="bg1"/>
              </a:gs>
            </a:gsLst>
            <a:lin ang="5400000" scaled="1"/>
          </a:gradFill>
          <a:ln w="25400">
            <a:solidFill>
              <a:schemeClr val="accent2"/>
            </a:solidFill>
            <a:miter lim="800000"/>
            <a:headEnd/>
            <a:tailEnd/>
          </a:ln>
        </p:spPr>
        <p:txBody>
          <a:bodyPr anchor="ctr">
            <a:spAutoFit/>
          </a:bodyPr>
          <a:lstStyle/>
          <a:p>
            <a:endParaRPr lang="de-DE">
              <a:latin typeface="Calibri" charset="0"/>
            </a:endParaRPr>
          </a:p>
        </p:txBody>
      </p:sp>
      <p:sp>
        <p:nvSpPr>
          <p:cNvPr id="169990" name="Text Box 6"/>
          <p:cNvSpPr txBox="1">
            <a:spLocks noChangeArrowheads="1"/>
          </p:cNvSpPr>
          <p:nvPr/>
        </p:nvSpPr>
        <p:spPr bwMode="auto">
          <a:xfrm>
            <a:off x="1643063" y="586105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kalt</a:t>
            </a:r>
          </a:p>
        </p:txBody>
      </p:sp>
      <p:sp>
        <p:nvSpPr>
          <p:cNvPr id="169991" name="Text Box 7"/>
          <p:cNvSpPr txBox="1">
            <a:spLocks noChangeArrowheads="1"/>
          </p:cNvSpPr>
          <p:nvPr/>
        </p:nvSpPr>
        <p:spPr bwMode="auto">
          <a:xfrm>
            <a:off x="3487738" y="5861050"/>
            <a:ext cx="704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warm</a:t>
            </a:r>
          </a:p>
        </p:txBody>
      </p:sp>
      <p:sp>
        <p:nvSpPr>
          <p:cNvPr id="169992" name="Text Box 8"/>
          <p:cNvSpPr txBox="1">
            <a:spLocks noChangeArrowheads="1"/>
          </p:cNvSpPr>
          <p:nvPr/>
        </p:nvSpPr>
        <p:spPr bwMode="auto">
          <a:xfrm>
            <a:off x="2351088" y="5849938"/>
            <a:ext cx="1041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 hPa</a:t>
            </a:r>
          </a:p>
        </p:txBody>
      </p:sp>
      <p:sp>
        <p:nvSpPr>
          <p:cNvPr id="170011" name="Text Box 27"/>
          <p:cNvSpPr txBox="1">
            <a:spLocks noChangeArrowheads="1"/>
          </p:cNvSpPr>
          <p:nvPr/>
        </p:nvSpPr>
        <p:spPr bwMode="auto">
          <a:xfrm>
            <a:off x="666750" y="215265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500</a:t>
            </a:r>
          </a:p>
        </p:txBody>
      </p:sp>
      <p:sp>
        <p:nvSpPr>
          <p:cNvPr id="170016" name="Text Box 32"/>
          <p:cNvSpPr txBox="1">
            <a:spLocks noChangeArrowheads="1"/>
          </p:cNvSpPr>
          <p:nvPr/>
        </p:nvSpPr>
        <p:spPr bwMode="auto">
          <a:xfrm>
            <a:off x="4533900" y="13493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500</a:t>
            </a:r>
          </a:p>
        </p:txBody>
      </p:sp>
      <p:sp>
        <p:nvSpPr>
          <p:cNvPr id="170017" name="AutoShape 33"/>
          <p:cNvSpPr>
            <a:spLocks noChangeArrowheads="1"/>
          </p:cNvSpPr>
          <p:nvPr/>
        </p:nvSpPr>
        <p:spPr bwMode="auto">
          <a:xfrm>
            <a:off x="1747838" y="2333625"/>
            <a:ext cx="376237" cy="3506788"/>
          </a:xfrm>
          <a:prstGeom prst="upDownArrow">
            <a:avLst>
              <a:gd name="adj1" fmla="val 50000"/>
              <a:gd name="adj2" fmla="val 186414"/>
            </a:avLst>
          </a:prstGeom>
          <a:solidFill>
            <a:srgbClr val="99CCFF"/>
          </a:solidFill>
          <a:ln w="25400">
            <a:solidFill>
              <a:srgbClr val="C0C0C0"/>
            </a:solidFill>
            <a:miter lim="800000"/>
            <a:headEnd/>
            <a:tailEnd/>
          </a:ln>
        </p:spPr>
        <p:txBody>
          <a:bodyPr wrap="none" anchor="ctr">
            <a:spAutoFit/>
          </a:bodyPr>
          <a:lstStyle/>
          <a:p>
            <a:endParaRPr lang="de-DE">
              <a:latin typeface="Calibri" charset="0"/>
            </a:endParaRPr>
          </a:p>
        </p:txBody>
      </p:sp>
      <p:sp>
        <p:nvSpPr>
          <p:cNvPr id="170018" name="AutoShape 34"/>
          <p:cNvSpPr>
            <a:spLocks noChangeArrowheads="1"/>
          </p:cNvSpPr>
          <p:nvPr/>
        </p:nvSpPr>
        <p:spPr bwMode="auto">
          <a:xfrm>
            <a:off x="3648075" y="1512888"/>
            <a:ext cx="376238" cy="4327525"/>
          </a:xfrm>
          <a:prstGeom prst="upDownArrow">
            <a:avLst>
              <a:gd name="adj1" fmla="val 50000"/>
              <a:gd name="adj2" fmla="val 230042"/>
            </a:avLst>
          </a:prstGeom>
          <a:solidFill>
            <a:schemeClr val="accent2"/>
          </a:solidFill>
          <a:ln w="25400">
            <a:solidFill>
              <a:srgbClr val="C0C0C0"/>
            </a:solidFill>
            <a:miter lim="800000"/>
            <a:headEnd/>
            <a:tailEnd/>
          </a:ln>
        </p:spPr>
        <p:txBody>
          <a:bodyPr anchor="ctr">
            <a:spAutoFit/>
          </a:bodyPr>
          <a:lstStyle/>
          <a:p>
            <a:endParaRPr lang="de-DE">
              <a:latin typeface="Calibri" charset="0"/>
            </a:endParaRPr>
          </a:p>
        </p:txBody>
      </p:sp>
      <p:sp>
        <p:nvSpPr>
          <p:cNvPr id="170019" name="Text Box 35"/>
          <p:cNvSpPr txBox="1">
            <a:spLocks noChangeArrowheads="1"/>
          </p:cNvSpPr>
          <p:nvPr/>
        </p:nvSpPr>
        <p:spPr bwMode="auto">
          <a:xfrm>
            <a:off x="4700588" y="2197100"/>
            <a:ext cx="4443412" cy="3114675"/>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Der Abstand zwischen den Druckflächen 1000hPa und 500hPa ist um so größer, je höher die Temperatur der Luftmasse ist.</a:t>
            </a:r>
          </a:p>
          <a:p>
            <a:pPr eaLnBrk="1" hangingPunct="1"/>
            <a:r>
              <a:rPr lang="de-DE" sz="1800">
                <a:latin typeface="Calibri" charset="0"/>
              </a:rPr>
              <a:t>Der Abstand dieser beiden Druckflächen ist deshalb ein direktes Maß für die mittlere Temperatur der unteren Troposphäre.</a:t>
            </a:r>
          </a:p>
          <a:p>
            <a:pPr eaLnBrk="1" hangingPunct="1"/>
            <a:r>
              <a:rPr lang="de-DE" sz="1800">
                <a:latin typeface="Calibri" charset="0"/>
              </a:rPr>
              <a:t>In der Karte werden Orte mit gleichem Höhenwert durch Isohypsen verbunden, man erhält die sogenannte</a:t>
            </a:r>
            <a:br>
              <a:rPr lang="de-DE" sz="1800">
                <a:latin typeface="Calibri" charset="0"/>
              </a:rPr>
            </a:br>
            <a:r>
              <a:rPr lang="de-DE" sz="1800">
                <a:latin typeface="Calibri" charset="0"/>
              </a:rPr>
              <a:t>„</a:t>
            </a:r>
            <a:r>
              <a:rPr lang="de-DE" sz="1800" b="1">
                <a:effectLst>
                  <a:outerShdw blurRad="38100" dist="38100" dir="2700000" algn="tl">
                    <a:srgbClr val="DDDDDD"/>
                  </a:outerShdw>
                </a:effectLst>
                <a:latin typeface="Calibri" charset="0"/>
              </a:rPr>
              <a:t>relative Topographie</a:t>
            </a:r>
            <a:r>
              <a:rPr lang="ja-JP" altLang="de-DE" sz="1800">
                <a:latin typeface="Calibri" charset="0"/>
              </a:rPr>
              <a:t>“</a:t>
            </a:r>
            <a:r>
              <a:rPr lang="de-DE" sz="1800">
                <a:latin typeface="Calibri"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69987"/>
                                        </p:tgtEl>
                                        <p:attrNameLst>
                                          <p:attrName>style.visibility</p:attrName>
                                        </p:attrNameLst>
                                      </p:cBhvr>
                                      <p:to>
                                        <p:strVal val="visible"/>
                                      </p:to>
                                    </p:set>
                                    <p:animEffect transition="in" filter="box(out)">
                                      <p:cBhvr>
                                        <p:cTn id="7" dur="500"/>
                                        <p:tgtEl>
                                          <p:spTgt spid="169987"/>
                                        </p:tgtEl>
                                      </p:cBhvr>
                                    </p:animEffect>
                                  </p:childTnLst>
                                </p:cTn>
                              </p:par>
                            </p:childTnLst>
                          </p:cTn>
                        </p:par>
                        <p:par>
                          <p:cTn id="8" fill="hold" nodeType="afterGroup">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69992"/>
                                        </p:tgtEl>
                                        <p:attrNameLst>
                                          <p:attrName>style.visibility</p:attrName>
                                        </p:attrNameLst>
                                      </p:cBhvr>
                                      <p:to>
                                        <p:strVal val="visible"/>
                                      </p:to>
                                    </p:set>
                                    <p:animEffect transition="in" filter="checkerboard(down)">
                                      <p:cBhvr>
                                        <p:cTn id="11" dur="500"/>
                                        <p:tgtEl>
                                          <p:spTgt spid="169992"/>
                                        </p:tgtEl>
                                      </p:cBhvr>
                                    </p:animEffect>
                                  </p:childTnLst>
                                </p:cTn>
                              </p:par>
                            </p:childTnLst>
                          </p:cTn>
                        </p:par>
                        <p:par>
                          <p:cTn id="12" fill="hold" nodeType="afterGroup">
                            <p:stCondLst>
                              <p:cond delay="2000"/>
                            </p:stCondLst>
                            <p:childTnLst>
                              <p:par>
                                <p:cTn id="13" presetID="17" presetClass="entr" presetSubtype="4" fill="hold" grpId="0" nodeType="afterEffect">
                                  <p:stCondLst>
                                    <p:cond delay="1000"/>
                                  </p:stCondLst>
                                  <p:childTnLst>
                                    <p:set>
                                      <p:cBhvr>
                                        <p:cTn id="14" dur="1" fill="hold">
                                          <p:stCondLst>
                                            <p:cond delay="0"/>
                                          </p:stCondLst>
                                        </p:cTn>
                                        <p:tgtEl>
                                          <p:spTgt spid="169988"/>
                                        </p:tgtEl>
                                        <p:attrNameLst>
                                          <p:attrName>style.visibility</p:attrName>
                                        </p:attrNameLst>
                                      </p:cBhvr>
                                      <p:to>
                                        <p:strVal val="visible"/>
                                      </p:to>
                                    </p:set>
                                    <p:anim calcmode="lin" valueType="num">
                                      <p:cBhvr>
                                        <p:cTn id="15" dur="500" fill="hold"/>
                                        <p:tgtEl>
                                          <p:spTgt spid="169988"/>
                                        </p:tgtEl>
                                        <p:attrNameLst>
                                          <p:attrName>ppt_x</p:attrName>
                                        </p:attrNameLst>
                                      </p:cBhvr>
                                      <p:tavLst>
                                        <p:tav tm="0">
                                          <p:val>
                                            <p:strVal val="#ppt_x"/>
                                          </p:val>
                                        </p:tav>
                                        <p:tav tm="100000">
                                          <p:val>
                                            <p:strVal val="#ppt_x"/>
                                          </p:val>
                                        </p:tav>
                                      </p:tavLst>
                                    </p:anim>
                                    <p:anim calcmode="lin" valueType="num">
                                      <p:cBhvr>
                                        <p:cTn id="16" dur="500" fill="hold"/>
                                        <p:tgtEl>
                                          <p:spTgt spid="169988"/>
                                        </p:tgtEl>
                                        <p:attrNameLst>
                                          <p:attrName>ppt_y</p:attrName>
                                        </p:attrNameLst>
                                      </p:cBhvr>
                                      <p:tavLst>
                                        <p:tav tm="0">
                                          <p:val>
                                            <p:strVal val="#ppt_y+#ppt_h/2"/>
                                          </p:val>
                                        </p:tav>
                                        <p:tav tm="100000">
                                          <p:val>
                                            <p:strVal val="#ppt_y"/>
                                          </p:val>
                                        </p:tav>
                                      </p:tavLst>
                                    </p:anim>
                                    <p:anim calcmode="lin" valueType="num">
                                      <p:cBhvr>
                                        <p:cTn id="17" dur="500" fill="hold"/>
                                        <p:tgtEl>
                                          <p:spTgt spid="169988"/>
                                        </p:tgtEl>
                                        <p:attrNameLst>
                                          <p:attrName>ppt_w</p:attrName>
                                        </p:attrNameLst>
                                      </p:cBhvr>
                                      <p:tavLst>
                                        <p:tav tm="0">
                                          <p:val>
                                            <p:strVal val="#ppt_w"/>
                                          </p:val>
                                        </p:tav>
                                        <p:tav tm="100000">
                                          <p:val>
                                            <p:strVal val="#ppt_w"/>
                                          </p:val>
                                        </p:tav>
                                      </p:tavLst>
                                    </p:anim>
                                    <p:anim calcmode="lin" valueType="num">
                                      <p:cBhvr>
                                        <p:cTn id="18" dur="500" fill="hold"/>
                                        <p:tgtEl>
                                          <p:spTgt spid="169988"/>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500"/>
                            </p:stCondLst>
                            <p:childTnLst>
                              <p:par>
                                <p:cTn id="20" presetID="14" presetClass="entr" presetSubtype="10" fill="hold" grpId="0" nodeType="afterEffect">
                                  <p:stCondLst>
                                    <p:cond delay="0"/>
                                  </p:stCondLst>
                                  <p:childTnLst>
                                    <p:set>
                                      <p:cBhvr>
                                        <p:cTn id="21" dur="1" fill="hold">
                                          <p:stCondLst>
                                            <p:cond delay="0"/>
                                          </p:stCondLst>
                                        </p:cTn>
                                        <p:tgtEl>
                                          <p:spTgt spid="169990"/>
                                        </p:tgtEl>
                                        <p:attrNameLst>
                                          <p:attrName>style.visibility</p:attrName>
                                        </p:attrNameLst>
                                      </p:cBhvr>
                                      <p:to>
                                        <p:strVal val="visible"/>
                                      </p:to>
                                    </p:set>
                                    <p:animEffect transition="in" filter="randombar(horizontal)">
                                      <p:cBhvr>
                                        <p:cTn id="22" dur="500"/>
                                        <p:tgtEl>
                                          <p:spTgt spid="169990"/>
                                        </p:tgtEl>
                                      </p:cBhvr>
                                    </p:animEffect>
                                  </p:childTnLst>
                                </p:cTn>
                              </p:par>
                            </p:childTnLst>
                          </p:cTn>
                        </p:par>
                        <p:par>
                          <p:cTn id="23" fill="hold" nodeType="afterGroup">
                            <p:stCondLst>
                              <p:cond delay="4000"/>
                            </p:stCondLst>
                            <p:childTnLst>
                              <p:par>
                                <p:cTn id="24" presetID="14" presetClass="entr" presetSubtype="5" fill="hold" grpId="0" nodeType="afterEffect">
                                  <p:stCondLst>
                                    <p:cond delay="0"/>
                                  </p:stCondLst>
                                  <p:childTnLst>
                                    <p:set>
                                      <p:cBhvr>
                                        <p:cTn id="25" dur="1" fill="hold">
                                          <p:stCondLst>
                                            <p:cond delay="0"/>
                                          </p:stCondLst>
                                        </p:cTn>
                                        <p:tgtEl>
                                          <p:spTgt spid="170011"/>
                                        </p:tgtEl>
                                        <p:attrNameLst>
                                          <p:attrName>style.visibility</p:attrName>
                                        </p:attrNameLst>
                                      </p:cBhvr>
                                      <p:to>
                                        <p:strVal val="visible"/>
                                      </p:to>
                                    </p:set>
                                    <p:animEffect transition="in" filter="randombar(vertical)">
                                      <p:cBhvr>
                                        <p:cTn id="26" dur="500"/>
                                        <p:tgtEl>
                                          <p:spTgt spid="170011"/>
                                        </p:tgtEl>
                                      </p:cBhvr>
                                    </p:animEffect>
                                  </p:childTnLst>
                                </p:cTn>
                              </p:par>
                            </p:childTnLst>
                          </p:cTn>
                        </p:par>
                        <p:par>
                          <p:cTn id="27" fill="hold" nodeType="afterGroup">
                            <p:stCondLst>
                              <p:cond delay="4500"/>
                            </p:stCondLst>
                            <p:childTnLst>
                              <p:par>
                                <p:cTn id="28" presetID="17" presetClass="entr" presetSubtype="4" fill="hold" grpId="0" nodeType="afterEffect">
                                  <p:stCondLst>
                                    <p:cond delay="0"/>
                                  </p:stCondLst>
                                  <p:childTnLst>
                                    <p:set>
                                      <p:cBhvr>
                                        <p:cTn id="29" dur="1" fill="hold">
                                          <p:stCondLst>
                                            <p:cond delay="0"/>
                                          </p:stCondLst>
                                        </p:cTn>
                                        <p:tgtEl>
                                          <p:spTgt spid="169989"/>
                                        </p:tgtEl>
                                        <p:attrNameLst>
                                          <p:attrName>style.visibility</p:attrName>
                                        </p:attrNameLst>
                                      </p:cBhvr>
                                      <p:to>
                                        <p:strVal val="visible"/>
                                      </p:to>
                                    </p:set>
                                    <p:anim calcmode="lin" valueType="num">
                                      <p:cBhvr>
                                        <p:cTn id="30" dur="500" fill="hold"/>
                                        <p:tgtEl>
                                          <p:spTgt spid="169989"/>
                                        </p:tgtEl>
                                        <p:attrNameLst>
                                          <p:attrName>ppt_x</p:attrName>
                                        </p:attrNameLst>
                                      </p:cBhvr>
                                      <p:tavLst>
                                        <p:tav tm="0">
                                          <p:val>
                                            <p:strVal val="#ppt_x"/>
                                          </p:val>
                                        </p:tav>
                                        <p:tav tm="100000">
                                          <p:val>
                                            <p:strVal val="#ppt_x"/>
                                          </p:val>
                                        </p:tav>
                                      </p:tavLst>
                                    </p:anim>
                                    <p:anim calcmode="lin" valueType="num">
                                      <p:cBhvr>
                                        <p:cTn id="31" dur="500" fill="hold"/>
                                        <p:tgtEl>
                                          <p:spTgt spid="169989"/>
                                        </p:tgtEl>
                                        <p:attrNameLst>
                                          <p:attrName>ppt_y</p:attrName>
                                        </p:attrNameLst>
                                      </p:cBhvr>
                                      <p:tavLst>
                                        <p:tav tm="0">
                                          <p:val>
                                            <p:strVal val="#ppt_y+#ppt_h/2"/>
                                          </p:val>
                                        </p:tav>
                                        <p:tav tm="100000">
                                          <p:val>
                                            <p:strVal val="#ppt_y"/>
                                          </p:val>
                                        </p:tav>
                                      </p:tavLst>
                                    </p:anim>
                                    <p:anim calcmode="lin" valueType="num">
                                      <p:cBhvr>
                                        <p:cTn id="32" dur="500" fill="hold"/>
                                        <p:tgtEl>
                                          <p:spTgt spid="169989"/>
                                        </p:tgtEl>
                                        <p:attrNameLst>
                                          <p:attrName>ppt_w</p:attrName>
                                        </p:attrNameLst>
                                      </p:cBhvr>
                                      <p:tavLst>
                                        <p:tav tm="0">
                                          <p:val>
                                            <p:strVal val="#ppt_w"/>
                                          </p:val>
                                        </p:tav>
                                        <p:tav tm="100000">
                                          <p:val>
                                            <p:strVal val="#ppt_w"/>
                                          </p:val>
                                        </p:tav>
                                      </p:tavLst>
                                    </p:anim>
                                    <p:anim calcmode="lin" valueType="num">
                                      <p:cBhvr>
                                        <p:cTn id="33" dur="500" fill="hold"/>
                                        <p:tgtEl>
                                          <p:spTgt spid="16998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5000"/>
                            </p:stCondLst>
                            <p:childTnLst>
                              <p:par>
                                <p:cTn id="35" presetID="14" presetClass="entr" presetSubtype="5" fill="hold" grpId="0" nodeType="afterEffect">
                                  <p:stCondLst>
                                    <p:cond delay="0"/>
                                  </p:stCondLst>
                                  <p:childTnLst>
                                    <p:set>
                                      <p:cBhvr>
                                        <p:cTn id="36" dur="1" fill="hold">
                                          <p:stCondLst>
                                            <p:cond delay="0"/>
                                          </p:stCondLst>
                                        </p:cTn>
                                        <p:tgtEl>
                                          <p:spTgt spid="169991"/>
                                        </p:tgtEl>
                                        <p:attrNameLst>
                                          <p:attrName>style.visibility</p:attrName>
                                        </p:attrNameLst>
                                      </p:cBhvr>
                                      <p:to>
                                        <p:strVal val="visible"/>
                                      </p:to>
                                    </p:set>
                                    <p:animEffect transition="in" filter="randombar(vertical)">
                                      <p:cBhvr>
                                        <p:cTn id="37" dur="500"/>
                                        <p:tgtEl>
                                          <p:spTgt spid="169991"/>
                                        </p:tgtEl>
                                      </p:cBhvr>
                                    </p:animEffect>
                                  </p:childTnLst>
                                </p:cTn>
                              </p:par>
                            </p:childTnLst>
                          </p:cTn>
                        </p:par>
                        <p:par>
                          <p:cTn id="38" fill="hold" nodeType="afterGroup">
                            <p:stCondLst>
                              <p:cond delay="5500"/>
                            </p:stCondLst>
                            <p:childTnLst>
                              <p:par>
                                <p:cTn id="39" presetID="14" presetClass="entr" presetSubtype="5" fill="hold" grpId="0" nodeType="afterEffect">
                                  <p:stCondLst>
                                    <p:cond delay="0"/>
                                  </p:stCondLst>
                                  <p:childTnLst>
                                    <p:set>
                                      <p:cBhvr>
                                        <p:cTn id="40" dur="1" fill="hold">
                                          <p:stCondLst>
                                            <p:cond delay="0"/>
                                          </p:stCondLst>
                                        </p:cTn>
                                        <p:tgtEl>
                                          <p:spTgt spid="170016"/>
                                        </p:tgtEl>
                                        <p:attrNameLst>
                                          <p:attrName>style.visibility</p:attrName>
                                        </p:attrNameLst>
                                      </p:cBhvr>
                                      <p:to>
                                        <p:strVal val="visible"/>
                                      </p:to>
                                    </p:set>
                                    <p:animEffect transition="in" filter="randombar(vertical)">
                                      <p:cBhvr>
                                        <p:cTn id="41" dur="500"/>
                                        <p:tgtEl>
                                          <p:spTgt spid="1700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70017"/>
                                        </p:tgtEl>
                                        <p:attrNameLst>
                                          <p:attrName>style.visibility</p:attrName>
                                        </p:attrNameLst>
                                      </p:cBhvr>
                                      <p:to>
                                        <p:strVal val="visible"/>
                                      </p:to>
                                    </p:set>
                                    <p:animEffect transition="in" filter="box(out)">
                                      <p:cBhvr>
                                        <p:cTn id="46" dur="500"/>
                                        <p:tgtEl>
                                          <p:spTgt spid="1700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70018"/>
                                        </p:tgtEl>
                                        <p:attrNameLst>
                                          <p:attrName>style.visibility</p:attrName>
                                        </p:attrNameLst>
                                      </p:cBhvr>
                                      <p:to>
                                        <p:strVal val="visible"/>
                                      </p:to>
                                    </p:set>
                                    <p:animEffect transition="in" filter="box(out)">
                                      <p:cBhvr>
                                        <p:cTn id="51" dur="500"/>
                                        <p:tgtEl>
                                          <p:spTgt spid="1700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70019">
                                            <p:txEl>
                                              <p:pRg st="0" end="0"/>
                                            </p:txEl>
                                          </p:spTgt>
                                        </p:tgtEl>
                                        <p:attrNameLst>
                                          <p:attrName>style.visibility</p:attrName>
                                        </p:attrNameLst>
                                      </p:cBhvr>
                                      <p:to>
                                        <p:strVal val="visible"/>
                                      </p:to>
                                    </p:set>
                                    <p:anim calcmode="lin" valueType="num">
                                      <p:cBhvr additive="base">
                                        <p:cTn id="56" dur="500" fill="hold"/>
                                        <p:tgtEl>
                                          <p:spTgt spid="170019">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70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70019">
                                            <p:txEl>
                                              <p:pRg st="1" end="1"/>
                                            </p:txEl>
                                          </p:spTgt>
                                        </p:tgtEl>
                                        <p:attrNameLst>
                                          <p:attrName>style.visibility</p:attrName>
                                        </p:attrNameLst>
                                      </p:cBhvr>
                                      <p:to>
                                        <p:strVal val="visible"/>
                                      </p:to>
                                    </p:set>
                                    <p:anim calcmode="lin" valueType="num">
                                      <p:cBhvr additive="base">
                                        <p:cTn id="62" dur="500" fill="hold"/>
                                        <p:tgtEl>
                                          <p:spTgt spid="170019">
                                            <p:txEl>
                                              <p:pRg st="1" end="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70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70019">
                                            <p:txEl>
                                              <p:pRg st="2" end="2"/>
                                            </p:txEl>
                                          </p:spTgt>
                                        </p:tgtEl>
                                        <p:attrNameLst>
                                          <p:attrName>style.visibility</p:attrName>
                                        </p:attrNameLst>
                                      </p:cBhvr>
                                      <p:to>
                                        <p:strVal val="visible"/>
                                      </p:to>
                                    </p:set>
                                    <p:anim calcmode="lin" valueType="num">
                                      <p:cBhvr additive="base">
                                        <p:cTn id="68" dur="500" fill="hold"/>
                                        <p:tgtEl>
                                          <p:spTgt spid="170019">
                                            <p:txEl>
                                              <p:pRg st="2" end="2"/>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70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p:bldP spid="169988" grpId="0" animBg="1"/>
      <p:bldP spid="169989" grpId="0" animBg="1"/>
      <p:bldP spid="169990" grpId="0" autoUpdateAnimBg="0"/>
      <p:bldP spid="169991" grpId="0" autoUpdateAnimBg="0"/>
      <p:bldP spid="169992" grpId="0" autoUpdateAnimBg="0"/>
      <p:bldP spid="170011" grpId="0" autoUpdateAnimBg="0"/>
      <p:bldP spid="170016" grpId="0" autoUpdateAnimBg="0"/>
      <p:bldP spid="170017" grpId="0" animBg="1"/>
      <p:bldP spid="170018" grpId="0" animBg="1"/>
      <p:bldP spid="1700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Warme und kalte Luft</a:t>
            </a:r>
          </a:p>
        </p:txBody>
      </p:sp>
      <p:sp>
        <p:nvSpPr>
          <p:cNvPr id="172035" name="Text Box 3"/>
          <p:cNvSpPr txBox="1">
            <a:spLocks noChangeArrowheads="1"/>
          </p:cNvSpPr>
          <p:nvPr/>
        </p:nvSpPr>
        <p:spPr bwMode="auto">
          <a:xfrm>
            <a:off x="1466850" y="4633913"/>
            <a:ext cx="5397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H</a:t>
            </a:r>
            <a:endParaRPr lang="de-DE" sz="1800">
              <a:latin typeface="Calibri" charset="0"/>
            </a:endParaRPr>
          </a:p>
        </p:txBody>
      </p:sp>
      <p:sp>
        <p:nvSpPr>
          <p:cNvPr id="172036" name="Text Box 4"/>
          <p:cNvSpPr txBox="1">
            <a:spLocks noChangeArrowheads="1"/>
          </p:cNvSpPr>
          <p:nvPr/>
        </p:nvSpPr>
        <p:spPr bwMode="auto">
          <a:xfrm>
            <a:off x="1489075" y="1985963"/>
            <a:ext cx="4889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T</a:t>
            </a:r>
            <a:endParaRPr lang="de-DE" sz="1800">
              <a:latin typeface="Calibri" charset="0"/>
            </a:endParaRPr>
          </a:p>
        </p:txBody>
      </p:sp>
      <p:sp>
        <p:nvSpPr>
          <p:cNvPr id="172037" name="Text Box 5"/>
          <p:cNvSpPr txBox="1">
            <a:spLocks noChangeArrowheads="1"/>
          </p:cNvSpPr>
          <p:nvPr/>
        </p:nvSpPr>
        <p:spPr bwMode="auto">
          <a:xfrm>
            <a:off x="2032000" y="1985963"/>
            <a:ext cx="4381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solidFill>
                  <a:srgbClr val="00FFFF"/>
                </a:solidFill>
                <a:effectLst>
                  <a:outerShdw blurRad="38100" dist="38100" dir="2700000" algn="tl">
                    <a:srgbClr val="DDDDDD"/>
                  </a:outerShdw>
                </a:effectLst>
                <a:latin typeface="Calibri" charset="0"/>
              </a:rPr>
              <a:t>k</a:t>
            </a:r>
            <a:endParaRPr lang="de-DE" sz="1800">
              <a:latin typeface="Calibri" charset="0"/>
            </a:endParaRPr>
          </a:p>
        </p:txBody>
      </p:sp>
      <p:sp>
        <p:nvSpPr>
          <p:cNvPr id="172038" name="Rectangle 6"/>
          <p:cNvSpPr>
            <a:spLocks noChangeArrowheads="1"/>
          </p:cNvSpPr>
          <p:nvPr/>
        </p:nvSpPr>
        <p:spPr bwMode="auto">
          <a:xfrm>
            <a:off x="2097088" y="4633913"/>
            <a:ext cx="514350" cy="641350"/>
          </a:xfrm>
          <a:prstGeom prst="rect">
            <a:avLst/>
          </a:prstGeom>
          <a:noFill/>
          <a:ln w="25400">
            <a:noFill/>
            <a:miter lim="800000"/>
            <a:headEnd/>
            <a:tailEnd/>
          </a:ln>
          <a:effectLst/>
        </p:spPr>
        <p:txBody>
          <a:bodyPr wrap="none" anchor="ctr">
            <a:spAutoFit/>
          </a:bodyPr>
          <a:lstStyle/>
          <a:p>
            <a:pPr algn="ctr"/>
            <a:r>
              <a:rPr lang="de-DE" sz="3600" b="1">
                <a:solidFill>
                  <a:schemeClr val="accent2"/>
                </a:solidFill>
                <a:effectLst>
                  <a:outerShdw blurRad="38100" dist="38100" dir="2700000" algn="tl">
                    <a:srgbClr val="DDDDDD"/>
                  </a:outerShdw>
                </a:effectLst>
                <a:latin typeface="Calibri" charset="0"/>
              </a:rPr>
              <a:t>w</a:t>
            </a:r>
            <a:endParaRPr lang="de-DE" sz="3600" b="1">
              <a:solidFill>
                <a:srgbClr val="00FFFF"/>
              </a:solidFill>
              <a:effectLst>
                <a:outerShdw blurRad="38100" dist="38100" dir="2700000" algn="tl">
                  <a:srgbClr val="DDDDDD"/>
                </a:outerShdw>
              </a:effectLst>
              <a:latin typeface="Calibri" charset="0"/>
            </a:endParaRPr>
          </a:p>
        </p:txBody>
      </p:sp>
      <p:sp>
        <p:nvSpPr>
          <p:cNvPr id="172039" name="Line 7"/>
          <p:cNvSpPr>
            <a:spLocks noChangeShapeType="1"/>
          </p:cNvSpPr>
          <p:nvPr/>
        </p:nvSpPr>
        <p:spPr bwMode="auto">
          <a:xfrm>
            <a:off x="828675" y="2627313"/>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0" name="Line 8"/>
          <p:cNvSpPr>
            <a:spLocks noChangeShapeType="1"/>
          </p:cNvSpPr>
          <p:nvPr/>
        </p:nvSpPr>
        <p:spPr bwMode="auto">
          <a:xfrm>
            <a:off x="828675" y="4508500"/>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1" name="Line 9"/>
          <p:cNvSpPr>
            <a:spLocks noChangeShapeType="1"/>
          </p:cNvSpPr>
          <p:nvPr/>
        </p:nvSpPr>
        <p:spPr bwMode="auto">
          <a:xfrm>
            <a:off x="828675" y="3563938"/>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2" name="Line 10"/>
          <p:cNvSpPr>
            <a:spLocks noChangeShapeType="1"/>
          </p:cNvSpPr>
          <p:nvPr/>
        </p:nvSpPr>
        <p:spPr bwMode="auto">
          <a:xfrm>
            <a:off x="828675" y="2786063"/>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3" name="Line 11"/>
          <p:cNvSpPr>
            <a:spLocks noChangeShapeType="1"/>
          </p:cNvSpPr>
          <p:nvPr/>
        </p:nvSpPr>
        <p:spPr bwMode="auto">
          <a:xfrm>
            <a:off x="828675" y="3722688"/>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4" name="Line 12"/>
          <p:cNvSpPr>
            <a:spLocks noChangeShapeType="1"/>
          </p:cNvSpPr>
          <p:nvPr/>
        </p:nvSpPr>
        <p:spPr bwMode="auto">
          <a:xfrm>
            <a:off x="828675" y="4645025"/>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5" name="Line 13"/>
          <p:cNvSpPr>
            <a:spLocks noChangeShapeType="1"/>
          </p:cNvSpPr>
          <p:nvPr/>
        </p:nvSpPr>
        <p:spPr bwMode="auto">
          <a:xfrm>
            <a:off x="1282700" y="3100388"/>
            <a:ext cx="952500" cy="0"/>
          </a:xfrm>
          <a:prstGeom prst="line">
            <a:avLst/>
          </a:prstGeom>
          <a:noFill/>
          <a:ln w="4445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46" name="Line 14"/>
          <p:cNvSpPr>
            <a:spLocks noChangeShapeType="1"/>
          </p:cNvSpPr>
          <p:nvPr/>
        </p:nvSpPr>
        <p:spPr bwMode="auto">
          <a:xfrm>
            <a:off x="1282700" y="3271838"/>
            <a:ext cx="428625" cy="0"/>
          </a:xfrm>
          <a:prstGeom prst="line">
            <a:avLst/>
          </a:prstGeom>
          <a:noFill/>
          <a:ln w="444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2047" name="Line 15"/>
          <p:cNvSpPr>
            <a:spLocks noChangeShapeType="1"/>
          </p:cNvSpPr>
          <p:nvPr/>
        </p:nvSpPr>
        <p:spPr bwMode="auto">
          <a:xfrm>
            <a:off x="1282700" y="4129088"/>
            <a:ext cx="1317625" cy="0"/>
          </a:xfrm>
          <a:prstGeom prst="line">
            <a:avLst/>
          </a:prstGeom>
          <a:noFill/>
          <a:ln w="44450">
            <a:solidFill>
              <a:srgbClr val="00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2048" name="Text Box 16"/>
          <p:cNvSpPr txBox="1">
            <a:spLocks noChangeArrowheads="1"/>
          </p:cNvSpPr>
          <p:nvPr/>
        </p:nvSpPr>
        <p:spPr bwMode="auto">
          <a:xfrm>
            <a:off x="828675" y="1470025"/>
            <a:ext cx="560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Es wird keine Luftmasse anderer Temperatur herangeführt:</a:t>
            </a:r>
          </a:p>
        </p:txBody>
      </p:sp>
      <p:sp>
        <p:nvSpPr>
          <p:cNvPr id="172049" name="Text Box 17"/>
          <p:cNvSpPr txBox="1">
            <a:spLocks noChangeArrowheads="1"/>
          </p:cNvSpPr>
          <p:nvPr/>
        </p:nvSpPr>
        <p:spPr bwMode="auto">
          <a:xfrm>
            <a:off x="5438775" y="4660900"/>
            <a:ext cx="5397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H</a:t>
            </a:r>
            <a:endParaRPr lang="de-DE" sz="1800">
              <a:latin typeface="Calibri" charset="0"/>
            </a:endParaRPr>
          </a:p>
        </p:txBody>
      </p:sp>
      <p:sp>
        <p:nvSpPr>
          <p:cNvPr id="172050" name="Rectangle 18"/>
          <p:cNvSpPr>
            <a:spLocks noChangeArrowheads="1"/>
          </p:cNvSpPr>
          <p:nvPr/>
        </p:nvSpPr>
        <p:spPr bwMode="auto">
          <a:xfrm>
            <a:off x="5951538" y="1985963"/>
            <a:ext cx="514350" cy="641350"/>
          </a:xfrm>
          <a:prstGeom prst="rect">
            <a:avLst/>
          </a:prstGeom>
          <a:noFill/>
          <a:ln w="25400">
            <a:noFill/>
            <a:miter lim="800000"/>
            <a:headEnd/>
            <a:tailEnd/>
          </a:ln>
          <a:effectLst/>
        </p:spPr>
        <p:txBody>
          <a:bodyPr wrap="none" anchor="ctr">
            <a:spAutoFit/>
          </a:bodyPr>
          <a:lstStyle/>
          <a:p>
            <a:pPr algn="ctr"/>
            <a:r>
              <a:rPr lang="de-DE" sz="3600" b="1">
                <a:solidFill>
                  <a:schemeClr val="accent2"/>
                </a:solidFill>
                <a:effectLst>
                  <a:outerShdw blurRad="38100" dist="38100" dir="2700000" algn="tl">
                    <a:srgbClr val="DDDDDD"/>
                  </a:outerShdw>
                </a:effectLst>
                <a:latin typeface="Calibri" charset="0"/>
              </a:rPr>
              <a:t>w</a:t>
            </a:r>
            <a:endParaRPr lang="de-DE" sz="3600" b="1">
              <a:solidFill>
                <a:srgbClr val="00FFFF"/>
              </a:solidFill>
              <a:effectLst>
                <a:outerShdw blurRad="38100" dist="38100" dir="2700000" algn="tl">
                  <a:srgbClr val="DDDDDD"/>
                </a:outerShdw>
              </a:effectLst>
              <a:latin typeface="Calibri" charset="0"/>
            </a:endParaRPr>
          </a:p>
        </p:txBody>
      </p:sp>
      <p:sp>
        <p:nvSpPr>
          <p:cNvPr id="172051" name="Line 19"/>
          <p:cNvSpPr>
            <a:spLocks noChangeShapeType="1"/>
          </p:cNvSpPr>
          <p:nvPr/>
        </p:nvSpPr>
        <p:spPr bwMode="auto">
          <a:xfrm>
            <a:off x="4800600" y="2654300"/>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2" name="Line 20"/>
          <p:cNvSpPr>
            <a:spLocks noChangeShapeType="1"/>
          </p:cNvSpPr>
          <p:nvPr/>
        </p:nvSpPr>
        <p:spPr bwMode="auto">
          <a:xfrm>
            <a:off x="4800600" y="4535488"/>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3" name="Line 21"/>
          <p:cNvSpPr>
            <a:spLocks noChangeShapeType="1"/>
          </p:cNvSpPr>
          <p:nvPr/>
        </p:nvSpPr>
        <p:spPr bwMode="auto">
          <a:xfrm>
            <a:off x="4800600" y="3590925"/>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4" name="Line 22"/>
          <p:cNvSpPr>
            <a:spLocks noChangeShapeType="1"/>
          </p:cNvSpPr>
          <p:nvPr/>
        </p:nvSpPr>
        <p:spPr bwMode="auto">
          <a:xfrm>
            <a:off x="4800600" y="2813050"/>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5" name="Line 23"/>
          <p:cNvSpPr>
            <a:spLocks noChangeShapeType="1"/>
          </p:cNvSpPr>
          <p:nvPr/>
        </p:nvSpPr>
        <p:spPr bwMode="auto">
          <a:xfrm>
            <a:off x="4800600" y="3749675"/>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6" name="Line 24"/>
          <p:cNvSpPr>
            <a:spLocks noChangeShapeType="1"/>
          </p:cNvSpPr>
          <p:nvPr/>
        </p:nvSpPr>
        <p:spPr bwMode="auto">
          <a:xfrm>
            <a:off x="4800600" y="4672013"/>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7" name="Line 25"/>
          <p:cNvSpPr>
            <a:spLocks noChangeShapeType="1"/>
          </p:cNvSpPr>
          <p:nvPr/>
        </p:nvSpPr>
        <p:spPr bwMode="auto">
          <a:xfrm>
            <a:off x="5254625" y="3127375"/>
            <a:ext cx="952500" cy="0"/>
          </a:xfrm>
          <a:prstGeom prst="line">
            <a:avLst/>
          </a:prstGeom>
          <a:noFill/>
          <a:ln w="4445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2058" name="Line 26"/>
          <p:cNvSpPr>
            <a:spLocks noChangeShapeType="1"/>
          </p:cNvSpPr>
          <p:nvPr/>
        </p:nvSpPr>
        <p:spPr bwMode="auto">
          <a:xfrm rot="10800000">
            <a:off x="5746750" y="3309938"/>
            <a:ext cx="428625" cy="0"/>
          </a:xfrm>
          <a:prstGeom prst="line">
            <a:avLst/>
          </a:prstGeom>
          <a:noFill/>
          <a:ln w="444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2059" name="Line 27"/>
          <p:cNvSpPr>
            <a:spLocks noChangeShapeType="1"/>
          </p:cNvSpPr>
          <p:nvPr/>
        </p:nvSpPr>
        <p:spPr bwMode="auto">
          <a:xfrm>
            <a:off x="5254625" y="4156075"/>
            <a:ext cx="554038" cy="0"/>
          </a:xfrm>
          <a:prstGeom prst="line">
            <a:avLst/>
          </a:prstGeom>
          <a:noFill/>
          <a:ln w="44450">
            <a:solidFill>
              <a:srgbClr val="00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2060" name="Text Box 28"/>
          <p:cNvSpPr txBox="1">
            <a:spLocks noChangeArrowheads="1"/>
          </p:cNvSpPr>
          <p:nvPr/>
        </p:nvSpPr>
        <p:spPr bwMode="auto">
          <a:xfrm>
            <a:off x="5408613" y="1985963"/>
            <a:ext cx="4889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T</a:t>
            </a:r>
            <a:endParaRPr lang="de-DE" sz="1800">
              <a:latin typeface="Calibri" charset="0"/>
            </a:endParaRPr>
          </a:p>
        </p:txBody>
      </p:sp>
      <p:sp>
        <p:nvSpPr>
          <p:cNvPr id="172061" name="Text Box 29"/>
          <p:cNvSpPr txBox="1">
            <a:spLocks noChangeArrowheads="1"/>
          </p:cNvSpPr>
          <p:nvPr/>
        </p:nvSpPr>
        <p:spPr bwMode="auto">
          <a:xfrm>
            <a:off x="6056313" y="4646613"/>
            <a:ext cx="4381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solidFill>
                  <a:srgbClr val="00FFFF"/>
                </a:solidFill>
                <a:effectLst>
                  <a:outerShdw blurRad="38100" dist="38100" dir="2700000" algn="tl">
                    <a:srgbClr val="DDDDDD"/>
                  </a:outerShdw>
                </a:effectLst>
                <a:latin typeface="Calibri" charset="0"/>
              </a:rPr>
              <a:t>k</a:t>
            </a:r>
            <a:endParaRPr lang="de-DE" sz="1800">
              <a:latin typeface="Calibri" charset="0"/>
            </a:endParaRPr>
          </a:p>
        </p:txBody>
      </p:sp>
      <p:sp>
        <p:nvSpPr>
          <p:cNvPr id="172062" name="Text Box 30"/>
          <p:cNvSpPr txBox="1">
            <a:spLocks noChangeArrowheads="1"/>
          </p:cNvSpPr>
          <p:nvPr/>
        </p:nvSpPr>
        <p:spPr bwMode="auto">
          <a:xfrm>
            <a:off x="2446338" y="5229225"/>
            <a:ext cx="2603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Der resultierende Wind ist</a:t>
            </a:r>
          </a:p>
        </p:txBody>
      </p:sp>
      <p:sp>
        <p:nvSpPr>
          <p:cNvPr id="172063" name="Text Box 31"/>
          <p:cNvSpPr txBox="1">
            <a:spLocks noChangeArrowheads="1"/>
          </p:cNvSpPr>
          <p:nvPr/>
        </p:nvSpPr>
        <p:spPr bwMode="auto">
          <a:xfrm>
            <a:off x="1374775" y="5564188"/>
            <a:ext cx="895350" cy="366712"/>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effectLst>
                  <a:outerShdw blurRad="38100" dist="38100" dir="2700000" algn="tl">
                    <a:srgbClr val="DDDDDD"/>
                  </a:outerShdw>
                </a:effectLst>
                <a:latin typeface="Calibri" charset="0"/>
              </a:rPr>
              <a:t>stärker</a:t>
            </a:r>
            <a:endParaRPr lang="de-DE" sz="1800">
              <a:latin typeface="Calibri" charset="0"/>
            </a:endParaRPr>
          </a:p>
        </p:txBody>
      </p:sp>
      <p:sp>
        <p:nvSpPr>
          <p:cNvPr id="172064" name="Text Box 32"/>
          <p:cNvSpPr txBox="1">
            <a:spLocks noChangeArrowheads="1"/>
          </p:cNvSpPr>
          <p:nvPr/>
        </p:nvSpPr>
        <p:spPr bwMode="auto">
          <a:xfrm>
            <a:off x="5245100" y="5564188"/>
            <a:ext cx="1212850" cy="366712"/>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effectLst>
                  <a:outerShdw blurRad="38100" dist="38100" dir="2700000" algn="tl">
                    <a:srgbClr val="DDDDDD"/>
                  </a:outerShdw>
                </a:effectLst>
                <a:latin typeface="Calibri" charset="0"/>
              </a:rPr>
              <a:t>schwächer</a:t>
            </a:r>
          </a:p>
        </p:txBody>
      </p:sp>
      <p:sp>
        <p:nvSpPr>
          <p:cNvPr id="172065" name="Text Box 33"/>
          <p:cNvSpPr txBox="1">
            <a:spLocks noChangeArrowheads="1"/>
          </p:cNvSpPr>
          <p:nvPr/>
        </p:nvSpPr>
        <p:spPr bwMode="auto">
          <a:xfrm>
            <a:off x="2368550" y="5930900"/>
            <a:ext cx="2781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als der geostrophische Wind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039"/>
                                        </p:tgtEl>
                                        <p:attrNameLst>
                                          <p:attrName>style.visibility</p:attrName>
                                        </p:attrNameLst>
                                      </p:cBhvr>
                                      <p:to>
                                        <p:strVal val="visible"/>
                                      </p:to>
                                    </p:set>
                                    <p:anim calcmode="lin" valueType="num">
                                      <p:cBhvr>
                                        <p:cTn id="7" dur="500" fill="hold"/>
                                        <p:tgtEl>
                                          <p:spTgt spid="172039"/>
                                        </p:tgtEl>
                                        <p:attrNameLst>
                                          <p:attrName>ppt_x</p:attrName>
                                        </p:attrNameLst>
                                      </p:cBhvr>
                                      <p:tavLst>
                                        <p:tav tm="0">
                                          <p:val>
                                            <p:strVal val="#ppt_x-#ppt_w/2"/>
                                          </p:val>
                                        </p:tav>
                                        <p:tav tm="100000">
                                          <p:val>
                                            <p:strVal val="#ppt_x"/>
                                          </p:val>
                                        </p:tav>
                                      </p:tavLst>
                                    </p:anim>
                                    <p:anim calcmode="lin" valueType="num">
                                      <p:cBhvr>
                                        <p:cTn id="8" dur="500" fill="hold"/>
                                        <p:tgtEl>
                                          <p:spTgt spid="172039"/>
                                        </p:tgtEl>
                                        <p:attrNameLst>
                                          <p:attrName>ppt_y</p:attrName>
                                        </p:attrNameLst>
                                      </p:cBhvr>
                                      <p:tavLst>
                                        <p:tav tm="0">
                                          <p:val>
                                            <p:strVal val="#ppt_y"/>
                                          </p:val>
                                        </p:tav>
                                        <p:tav tm="100000">
                                          <p:val>
                                            <p:strVal val="#ppt_y"/>
                                          </p:val>
                                        </p:tav>
                                      </p:tavLst>
                                    </p:anim>
                                    <p:anim calcmode="lin" valueType="num">
                                      <p:cBhvr>
                                        <p:cTn id="9" dur="500" fill="hold"/>
                                        <p:tgtEl>
                                          <p:spTgt spid="172039"/>
                                        </p:tgtEl>
                                        <p:attrNameLst>
                                          <p:attrName>ppt_w</p:attrName>
                                        </p:attrNameLst>
                                      </p:cBhvr>
                                      <p:tavLst>
                                        <p:tav tm="0">
                                          <p:val>
                                            <p:fltVal val="0"/>
                                          </p:val>
                                        </p:tav>
                                        <p:tav tm="100000">
                                          <p:val>
                                            <p:strVal val="#ppt_w"/>
                                          </p:val>
                                        </p:tav>
                                      </p:tavLst>
                                    </p:anim>
                                    <p:anim calcmode="lin" valueType="num">
                                      <p:cBhvr>
                                        <p:cTn id="10" dur="500" fill="hold"/>
                                        <p:tgtEl>
                                          <p:spTgt spid="17203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72041"/>
                                        </p:tgtEl>
                                        <p:attrNameLst>
                                          <p:attrName>style.visibility</p:attrName>
                                        </p:attrNameLst>
                                      </p:cBhvr>
                                      <p:to>
                                        <p:strVal val="visible"/>
                                      </p:to>
                                    </p:set>
                                    <p:anim calcmode="lin" valueType="num">
                                      <p:cBhvr>
                                        <p:cTn id="14" dur="500" fill="hold"/>
                                        <p:tgtEl>
                                          <p:spTgt spid="172041"/>
                                        </p:tgtEl>
                                        <p:attrNameLst>
                                          <p:attrName>ppt_x</p:attrName>
                                        </p:attrNameLst>
                                      </p:cBhvr>
                                      <p:tavLst>
                                        <p:tav tm="0">
                                          <p:val>
                                            <p:strVal val="#ppt_x-#ppt_w/2"/>
                                          </p:val>
                                        </p:tav>
                                        <p:tav tm="100000">
                                          <p:val>
                                            <p:strVal val="#ppt_x"/>
                                          </p:val>
                                        </p:tav>
                                      </p:tavLst>
                                    </p:anim>
                                    <p:anim calcmode="lin" valueType="num">
                                      <p:cBhvr>
                                        <p:cTn id="15" dur="500" fill="hold"/>
                                        <p:tgtEl>
                                          <p:spTgt spid="172041"/>
                                        </p:tgtEl>
                                        <p:attrNameLst>
                                          <p:attrName>ppt_y</p:attrName>
                                        </p:attrNameLst>
                                      </p:cBhvr>
                                      <p:tavLst>
                                        <p:tav tm="0">
                                          <p:val>
                                            <p:strVal val="#ppt_y"/>
                                          </p:val>
                                        </p:tav>
                                        <p:tav tm="100000">
                                          <p:val>
                                            <p:strVal val="#ppt_y"/>
                                          </p:val>
                                        </p:tav>
                                      </p:tavLst>
                                    </p:anim>
                                    <p:anim calcmode="lin" valueType="num">
                                      <p:cBhvr>
                                        <p:cTn id="16" dur="500" fill="hold"/>
                                        <p:tgtEl>
                                          <p:spTgt spid="172041"/>
                                        </p:tgtEl>
                                        <p:attrNameLst>
                                          <p:attrName>ppt_w</p:attrName>
                                        </p:attrNameLst>
                                      </p:cBhvr>
                                      <p:tavLst>
                                        <p:tav tm="0">
                                          <p:val>
                                            <p:fltVal val="0"/>
                                          </p:val>
                                        </p:tav>
                                        <p:tav tm="100000">
                                          <p:val>
                                            <p:strVal val="#ppt_w"/>
                                          </p:val>
                                        </p:tav>
                                      </p:tavLst>
                                    </p:anim>
                                    <p:anim calcmode="lin" valueType="num">
                                      <p:cBhvr>
                                        <p:cTn id="17" dur="500" fill="hold"/>
                                        <p:tgtEl>
                                          <p:spTgt spid="172041"/>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172040"/>
                                        </p:tgtEl>
                                        <p:attrNameLst>
                                          <p:attrName>style.visibility</p:attrName>
                                        </p:attrNameLst>
                                      </p:cBhvr>
                                      <p:to>
                                        <p:strVal val="visible"/>
                                      </p:to>
                                    </p:set>
                                    <p:anim calcmode="lin" valueType="num">
                                      <p:cBhvr>
                                        <p:cTn id="21" dur="500" fill="hold"/>
                                        <p:tgtEl>
                                          <p:spTgt spid="172040"/>
                                        </p:tgtEl>
                                        <p:attrNameLst>
                                          <p:attrName>ppt_x</p:attrName>
                                        </p:attrNameLst>
                                      </p:cBhvr>
                                      <p:tavLst>
                                        <p:tav tm="0">
                                          <p:val>
                                            <p:strVal val="#ppt_x-#ppt_w/2"/>
                                          </p:val>
                                        </p:tav>
                                        <p:tav tm="100000">
                                          <p:val>
                                            <p:strVal val="#ppt_x"/>
                                          </p:val>
                                        </p:tav>
                                      </p:tavLst>
                                    </p:anim>
                                    <p:anim calcmode="lin" valueType="num">
                                      <p:cBhvr>
                                        <p:cTn id="22" dur="500" fill="hold"/>
                                        <p:tgtEl>
                                          <p:spTgt spid="172040"/>
                                        </p:tgtEl>
                                        <p:attrNameLst>
                                          <p:attrName>ppt_y</p:attrName>
                                        </p:attrNameLst>
                                      </p:cBhvr>
                                      <p:tavLst>
                                        <p:tav tm="0">
                                          <p:val>
                                            <p:strVal val="#ppt_y"/>
                                          </p:val>
                                        </p:tav>
                                        <p:tav tm="100000">
                                          <p:val>
                                            <p:strVal val="#ppt_y"/>
                                          </p:val>
                                        </p:tav>
                                      </p:tavLst>
                                    </p:anim>
                                    <p:anim calcmode="lin" valueType="num">
                                      <p:cBhvr>
                                        <p:cTn id="23" dur="500" fill="hold"/>
                                        <p:tgtEl>
                                          <p:spTgt spid="172040"/>
                                        </p:tgtEl>
                                        <p:attrNameLst>
                                          <p:attrName>ppt_w</p:attrName>
                                        </p:attrNameLst>
                                      </p:cBhvr>
                                      <p:tavLst>
                                        <p:tav tm="0">
                                          <p:val>
                                            <p:fltVal val="0"/>
                                          </p:val>
                                        </p:tav>
                                        <p:tav tm="100000">
                                          <p:val>
                                            <p:strVal val="#ppt_w"/>
                                          </p:val>
                                        </p:tav>
                                      </p:tavLst>
                                    </p:anim>
                                    <p:anim calcmode="lin" valueType="num">
                                      <p:cBhvr>
                                        <p:cTn id="24" dur="500" fill="hold"/>
                                        <p:tgtEl>
                                          <p:spTgt spid="172040"/>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499"/>
                                          </p:stCondLst>
                                        </p:cTn>
                                        <p:tgtEl>
                                          <p:spTgt spid="172036"/>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499"/>
                                          </p:stCondLst>
                                        </p:cTn>
                                        <p:tgtEl>
                                          <p:spTgt spid="1720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72045"/>
                                        </p:tgtEl>
                                        <p:attrNameLst>
                                          <p:attrName>style.visibility</p:attrName>
                                        </p:attrNameLst>
                                      </p:cBhvr>
                                      <p:to>
                                        <p:strVal val="visible"/>
                                      </p:to>
                                    </p:set>
                                    <p:anim calcmode="lin" valueType="num">
                                      <p:cBhvr>
                                        <p:cTn id="35" dur="500" fill="hold"/>
                                        <p:tgtEl>
                                          <p:spTgt spid="172045"/>
                                        </p:tgtEl>
                                        <p:attrNameLst>
                                          <p:attrName>ppt_x</p:attrName>
                                        </p:attrNameLst>
                                      </p:cBhvr>
                                      <p:tavLst>
                                        <p:tav tm="0">
                                          <p:val>
                                            <p:strVal val="#ppt_x-#ppt_w/2"/>
                                          </p:val>
                                        </p:tav>
                                        <p:tav tm="100000">
                                          <p:val>
                                            <p:strVal val="#ppt_x"/>
                                          </p:val>
                                        </p:tav>
                                      </p:tavLst>
                                    </p:anim>
                                    <p:anim calcmode="lin" valueType="num">
                                      <p:cBhvr>
                                        <p:cTn id="36" dur="500" fill="hold"/>
                                        <p:tgtEl>
                                          <p:spTgt spid="172045"/>
                                        </p:tgtEl>
                                        <p:attrNameLst>
                                          <p:attrName>ppt_y</p:attrName>
                                        </p:attrNameLst>
                                      </p:cBhvr>
                                      <p:tavLst>
                                        <p:tav tm="0">
                                          <p:val>
                                            <p:strVal val="#ppt_y"/>
                                          </p:val>
                                        </p:tav>
                                        <p:tav tm="100000">
                                          <p:val>
                                            <p:strVal val="#ppt_y"/>
                                          </p:val>
                                        </p:tav>
                                      </p:tavLst>
                                    </p:anim>
                                    <p:anim calcmode="lin" valueType="num">
                                      <p:cBhvr>
                                        <p:cTn id="37" dur="500" fill="hold"/>
                                        <p:tgtEl>
                                          <p:spTgt spid="172045"/>
                                        </p:tgtEl>
                                        <p:attrNameLst>
                                          <p:attrName>ppt_w</p:attrName>
                                        </p:attrNameLst>
                                      </p:cBhvr>
                                      <p:tavLst>
                                        <p:tav tm="0">
                                          <p:val>
                                            <p:fltVal val="0"/>
                                          </p:val>
                                        </p:tav>
                                        <p:tav tm="100000">
                                          <p:val>
                                            <p:strVal val="#ppt_w"/>
                                          </p:val>
                                        </p:tav>
                                      </p:tavLst>
                                    </p:anim>
                                    <p:anim calcmode="lin" valueType="num">
                                      <p:cBhvr>
                                        <p:cTn id="38" dur="500" fill="hold"/>
                                        <p:tgtEl>
                                          <p:spTgt spid="172045"/>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172042"/>
                                        </p:tgtEl>
                                        <p:attrNameLst>
                                          <p:attrName>style.visibility</p:attrName>
                                        </p:attrNameLst>
                                      </p:cBhvr>
                                      <p:to>
                                        <p:strVal val="visible"/>
                                      </p:to>
                                    </p:set>
                                    <p:anim calcmode="lin" valueType="num">
                                      <p:cBhvr>
                                        <p:cTn id="43" dur="500" fill="hold"/>
                                        <p:tgtEl>
                                          <p:spTgt spid="172042"/>
                                        </p:tgtEl>
                                        <p:attrNameLst>
                                          <p:attrName>ppt_x</p:attrName>
                                        </p:attrNameLst>
                                      </p:cBhvr>
                                      <p:tavLst>
                                        <p:tav tm="0">
                                          <p:val>
                                            <p:strVal val="#ppt_x-#ppt_w/2"/>
                                          </p:val>
                                        </p:tav>
                                        <p:tav tm="100000">
                                          <p:val>
                                            <p:strVal val="#ppt_x"/>
                                          </p:val>
                                        </p:tav>
                                      </p:tavLst>
                                    </p:anim>
                                    <p:anim calcmode="lin" valueType="num">
                                      <p:cBhvr>
                                        <p:cTn id="44" dur="500" fill="hold"/>
                                        <p:tgtEl>
                                          <p:spTgt spid="172042"/>
                                        </p:tgtEl>
                                        <p:attrNameLst>
                                          <p:attrName>ppt_y</p:attrName>
                                        </p:attrNameLst>
                                      </p:cBhvr>
                                      <p:tavLst>
                                        <p:tav tm="0">
                                          <p:val>
                                            <p:strVal val="#ppt_y"/>
                                          </p:val>
                                        </p:tav>
                                        <p:tav tm="100000">
                                          <p:val>
                                            <p:strVal val="#ppt_y"/>
                                          </p:val>
                                        </p:tav>
                                      </p:tavLst>
                                    </p:anim>
                                    <p:anim calcmode="lin" valueType="num">
                                      <p:cBhvr>
                                        <p:cTn id="45" dur="500" fill="hold"/>
                                        <p:tgtEl>
                                          <p:spTgt spid="172042"/>
                                        </p:tgtEl>
                                        <p:attrNameLst>
                                          <p:attrName>ppt_w</p:attrName>
                                        </p:attrNameLst>
                                      </p:cBhvr>
                                      <p:tavLst>
                                        <p:tav tm="0">
                                          <p:val>
                                            <p:fltVal val="0"/>
                                          </p:val>
                                        </p:tav>
                                        <p:tav tm="100000">
                                          <p:val>
                                            <p:strVal val="#ppt_w"/>
                                          </p:val>
                                        </p:tav>
                                      </p:tavLst>
                                    </p:anim>
                                    <p:anim calcmode="lin" valueType="num">
                                      <p:cBhvr>
                                        <p:cTn id="46" dur="500" fill="hold"/>
                                        <p:tgtEl>
                                          <p:spTgt spid="172042"/>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500"/>
                            </p:stCondLst>
                            <p:childTnLst>
                              <p:par>
                                <p:cTn id="48" presetID="17" presetClass="entr" presetSubtype="8" fill="hold" grpId="0" nodeType="afterEffect">
                                  <p:stCondLst>
                                    <p:cond delay="0"/>
                                  </p:stCondLst>
                                  <p:childTnLst>
                                    <p:set>
                                      <p:cBhvr>
                                        <p:cTn id="49" dur="1" fill="hold">
                                          <p:stCondLst>
                                            <p:cond delay="0"/>
                                          </p:stCondLst>
                                        </p:cTn>
                                        <p:tgtEl>
                                          <p:spTgt spid="172043"/>
                                        </p:tgtEl>
                                        <p:attrNameLst>
                                          <p:attrName>style.visibility</p:attrName>
                                        </p:attrNameLst>
                                      </p:cBhvr>
                                      <p:to>
                                        <p:strVal val="visible"/>
                                      </p:to>
                                    </p:set>
                                    <p:anim calcmode="lin" valueType="num">
                                      <p:cBhvr>
                                        <p:cTn id="50" dur="500" fill="hold"/>
                                        <p:tgtEl>
                                          <p:spTgt spid="172043"/>
                                        </p:tgtEl>
                                        <p:attrNameLst>
                                          <p:attrName>ppt_x</p:attrName>
                                        </p:attrNameLst>
                                      </p:cBhvr>
                                      <p:tavLst>
                                        <p:tav tm="0">
                                          <p:val>
                                            <p:strVal val="#ppt_x-#ppt_w/2"/>
                                          </p:val>
                                        </p:tav>
                                        <p:tav tm="100000">
                                          <p:val>
                                            <p:strVal val="#ppt_x"/>
                                          </p:val>
                                        </p:tav>
                                      </p:tavLst>
                                    </p:anim>
                                    <p:anim calcmode="lin" valueType="num">
                                      <p:cBhvr>
                                        <p:cTn id="51" dur="500" fill="hold"/>
                                        <p:tgtEl>
                                          <p:spTgt spid="172043"/>
                                        </p:tgtEl>
                                        <p:attrNameLst>
                                          <p:attrName>ppt_y</p:attrName>
                                        </p:attrNameLst>
                                      </p:cBhvr>
                                      <p:tavLst>
                                        <p:tav tm="0">
                                          <p:val>
                                            <p:strVal val="#ppt_y"/>
                                          </p:val>
                                        </p:tav>
                                        <p:tav tm="100000">
                                          <p:val>
                                            <p:strVal val="#ppt_y"/>
                                          </p:val>
                                        </p:tav>
                                      </p:tavLst>
                                    </p:anim>
                                    <p:anim calcmode="lin" valueType="num">
                                      <p:cBhvr>
                                        <p:cTn id="52" dur="500" fill="hold"/>
                                        <p:tgtEl>
                                          <p:spTgt spid="172043"/>
                                        </p:tgtEl>
                                        <p:attrNameLst>
                                          <p:attrName>ppt_w</p:attrName>
                                        </p:attrNameLst>
                                      </p:cBhvr>
                                      <p:tavLst>
                                        <p:tav tm="0">
                                          <p:val>
                                            <p:fltVal val="0"/>
                                          </p:val>
                                        </p:tav>
                                        <p:tav tm="100000">
                                          <p:val>
                                            <p:strVal val="#ppt_w"/>
                                          </p:val>
                                        </p:tav>
                                      </p:tavLst>
                                    </p:anim>
                                    <p:anim calcmode="lin" valueType="num">
                                      <p:cBhvr>
                                        <p:cTn id="53" dur="500" fill="hold"/>
                                        <p:tgtEl>
                                          <p:spTgt spid="172043"/>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000"/>
                            </p:stCondLst>
                            <p:childTnLst>
                              <p:par>
                                <p:cTn id="55" presetID="17" presetClass="entr" presetSubtype="8" fill="hold" grpId="0" nodeType="afterEffect">
                                  <p:stCondLst>
                                    <p:cond delay="0"/>
                                  </p:stCondLst>
                                  <p:childTnLst>
                                    <p:set>
                                      <p:cBhvr>
                                        <p:cTn id="56" dur="1" fill="hold">
                                          <p:stCondLst>
                                            <p:cond delay="0"/>
                                          </p:stCondLst>
                                        </p:cTn>
                                        <p:tgtEl>
                                          <p:spTgt spid="172044"/>
                                        </p:tgtEl>
                                        <p:attrNameLst>
                                          <p:attrName>style.visibility</p:attrName>
                                        </p:attrNameLst>
                                      </p:cBhvr>
                                      <p:to>
                                        <p:strVal val="visible"/>
                                      </p:to>
                                    </p:set>
                                    <p:anim calcmode="lin" valueType="num">
                                      <p:cBhvr>
                                        <p:cTn id="57" dur="500" fill="hold"/>
                                        <p:tgtEl>
                                          <p:spTgt spid="172044"/>
                                        </p:tgtEl>
                                        <p:attrNameLst>
                                          <p:attrName>ppt_x</p:attrName>
                                        </p:attrNameLst>
                                      </p:cBhvr>
                                      <p:tavLst>
                                        <p:tav tm="0">
                                          <p:val>
                                            <p:strVal val="#ppt_x-#ppt_w/2"/>
                                          </p:val>
                                        </p:tav>
                                        <p:tav tm="100000">
                                          <p:val>
                                            <p:strVal val="#ppt_x"/>
                                          </p:val>
                                        </p:tav>
                                      </p:tavLst>
                                    </p:anim>
                                    <p:anim calcmode="lin" valueType="num">
                                      <p:cBhvr>
                                        <p:cTn id="58" dur="500" fill="hold"/>
                                        <p:tgtEl>
                                          <p:spTgt spid="172044"/>
                                        </p:tgtEl>
                                        <p:attrNameLst>
                                          <p:attrName>ppt_y</p:attrName>
                                        </p:attrNameLst>
                                      </p:cBhvr>
                                      <p:tavLst>
                                        <p:tav tm="0">
                                          <p:val>
                                            <p:strVal val="#ppt_y"/>
                                          </p:val>
                                        </p:tav>
                                        <p:tav tm="100000">
                                          <p:val>
                                            <p:strVal val="#ppt_y"/>
                                          </p:val>
                                        </p:tav>
                                      </p:tavLst>
                                    </p:anim>
                                    <p:anim calcmode="lin" valueType="num">
                                      <p:cBhvr>
                                        <p:cTn id="59" dur="500" fill="hold"/>
                                        <p:tgtEl>
                                          <p:spTgt spid="172044"/>
                                        </p:tgtEl>
                                        <p:attrNameLst>
                                          <p:attrName>ppt_w</p:attrName>
                                        </p:attrNameLst>
                                      </p:cBhvr>
                                      <p:tavLst>
                                        <p:tav tm="0">
                                          <p:val>
                                            <p:fltVal val="0"/>
                                          </p:val>
                                        </p:tav>
                                        <p:tav tm="100000">
                                          <p:val>
                                            <p:strVal val="#ppt_w"/>
                                          </p:val>
                                        </p:tav>
                                      </p:tavLst>
                                    </p:anim>
                                    <p:anim calcmode="lin" valueType="num">
                                      <p:cBhvr>
                                        <p:cTn id="60" dur="500" fill="hold"/>
                                        <p:tgtEl>
                                          <p:spTgt spid="172044"/>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1500"/>
                            </p:stCondLst>
                            <p:childTnLst>
                              <p:par>
                                <p:cTn id="62" presetID="1" presetClass="entr" presetSubtype="0" fill="hold" grpId="0" nodeType="afterEffect">
                                  <p:stCondLst>
                                    <p:cond delay="0"/>
                                  </p:stCondLst>
                                  <p:childTnLst>
                                    <p:set>
                                      <p:cBhvr>
                                        <p:cTn id="63" dur="1" fill="hold">
                                          <p:stCondLst>
                                            <p:cond delay="499"/>
                                          </p:stCondLst>
                                        </p:cTn>
                                        <p:tgtEl>
                                          <p:spTgt spid="172037"/>
                                        </p:tgtEl>
                                        <p:attrNameLst>
                                          <p:attrName>style.visibility</p:attrName>
                                        </p:attrNameLst>
                                      </p:cBhvr>
                                      <p:to>
                                        <p:strVal val="visible"/>
                                      </p:to>
                                    </p:set>
                                  </p:childTnLst>
                                </p:cTn>
                              </p:par>
                            </p:childTnLst>
                          </p:cTn>
                        </p:par>
                        <p:par>
                          <p:cTn id="64" fill="hold" nodeType="afterGroup">
                            <p:stCondLst>
                              <p:cond delay="2000"/>
                            </p:stCondLst>
                            <p:childTnLst>
                              <p:par>
                                <p:cTn id="65" presetID="1" presetClass="entr" presetSubtype="0" fill="hold" grpId="0" nodeType="afterEffect">
                                  <p:stCondLst>
                                    <p:cond delay="0"/>
                                  </p:stCondLst>
                                  <p:childTnLst>
                                    <p:set>
                                      <p:cBhvr>
                                        <p:cTn id="66" dur="1" fill="hold">
                                          <p:stCondLst>
                                            <p:cond delay="499"/>
                                          </p:stCondLst>
                                        </p:cTn>
                                        <p:tgtEl>
                                          <p:spTgt spid="17203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72046"/>
                                        </p:tgtEl>
                                        <p:attrNameLst>
                                          <p:attrName>style.visibility</p:attrName>
                                        </p:attrNameLst>
                                      </p:cBhvr>
                                      <p:to>
                                        <p:strVal val="visible"/>
                                      </p:to>
                                    </p:set>
                                    <p:anim calcmode="lin" valueType="num">
                                      <p:cBhvr>
                                        <p:cTn id="71" dur="500" fill="hold"/>
                                        <p:tgtEl>
                                          <p:spTgt spid="172046"/>
                                        </p:tgtEl>
                                        <p:attrNameLst>
                                          <p:attrName>ppt_x</p:attrName>
                                        </p:attrNameLst>
                                      </p:cBhvr>
                                      <p:tavLst>
                                        <p:tav tm="0">
                                          <p:val>
                                            <p:strVal val="#ppt_x-#ppt_w/2"/>
                                          </p:val>
                                        </p:tav>
                                        <p:tav tm="100000">
                                          <p:val>
                                            <p:strVal val="#ppt_x"/>
                                          </p:val>
                                        </p:tav>
                                      </p:tavLst>
                                    </p:anim>
                                    <p:anim calcmode="lin" valueType="num">
                                      <p:cBhvr>
                                        <p:cTn id="72" dur="500" fill="hold"/>
                                        <p:tgtEl>
                                          <p:spTgt spid="172046"/>
                                        </p:tgtEl>
                                        <p:attrNameLst>
                                          <p:attrName>ppt_y</p:attrName>
                                        </p:attrNameLst>
                                      </p:cBhvr>
                                      <p:tavLst>
                                        <p:tav tm="0">
                                          <p:val>
                                            <p:strVal val="#ppt_y"/>
                                          </p:val>
                                        </p:tav>
                                        <p:tav tm="100000">
                                          <p:val>
                                            <p:strVal val="#ppt_y"/>
                                          </p:val>
                                        </p:tav>
                                      </p:tavLst>
                                    </p:anim>
                                    <p:anim calcmode="lin" valueType="num">
                                      <p:cBhvr>
                                        <p:cTn id="73" dur="500" fill="hold"/>
                                        <p:tgtEl>
                                          <p:spTgt spid="172046"/>
                                        </p:tgtEl>
                                        <p:attrNameLst>
                                          <p:attrName>ppt_w</p:attrName>
                                        </p:attrNameLst>
                                      </p:cBhvr>
                                      <p:tavLst>
                                        <p:tav tm="0">
                                          <p:val>
                                            <p:fltVal val="0"/>
                                          </p:val>
                                        </p:tav>
                                        <p:tav tm="100000">
                                          <p:val>
                                            <p:strVal val="#ppt_w"/>
                                          </p:val>
                                        </p:tav>
                                      </p:tavLst>
                                    </p:anim>
                                    <p:anim calcmode="lin" valueType="num">
                                      <p:cBhvr>
                                        <p:cTn id="74" dur="500" fill="hold"/>
                                        <p:tgtEl>
                                          <p:spTgt spid="172046"/>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172047"/>
                                        </p:tgtEl>
                                        <p:attrNameLst>
                                          <p:attrName>style.visibility</p:attrName>
                                        </p:attrNameLst>
                                      </p:cBhvr>
                                      <p:to>
                                        <p:strVal val="visible"/>
                                      </p:to>
                                    </p:set>
                                    <p:anim calcmode="lin" valueType="num">
                                      <p:cBhvr>
                                        <p:cTn id="79" dur="500" fill="hold"/>
                                        <p:tgtEl>
                                          <p:spTgt spid="172047"/>
                                        </p:tgtEl>
                                        <p:attrNameLst>
                                          <p:attrName>ppt_x</p:attrName>
                                        </p:attrNameLst>
                                      </p:cBhvr>
                                      <p:tavLst>
                                        <p:tav tm="0">
                                          <p:val>
                                            <p:strVal val="#ppt_x-#ppt_w/2"/>
                                          </p:val>
                                        </p:tav>
                                        <p:tav tm="100000">
                                          <p:val>
                                            <p:strVal val="#ppt_x"/>
                                          </p:val>
                                        </p:tav>
                                      </p:tavLst>
                                    </p:anim>
                                    <p:anim calcmode="lin" valueType="num">
                                      <p:cBhvr>
                                        <p:cTn id="80" dur="500" fill="hold"/>
                                        <p:tgtEl>
                                          <p:spTgt spid="172047"/>
                                        </p:tgtEl>
                                        <p:attrNameLst>
                                          <p:attrName>ppt_y</p:attrName>
                                        </p:attrNameLst>
                                      </p:cBhvr>
                                      <p:tavLst>
                                        <p:tav tm="0">
                                          <p:val>
                                            <p:strVal val="#ppt_y"/>
                                          </p:val>
                                        </p:tav>
                                        <p:tav tm="100000">
                                          <p:val>
                                            <p:strVal val="#ppt_y"/>
                                          </p:val>
                                        </p:tav>
                                      </p:tavLst>
                                    </p:anim>
                                    <p:anim calcmode="lin" valueType="num">
                                      <p:cBhvr>
                                        <p:cTn id="81" dur="500" fill="hold"/>
                                        <p:tgtEl>
                                          <p:spTgt spid="172047"/>
                                        </p:tgtEl>
                                        <p:attrNameLst>
                                          <p:attrName>ppt_w</p:attrName>
                                        </p:attrNameLst>
                                      </p:cBhvr>
                                      <p:tavLst>
                                        <p:tav tm="0">
                                          <p:val>
                                            <p:fltVal val="0"/>
                                          </p:val>
                                        </p:tav>
                                        <p:tav tm="100000">
                                          <p:val>
                                            <p:strVal val="#ppt_w"/>
                                          </p:val>
                                        </p:tav>
                                      </p:tavLst>
                                    </p:anim>
                                    <p:anim calcmode="lin" valueType="num">
                                      <p:cBhvr>
                                        <p:cTn id="82" dur="500" fill="hold"/>
                                        <p:tgtEl>
                                          <p:spTgt spid="172047"/>
                                        </p:tgtEl>
                                        <p:attrNameLst>
                                          <p:attrName>ppt_h</p:attrName>
                                        </p:attrNameLst>
                                      </p:cBhvr>
                                      <p:tavLst>
                                        <p:tav tm="0">
                                          <p:val>
                                            <p:strVal val="#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4" presetClass="entr" presetSubtype="5" fill="hold" grpId="0" nodeType="clickEffect">
                                  <p:stCondLst>
                                    <p:cond delay="0"/>
                                  </p:stCondLst>
                                  <p:childTnLst>
                                    <p:set>
                                      <p:cBhvr>
                                        <p:cTn id="86" dur="1" fill="hold">
                                          <p:stCondLst>
                                            <p:cond delay="0"/>
                                          </p:stCondLst>
                                        </p:cTn>
                                        <p:tgtEl>
                                          <p:spTgt spid="172048"/>
                                        </p:tgtEl>
                                        <p:attrNameLst>
                                          <p:attrName>style.visibility</p:attrName>
                                        </p:attrNameLst>
                                      </p:cBhvr>
                                      <p:to>
                                        <p:strVal val="visible"/>
                                      </p:to>
                                    </p:set>
                                    <p:animEffect transition="in" filter="randombar(vertical)">
                                      <p:cBhvr>
                                        <p:cTn id="87" dur="500"/>
                                        <p:tgtEl>
                                          <p:spTgt spid="17204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8" fill="hold" grpId="0" nodeType="clickEffect">
                                  <p:stCondLst>
                                    <p:cond delay="0"/>
                                  </p:stCondLst>
                                  <p:childTnLst>
                                    <p:set>
                                      <p:cBhvr>
                                        <p:cTn id="91" dur="1" fill="hold">
                                          <p:stCondLst>
                                            <p:cond delay="0"/>
                                          </p:stCondLst>
                                        </p:cTn>
                                        <p:tgtEl>
                                          <p:spTgt spid="172051"/>
                                        </p:tgtEl>
                                        <p:attrNameLst>
                                          <p:attrName>style.visibility</p:attrName>
                                        </p:attrNameLst>
                                      </p:cBhvr>
                                      <p:to>
                                        <p:strVal val="visible"/>
                                      </p:to>
                                    </p:set>
                                    <p:anim calcmode="lin" valueType="num">
                                      <p:cBhvr>
                                        <p:cTn id="92" dur="500" fill="hold"/>
                                        <p:tgtEl>
                                          <p:spTgt spid="172051"/>
                                        </p:tgtEl>
                                        <p:attrNameLst>
                                          <p:attrName>ppt_x</p:attrName>
                                        </p:attrNameLst>
                                      </p:cBhvr>
                                      <p:tavLst>
                                        <p:tav tm="0">
                                          <p:val>
                                            <p:strVal val="#ppt_x-#ppt_w/2"/>
                                          </p:val>
                                        </p:tav>
                                        <p:tav tm="100000">
                                          <p:val>
                                            <p:strVal val="#ppt_x"/>
                                          </p:val>
                                        </p:tav>
                                      </p:tavLst>
                                    </p:anim>
                                    <p:anim calcmode="lin" valueType="num">
                                      <p:cBhvr>
                                        <p:cTn id="93" dur="500" fill="hold"/>
                                        <p:tgtEl>
                                          <p:spTgt spid="172051"/>
                                        </p:tgtEl>
                                        <p:attrNameLst>
                                          <p:attrName>ppt_y</p:attrName>
                                        </p:attrNameLst>
                                      </p:cBhvr>
                                      <p:tavLst>
                                        <p:tav tm="0">
                                          <p:val>
                                            <p:strVal val="#ppt_y"/>
                                          </p:val>
                                        </p:tav>
                                        <p:tav tm="100000">
                                          <p:val>
                                            <p:strVal val="#ppt_y"/>
                                          </p:val>
                                        </p:tav>
                                      </p:tavLst>
                                    </p:anim>
                                    <p:anim calcmode="lin" valueType="num">
                                      <p:cBhvr>
                                        <p:cTn id="94" dur="500" fill="hold"/>
                                        <p:tgtEl>
                                          <p:spTgt spid="172051"/>
                                        </p:tgtEl>
                                        <p:attrNameLst>
                                          <p:attrName>ppt_w</p:attrName>
                                        </p:attrNameLst>
                                      </p:cBhvr>
                                      <p:tavLst>
                                        <p:tav tm="0">
                                          <p:val>
                                            <p:fltVal val="0"/>
                                          </p:val>
                                        </p:tav>
                                        <p:tav tm="100000">
                                          <p:val>
                                            <p:strVal val="#ppt_w"/>
                                          </p:val>
                                        </p:tav>
                                      </p:tavLst>
                                    </p:anim>
                                    <p:anim calcmode="lin" valueType="num">
                                      <p:cBhvr>
                                        <p:cTn id="95" dur="500" fill="hold"/>
                                        <p:tgtEl>
                                          <p:spTgt spid="172051"/>
                                        </p:tgtEl>
                                        <p:attrNameLst>
                                          <p:attrName>ppt_h</p:attrName>
                                        </p:attrNameLst>
                                      </p:cBhvr>
                                      <p:tavLst>
                                        <p:tav tm="0">
                                          <p:val>
                                            <p:strVal val="#ppt_h"/>
                                          </p:val>
                                        </p:tav>
                                        <p:tav tm="100000">
                                          <p:val>
                                            <p:strVal val="#ppt_h"/>
                                          </p:val>
                                        </p:tav>
                                      </p:tavLst>
                                    </p:anim>
                                  </p:childTnLst>
                                </p:cTn>
                              </p:par>
                            </p:childTnLst>
                          </p:cTn>
                        </p:par>
                        <p:par>
                          <p:cTn id="96" fill="hold" nodeType="afterGroup">
                            <p:stCondLst>
                              <p:cond delay="500"/>
                            </p:stCondLst>
                            <p:childTnLst>
                              <p:par>
                                <p:cTn id="97" presetID="17" presetClass="entr" presetSubtype="8" fill="hold" grpId="0" nodeType="afterEffect">
                                  <p:stCondLst>
                                    <p:cond delay="0"/>
                                  </p:stCondLst>
                                  <p:childTnLst>
                                    <p:set>
                                      <p:cBhvr>
                                        <p:cTn id="98" dur="1" fill="hold">
                                          <p:stCondLst>
                                            <p:cond delay="0"/>
                                          </p:stCondLst>
                                        </p:cTn>
                                        <p:tgtEl>
                                          <p:spTgt spid="172053"/>
                                        </p:tgtEl>
                                        <p:attrNameLst>
                                          <p:attrName>style.visibility</p:attrName>
                                        </p:attrNameLst>
                                      </p:cBhvr>
                                      <p:to>
                                        <p:strVal val="visible"/>
                                      </p:to>
                                    </p:set>
                                    <p:anim calcmode="lin" valueType="num">
                                      <p:cBhvr>
                                        <p:cTn id="99" dur="500" fill="hold"/>
                                        <p:tgtEl>
                                          <p:spTgt spid="172053"/>
                                        </p:tgtEl>
                                        <p:attrNameLst>
                                          <p:attrName>ppt_x</p:attrName>
                                        </p:attrNameLst>
                                      </p:cBhvr>
                                      <p:tavLst>
                                        <p:tav tm="0">
                                          <p:val>
                                            <p:strVal val="#ppt_x-#ppt_w/2"/>
                                          </p:val>
                                        </p:tav>
                                        <p:tav tm="100000">
                                          <p:val>
                                            <p:strVal val="#ppt_x"/>
                                          </p:val>
                                        </p:tav>
                                      </p:tavLst>
                                    </p:anim>
                                    <p:anim calcmode="lin" valueType="num">
                                      <p:cBhvr>
                                        <p:cTn id="100" dur="500" fill="hold"/>
                                        <p:tgtEl>
                                          <p:spTgt spid="172053"/>
                                        </p:tgtEl>
                                        <p:attrNameLst>
                                          <p:attrName>ppt_y</p:attrName>
                                        </p:attrNameLst>
                                      </p:cBhvr>
                                      <p:tavLst>
                                        <p:tav tm="0">
                                          <p:val>
                                            <p:strVal val="#ppt_y"/>
                                          </p:val>
                                        </p:tav>
                                        <p:tav tm="100000">
                                          <p:val>
                                            <p:strVal val="#ppt_y"/>
                                          </p:val>
                                        </p:tav>
                                      </p:tavLst>
                                    </p:anim>
                                    <p:anim calcmode="lin" valueType="num">
                                      <p:cBhvr>
                                        <p:cTn id="101" dur="500" fill="hold"/>
                                        <p:tgtEl>
                                          <p:spTgt spid="172053"/>
                                        </p:tgtEl>
                                        <p:attrNameLst>
                                          <p:attrName>ppt_w</p:attrName>
                                        </p:attrNameLst>
                                      </p:cBhvr>
                                      <p:tavLst>
                                        <p:tav tm="0">
                                          <p:val>
                                            <p:fltVal val="0"/>
                                          </p:val>
                                        </p:tav>
                                        <p:tav tm="100000">
                                          <p:val>
                                            <p:strVal val="#ppt_w"/>
                                          </p:val>
                                        </p:tav>
                                      </p:tavLst>
                                    </p:anim>
                                    <p:anim calcmode="lin" valueType="num">
                                      <p:cBhvr>
                                        <p:cTn id="102" dur="500" fill="hold"/>
                                        <p:tgtEl>
                                          <p:spTgt spid="172053"/>
                                        </p:tgtEl>
                                        <p:attrNameLst>
                                          <p:attrName>ppt_h</p:attrName>
                                        </p:attrNameLst>
                                      </p:cBhvr>
                                      <p:tavLst>
                                        <p:tav tm="0">
                                          <p:val>
                                            <p:strVal val="#ppt_h"/>
                                          </p:val>
                                        </p:tav>
                                        <p:tav tm="100000">
                                          <p:val>
                                            <p:strVal val="#ppt_h"/>
                                          </p:val>
                                        </p:tav>
                                      </p:tavLst>
                                    </p:anim>
                                  </p:childTnLst>
                                </p:cTn>
                              </p:par>
                            </p:childTnLst>
                          </p:cTn>
                        </p:par>
                        <p:par>
                          <p:cTn id="103" fill="hold" nodeType="afterGroup">
                            <p:stCondLst>
                              <p:cond delay="1000"/>
                            </p:stCondLst>
                            <p:childTnLst>
                              <p:par>
                                <p:cTn id="104" presetID="17" presetClass="entr" presetSubtype="8" fill="hold" grpId="0" nodeType="afterEffect">
                                  <p:stCondLst>
                                    <p:cond delay="0"/>
                                  </p:stCondLst>
                                  <p:childTnLst>
                                    <p:set>
                                      <p:cBhvr>
                                        <p:cTn id="105" dur="1" fill="hold">
                                          <p:stCondLst>
                                            <p:cond delay="0"/>
                                          </p:stCondLst>
                                        </p:cTn>
                                        <p:tgtEl>
                                          <p:spTgt spid="172052"/>
                                        </p:tgtEl>
                                        <p:attrNameLst>
                                          <p:attrName>style.visibility</p:attrName>
                                        </p:attrNameLst>
                                      </p:cBhvr>
                                      <p:to>
                                        <p:strVal val="visible"/>
                                      </p:to>
                                    </p:set>
                                    <p:anim calcmode="lin" valueType="num">
                                      <p:cBhvr>
                                        <p:cTn id="106" dur="500" fill="hold"/>
                                        <p:tgtEl>
                                          <p:spTgt spid="172052"/>
                                        </p:tgtEl>
                                        <p:attrNameLst>
                                          <p:attrName>ppt_x</p:attrName>
                                        </p:attrNameLst>
                                      </p:cBhvr>
                                      <p:tavLst>
                                        <p:tav tm="0">
                                          <p:val>
                                            <p:strVal val="#ppt_x-#ppt_w/2"/>
                                          </p:val>
                                        </p:tav>
                                        <p:tav tm="100000">
                                          <p:val>
                                            <p:strVal val="#ppt_x"/>
                                          </p:val>
                                        </p:tav>
                                      </p:tavLst>
                                    </p:anim>
                                    <p:anim calcmode="lin" valueType="num">
                                      <p:cBhvr>
                                        <p:cTn id="107" dur="500" fill="hold"/>
                                        <p:tgtEl>
                                          <p:spTgt spid="172052"/>
                                        </p:tgtEl>
                                        <p:attrNameLst>
                                          <p:attrName>ppt_y</p:attrName>
                                        </p:attrNameLst>
                                      </p:cBhvr>
                                      <p:tavLst>
                                        <p:tav tm="0">
                                          <p:val>
                                            <p:strVal val="#ppt_y"/>
                                          </p:val>
                                        </p:tav>
                                        <p:tav tm="100000">
                                          <p:val>
                                            <p:strVal val="#ppt_y"/>
                                          </p:val>
                                        </p:tav>
                                      </p:tavLst>
                                    </p:anim>
                                    <p:anim calcmode="lin" valueType="num">
                                      <p:cBhvr>
                                        <p:cTn id="108" dur="500" fill="hold"/>
                                        <p:tgtEl>
                                          <p:spTgt spid="172052"/>
                                        </p:tgtEl>
                                        <p:attrNameLst>
                                          <p:attrName>ppt_w</p:attrName>
                                        </p:attrNameLst>
                                      </p:cBhvr>
                                      <p:tavLst>
                                        <p:tav tm="0">
                                          <p:val>
                                            <p:fltVal val="0"/>
                                          </p:val>
                                        </p:tav>
                                        <p:tav tm="100000">
                                          <p:val>
                                            <p:strVal val="#ppt_w"/>
                                          </p:val>
                                        </p:tav>
                                      </p:tavLst>
                                    </p:anim>
                                    <p:anim calcmode="lin" valueType="num">
                                      <p:cBhvr>
                                        <p:cTn id="109" dur="500" fill="hold"/>
                                        <p:tgtEl>
                                          <p:spTgt spid="172052"/>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1500"/>
                            </p:stCondLst>
                            <p:childTnLst>
                              <p:par>
                                <p:cTn id="111" presetID="1" presetClass="entr" presetSubtype="0" fill="hold" grpId="0" nodeType="afterEffect">
                                  <p:stCondLst>
                                    <p:cond delay="0"/>
                                  </p:stCondLst>
                                  <p:childTnLst>
                                    <p:set>
                                      <p:cBhvr>
                                        <p:cTn id="112" dur="1" fill="hold">
                                          <p:stCondLst>
                                            <p:cond delay="499"/>
                                          </p:stCondLst>
                                        </p:cTn>
                                        <p:tgtEl>
                                          <p:spTgt spid="172060"/>
                                        </p:tgtEl>
                                        <p:attrNameLst>
                                          <p:attrName>style.visibility</p:attrName>
                                        </p:attrNameLst>
                                      </p:cBhvr>
                                      <p:to>
                                        <p:strVal val="visible"/>
                                      </p:to>
                                    </p:set>
                                  </p:childTnLst>
                                </p:cTn>
                              </p:par>
                            </p:childTnLst>
                          </p:cTn>
                        </p:par>
                        <p:par>
                          <p:cTn id="113" fill="hold" nodeType="afterGroup">
                            <p:stCondLst>
                              <p:cond delay="2000"/>
                            </p:stCondLst>
                            <p:childTnLst>
                              <p:par>
                                <p:cTn id="114" presetID="1" presetClass="entr" presetSubtype="0" fill="hold" grpId="0" nodeType="afterEffect">
                                  <p:stCondLst>
                                    <p:cond delay="0"/>
                                  </p:stCondLst>
                                  <p:childTnLst>
                                    <p:set>
                                      <p:cBhvr>
                                        <p:cTn id="115" dur="1" fill="hold">
                                          <p:stCondLst>
                                            <p:cond delay="499"/>
                                          </p:stCondLst>
                                        </p:cTn>
                                        <p:tgtEl>
                                          <p:spTgt spid="172049"/>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172057"/>
                                        </p:tgtEl>
                                        <p:attrNameLst>
                                          <p:attrName>style.visibility</p:attrName>
                                        </p:attrNameLst>
                                      </p:cBhvr>
                                      <p:to>
                                        <p:strVal val="visible"/>
                                      </p:to>
                                    </p:set>
                                    <p:anim calcmode="lin" valueType="num">
                                      <p:cBhvr>
                                        <p:cTn id="120" dur="500" fill="hold"/>
                                        <p:tgtEl>
                                          <p:spTgt spid="172057"/>
                                        </p:tgtEl>
                                        <p:attrNameLst>
                                          <p:attrName>ppt_x</p:attrName>
                                        </p:attrNameLst>
                                      </p:cBhvr>
                                      <p:tavLst>
                                        <p:tav tm="0">
                                          <p:val>
                                            <p:strVal val="#ppt_x-#ppt_w/2"/>
                                          </p:val>
                                        </p:tav>
                                        <p:tav tm="100000">
                                          <p:val>
                                            <p:strVal val="#ppt_x"/>
                                          </p:val>
                                        </p:tav>
                                      </p:tavLst>
                                    </p:anim>
                                    <p:anim calcmode="lin" valueType="num">
                                      <p:cBhvr>
                                        <p:cTn id="121" dur="500" fill="hold"/>
                                        <p:tgtEl>
                                          <p:spTgt spid="172057"/>
                                        </p:tgtEl>
                                        <p:attrNameLst>
                                          <p:attrName>ppt_y</p:attrName>
                                        </p:attrNameLst>
                                      </p:cBhvr>
                                      <p:tavLst>
                                        <p:tav tm="0">
                                          <p:val>
                                            <p:strVal val="#ppt_y"/>
                                          </p:val>
                                        </p:tav>
                                        <p:tav tm="100000">
                                          <p:val>
                                            <p:strVal val="#ppt_y"/>
                                          </p:val>
                                        </p:tav>
                                      </p:tavLst>
                                    </p:anim>
                                    <p:anim calcmode="lin" valueType="num">
                                      <p:cBhvr>
                                        <p:cTn id="122" dur="500" fill="hold"/>
                                        <p:tgtEl>
                                          <p:spTgt spid="172057"/>
                                        </p:tgtEl>
                                        <p:attrNameLst>
                                          <p:attrName>ppt_w</p:attrName>
                                        </p:attrNameLst>
                                      </p:cBhvr>
                                      <p:tavLst>
                                        <p:tav tm="0">
                                          <p:val>
                                            <p:fltVal val="0"/>
                                          </p:val>
                                        </p:tav>
                                        <p:tav tm="100000">
                                          <p:val>
                                            <p:strVal val="#ppt_w"/>
                                          </p:val>
                                        </p:tav>
                                      </p:tavLst>
                                    </p:anim>
                                    <p:anim calcmode="lin" valueType="num">
                                      <p:cBhvr>
                                        <p:cTn id="123" dur="500" fill="hold"/>
                                        <p:tgtEl>
                                          <p:spTgt spid="172057"/>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1000"/>
                                  </p:stCondLst>
                                  <p:childTnLst>
                                    <p:set>
                                      <p:cBhvr>
                                        <p:cTn id="126" dur="1" fill="hold">
                                          <p:stCondLst>
                                            <p:cond delay="0"/>
                                          </p:stCondLst>
                                        </p:cTn>
                                        <p:tgtEl>
                                          <p:spTgt spid="172054"/>
                                        </p:tgtEl>
                                        <p:attrNameLst>
                                          <p:attrName>style.visibility</p:attrName>
                                        </p:attrNameLst>
                                      </p:cBhvr>
                                      <p:to>
                                        <p:strVal val="visible"/>
                                      </p:to>
                                    </p:set>
                                    <p:anim calcmode="lin" valueType="num">
                                      <p:cBhvr>
                                        <p:cTn id="127" dur="500" fill="hold"/>
                                        <p:tgtEl>
                                          <p:spTgt spid="172054"/>
                                        </p:tgtEl>
                                        <p:attrNameLst>
                                          <p:attrName>ppt_x</p:attrName>
                                        </p:attrNameLst>
                                      </p:cBhvr>
                                      <p:tavLst>
                                        <p:tav tm="0">
                                          <p:val>
                                            <p:strVal val="#ppt_x-#ppt_w/2"/>
                                          </p:val>
                                        </p:tav>
                                        <p:tav tm="100000">
                                          <p:val>
                                            <p:strVal val="#ppt_x"/>
                                          </p:val>
                                        </p:tav>
                                      </p:tavLst>
                                    </p:anim>
                                    <p:anim calcmode="lin" valueType="num">
                                      <p:cBhvr>
                                        <p:cTn id="128" dur="500" fill="hold"/>
                                        <p:tgtEl>
                                          <p:spTgt spid="172054"/>
                                        </p:tgtEl>
                                        <p:attrNameLst>
                                          <p:attrName>ppt_y</p:attrName>
                                        </p:attrNameLst>
                                      </p:cBhvr>
                                      <p:tavLst>
                                        <p:tav tm="0">
                                          <p:val>
                                            <p:strVal val="#ppt_y"/>
                                          </p:val>
                                        </p:tav>
                                        <p:tav tm="100000">
                                          <p:val>
                                            <p:strVal val="#ppt_y"/>
                                          </p:val>
                                        </p:tav>
                                      </p:tavLst>
                                    </p:anim>
                                    <p:anim calcmode="lin" valueType="num">
                                      <p:cBhvr>
                                        <p:cTn id="129" dur="500" fill="hold"/>
                                        <p:tgtEl>
                                          <p:spTgt spid="172054"/>
                                        </p:tgtEl>
                                        <p:attrNameLst>
                                          <p:attrName>ppt_w</p:attrName>
                                        </p:attrNameLst>
                                      </p:cBhvr>
                                      <p:tavLst>
                                        <p:tav tm="0">
                                          <p:val>
                                            <p:fltVal val="0"/>
                                          </p:val>
                                        </p:tav>
                                        <p:tav tm="100000">
                                          <p:val>
                                            <p:strVal val="#ppt_w"/>
                                          </p:val>
                                        </p:tav>
                                      </p:tavLst>
                                    </p:anim>
                                    <p:anim calcmode="lin" valueType="num">
                                      <p:cBhvr>
                                        <p:cTn id="130" dur="500" fill="hold"/>
                                        <p:tgtEl>
                                          <p:spTgt spid="172054"/>
                                        </p:tgtEl>
                                        <p:attrNameLst>
                                          <p:attrName>ppt_h</p:attrName>
                                        </p:attrNameLst>
                                      </p:cBhvr>
                                      <p:tavLst>
                                        <p:tav tm="0">
                                          <p:val>
                                            <p:strVal val="#ppt_h"/>
                                          </p:val>
                                        </p:tav>
                                        <p:tav tm="100000">
                                          <p:val>
                                            <p:strVal val="#ppt_h"/>
                                          </p:val>
                                        </p:tav>
                                      </p:tavLst>
                                    </p:anim>
                                  </p:childTnLst>
                                </p:cTn>
                              </p:par>
                            </p:childTnLst>
                          </p:cTn>
                        </p:par>
                        <p:par>
                          <p:cTn id="131" fill="hold" nodeType="afterGroup">
                            <p:stCondLst>
                              <p:cond delay="2000"/>
                            </p:stCondLst>
                            <p:childTnLst>
                              <p:par>
                                <p:cTn id="132" presetID="17" presetClass="entr" presetSubtype="8" fill="hold" grpId="0" nodeType="afterEffect">
                                  <p:stCondLst>
                                    <p:cond delay="0"/>
                                  </p:stCondLst>
                                  <p:childTnLst>
                                    <p:set>
                                      <p:cBhvr>
                                        <p:cTn id="133" dur="1" fill="hold">
                                          <p:stCondLst>
                                            <p:cond delay="0"/>
                                          </p:stCondLst>
                                        </p:cTn>
                                        <p:tgtEl>
                                          <p:spTgt spid="172055"/>
                                        </p:tgtEl>
                                        <p:attrNameLst>
                                          <p:attrName>style.visibility</p:attrName>
                                        </p:attrNameLst>
                                      </p:cBhvr>
                                      <p:to>
                                        <p:strVal val="visible"/>
                                      </p:to>
                                    </p:set>
                                    <p:anim calcmode="lin" valueType="num">
                                      <p:cBhvr>
                                        <p:cTn id="134" dur="500" fill="hold"/>
                                        <p:tgtEl>
                                          <p:spTgt spid="172055"/>
                                        </p:tgtEl>
                                        <p:attrNameLst>
                                          <p:attrName>ppt_x</p:attrName>
                                        </p:attrNameLst>
                                      </p:cBhvr>
                                      <p:tavLst>
                                        <p:tav tm="0">
                                          <p:val>
                                            <p:strVal val="#ppt_x-#ppt_w/2"/>
                                          </p:val>
                                        </p:tav>
                                        <p:tav tm="100000">
                                          <p:val>
                                            <p:strVal val="#ppt_x"/>
                                          </p:val>
                                        </p:tav>
                                      </p:tavLst>
                                    </p:anim>
                                    <p:anim calcmode="lin" valueType="num">
                                      <p:cBhvr>
                                        <p:cTn id="135" dur="500" fill="hold"/>
                                        <p:tgtEl>
                                          <p:spTgt spid="172055"/>
                                        </p:tgtEl>
                                        <p:attrNameLst>
                                          <p:attrName>ppt_y</p:attrName>
                                        </p:attrNameLst>
                                      </p:cBhvr>
                                      <p:tavLst>
                                        <p:tav tm="0">
                                          <p:val>
                                            <p:strVal val="#ppt_y"/>
                                          </p:val>
                                        </p:tav>
                                        <p:tav tm="100000">
                                          <p:val>
                                            <p:strVal val="#ppt_y"/>
                                          </p:val>
                                        </p:tav>
                                      </p:tavLst>
                                    </p:anim>
                                    <p:anim calcmode="lin" valueType="num">
                                      <p:cBhvr>
                                        <p:cTn id="136" dur="500" fill="hold"/>
                                        <p:tgtEl>
                                          <p:spTgt spid="172055"/>
                                        </p:tgtEl>
                                        <p:attrNameLst>
                                          <p:attrName>ppt_w</p:attrName>
                                        </p:attrNameLst>
                                      </p:cBhvr>
                                      <p:tavLst>
                                        <p:tav tm="0">
                                          <p:val>
                                            <p:fltVal val="0"/>
                                          </p:val>
                                        </p:tav>
                                        <p:tav tm="100000">
                                          <p:val>
                                            <p:strVal val="#ppt_w"/>
                                          </p:val>
                                        </p:tav>
                                      </p:tavLst>
                                    </p:anim>
                                    <p:anim calcmode="lin" valueType="num">
                                      <p:cBhvr>
                                        <p:cTn id="137" dur="500" fill="hold"/>
                                        <p:tgtEl>
                                          <p:spTgt spid="172055"/>
                                        </p:tgtEl>
                                        <p:attrNameLst>
                                          <p:attrName>ppt_h</p:attrName>
                                        </p:attrNameLst>
                                      </p:cBhvr>
                                      <p:tavLst>
                                        <p:tav tm="0">
                                          <p:val>
                                            <p:strVal val="#ppt_h"/>
                                          </p:val>
                                        </p:tav>
                                        <p:tav tm="100000">
                                          <p:val>
                                            <p:strVal val="#ppt_h"/>
                                          </p:val>
                                        </p:tav>
                                      </p:tavLst>
                                    </p:anim>
                                  </p:childTnLst>
                                </p:cTn>
                              </p:par>
                            </p:childTnLst>
                          </p:cTn>
                        </p:par>
                        <p:par>
                          <p:cTn id="138" fill="hold" nodeType="afterGroup">
                            <p:stCondLst>
                              <p:cond delay="2500"/>
                            </p:stCondLst>
                            <p:childTnLst>
                              <p:par>
                                <p:cTn id="139" presetID="17" presetClass="entr" presetSubtype="8" fill="hold" grpId="0" nodeType="afterEffect">
                                  <p:stCondLst>
                                    <p:cond delay="0"/>
                                  </p:stCondLst>
                                  <p:childTnLst>
                                    <p:set>
                                      <p:cBhvr>
                                        <p:cTn id="140" dur="1" fill="hold">
                                          <p:stCondLst>
                                            <p:cond delay="0"/>
                                          </p:stCondLst>
                                        </p:cTn>
                                        <p:tgtEl>
                                          <p:spTgt spid="172056"/>
                                        </p:tgtEl>
                                        <p:attrNameLst>
                                          <p:attrName>style.visibility</p:attrName>
                                        </p:attrNameLst>
                                      </p:cBhvr>
                                      <p:to>
                                        <p:strVal val="visible"/>
                                      </p:to>
                                    </p:set>
                                    <p:anim calcmode="lin" valueType="num">
                                      <p:cBhvr>
                                        <p:cTn id="141" dur="500" fill="hold"/>
                                        <p:tgtEl>
                                          <p:spTgt spid="172056"/>
                                        </p:tgtEl>
                                        <p:attrNameLst>
                                          <p:attrName>ppt_x</p:attrName>
                                        </p:attrNameLst>
                                      </p:cBhvr>
                                      <p:tavLst>
                                        <p:tav tm="0">
                                          <p:val>
                                            <p:strVal val="#ppt_x-#ppt_w/2"/>
                                          </p:val>
                                        </p:tav>
                                        <p:tav tm="100000">
                                          <p:val>
                                            <p:strVal val="#ppt_x"/>
                                          </p:val>
                                        </p:tav>
                                      </p:tavLst>
                                    </p:anim>
                                    <p:anim calcmode="lin" valueType="num">
                                      <p:cBhvr>
                                        <p:cTn id="142" dur="500" fill="hold"/>
                                        <p:tgtEl>
                                          <p:spTgt spid="172056"/>
                                        </p:tgtEl>
                                        <p:attrNameLst>
                                          <p:attrName>ppt_y</p:attrName>
                                        </p:attrNameLst>
                                      </p:cBhvr>
                                      <p:tavLst>
                                        <p:tav tm="0">
                                          <p:val>
                                            <p:strVal val="#ppt_y"/>
                                          </p:val>
                                        </p:tav>
                                        <p:tav tm="100000">
                                          <p:val>
                                            <p:strVal val="#ppt_y"/>
                                          </p:val>
                                        </p:tav>
                                      </p:tavLst>
                                    </p:anim>
                                    <p:anim calcmode="lin" valueType="num">
                                      <p:cBhvr>
                                        <p:cTn id="143" dur="500" fill="hold"/>
                                        <p:tgtEl>
                                          <p:spTgt spid="172056"/>
                                        </p:tgtEl>
                                        <p:attrNameLst>
                                          <p:attrName>ppt_w</p:attrName>
                                        </p:attrNameLst>
                                      </p:cBhvr>
                                      <p:tavLst>
                                        <p:tav tm="0">
                                          <p:val>
                                            <p:fltVal val="0"/>
                                          </p:val>
                                        </p:tav>
                                        <p:tav tm="100000">
                                          <p:val>
                                            <p:strVal val="#ppt_w"/>
                                          </p:val>
                                        </p:tav>
                                      </p:tavLst>
                                    </p:anim>
                                    <p:anim calcmode="lin" valueType="num">
                                      <p:cBhvr>
                                        <p:cTn id="144" dur="500" fill="hold"/>
                                        <p:tgtEl>
                                          <p:spTgt spid="172056"/>
                                        </p:tgtEl>
                                        <p:attrNameLst>
                                          <p:attrName>ppt_h</p:attrName>
                                        </p:attrNameLst>
                                      </p:cBhvr>
                                      <p:tavLst>
                                        <p:tav tm="0">
                                          <p:val>
                                            <p:strVal val="#ppt_h"/>
                                          </p:val>
                                        </p:tav>
                                        <p:tav tm="100000">
                                          <p:val>
                                            <p:strVal val="#ppt_h"/>
                                          </p:val>
                                        </p:tav>
                                      </p:tavLst>
                                    </p:anim>
                                  </p:childTnLst>
                                </p:cTn>
                              </p:par>
                            </p:childTnLst>
                          </p:cTn>
                        </p:par>
                        <p:par>
                          <p:cTn id="145" fill="hold" nodeType="afterGroup">
                            <p:stCondLst>
                              <p:cond delay="3000"/>
                            </p:stCondLst>
                            <p:childTnLst>
                              <p:par>
                                <p:cTn id="146" presetID="1" presetClass="entr" presetSubtype="0" fill="hold" grpId="0" nodeType="afterEffect">
                                  <p:stCondLst>
                                    <p:cond delay="0"/>
                                  </p:stCondLst>
                                  <p:childTnLst>
                                    <p:set>
                                      <p:cBhvr>
                                        <p:cTn id="147" dur="1" fill="hold">
                                          <p:stCondLst>
                                            <p:cond delay="499"/>
                                          </p:stCondLst>
                                        </p:cTn>
                                        <p:tgtEl>
                                          <p:spTgt spid="172050"/>
                                        </p:tgtEl>
                                        <p:attrNameLst>
                                          <p:attrName>style.visibility</p:attrName>
                                        </p:attrNameLst>
                                      </p:cBhvr>
                                      <p:to>
                                        <p:strVal val="visible"/>
                                      </p:to>
                                    </p:set>
                                  </p:childTnLst>
                                </p:cTn>
                              </p:par>
                            </p:childTnLst>
                          </p:cTn>
                        </p:par>
                        <p:par>
                          <p:cTn id="148" fill="hold" nodeType="afterGroup">
                            <p:stCondLst>
                              <p:cond delay="3500"/>
                            </p:stCondLst>
                            <p:childTnLst>
                              <p:par>
                                <p:cTn id="149" presetID="1" presetClass="entr" presetSubtype="0" fill="hold" grpId="0" nodeType="afterEffect">
                                  <p:stCondLst>
                                    <p:cond delay="0"/>
                                  </p:stCondLst>
                                  <p:childTnLst>
                                    <p:set>
                                      <p:cBhvr>
                                        <p:cTn id="150" dur="1" fill="hold">
                                          <p:stCondLst>
                                            <p:cond delay="499"/>
                                          </p:stCondLst>
                                        </p:cTn>
                                        <p:tgtEl>
                                          <p:spTgt spid="172061"/>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7" presetClass="entr" presetSubtype="8" fill="hold" grpId="0" nodeType="clickEffect">
                                  <p:stCondLst>
                                    <p:cond delay="0"/>
                                  </p:stCondLst>
                                  <p:childTnLst>
                                    <p:set>
                                      <p:cBhvr>
                                        <p:cTn id="154" dur="1" fill="hold">
                                          <p:stCondLst>
                                            <p:cond delay="0"/>
                                          </p:stCondLst>
                                        </p:cTn>
                                        <p:tgtEl>
                                          <p:spTgt spid="172058"/>
                                        </p:tgtEl>
                                        <p:attrNameLst>
                                          <p:attrName>style.visibility</p:attrName>
                                        </p:attrNameLst>
                                      </p:cBhvr>
                                      <p:to>
                                        <p:strVal val="visible"/>
                                      </p:to>
                                    </p:set>
                                    <p:anim calcmode="lin" valueType="num">
                                      <p:cBhvr>
                                        <p:cTn id="155" dur="500" fill="hold"/>
                                        <p:tgtEl>
                                          <p:spTgt spid="172058"/>
                                        </p:tgtEl>
                                        <p:attrNameLst>
                                          <p:attrName>ppt_x</p:attrName>
                                        </p:attrNameLst>
                                      </p:cBhvr>
                                      <p:tavLst>
                                        <p:tav tm="0">
                                          <p:val>
                                            <p:strVal val="#ppt_x-#ppt_w/2"/>
                                          </p:val>
                                        </p:tav>
                                        <p:tav tm="100000">
                                          <p:val>
                                            <p:strVal val="#ppt_x"/>
                                          </p:val>
                                        </p:tav>
                                      </p:tavLst>
                                    </p:anim>
                                    <p:anim calcmode="lin" valueType="num">
                                      <p:cBhvr>
                                        <p:cTn id="156" dur="500" fill="hold"/>
                                        <p:tgtEl>
                                          <p:spTgt spid="172058"/>
                                        </p:tgtEl>
                                        <p:attrNameLst>
                                          <p:attrName>ppt_y</p:attrName>
                                        </p:attrNameLst>
                                      </p:cBhvr>
                                      <p:tavLst>
                                        <p:tav tm="0">
                                          <p:val>
                                            <p:strVal val="#ppt_y"/>
                                          </p:val>
                                        </p:tav>
                                        <p:tav tm="100000">
                                          <p:val>
                                            <p:strVal val="#ppt_y"/>
                                          </p:val>
                                        </p:tav>
                                      </p:tavLst>
                                    </p:anim>
                                    <p:anim calcmode="lin" valueType="num">
                                      <p:cBhvr>
                                        <p:cTn id="157" dur="500" fill="hold"/>
                                        <p:tgtEl>
                                          <p:spTgt spid="172058"/>
                                        </p:tgtEl>
                                        <p:attrNameLst>
                                          <p:attrName>ppt_w</p:attrName>
                                        </p:attrNameLst>
                                      </p:cBhvr>
                                      <p:tavLst>
                                        <p:tav tm="0">
                                          <p:val>
                                            <p:fltVal val="0"/>
                                          </p:val>
                                        </p:tav>
                                        <p:tav tm="100000">
                                          <p:val>
                                            <p:strVal val="#ppt_w"/>
                                          </p:val>
                                        </p:tav>
                                      </p:tavLst>
                                    </p:anim>
                                    <p:anim calcmode="lin" valueType="num">
                                      <p:cBhvr>
                                        <p:cTn id="158" dur="500" fill="hold"/>
                                        <p:tgtEl>
                                          <p:spTgt spid="172058"/>
                                        </p:tgtEl>
                                        <p:attrNameLst>
                                          <p:attrName>ppt_h</p:attrName>
                                        </p:attrNameLst>
                                      </p:cBhvr>
                                      <p:tavLst>
                                        <p:tav tm="0">
                                          <p:val>
                                            <p:strVal val="#ppt_h"/>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7" presetClass="entr" presetSubtype="8" fill="hold" grpId="0" nodeType="clickEffect">
                                  <p:stCondLst>
                                    <p:cond delay="0"/>
                                  </p:stCondLst>
                                  <p:childTnLst>
                                    <p:set>
                                      <p:cBhvr>
                                        <p:cTn id="162" dur="1" fill="hold">
                                          <p:stCondLst>
                                            <p:cond delay="0"/>
                                          </p:stCondLst>
                                        </p:cTn>
                                        <p:tgtEl>
                                          <p:spTgt spid="172059"/>
                                        </p:tgtEl>
                                        <p:attrNameLst>
                                          <p:attrName>style.visibility</p:attrName>
                                        </p:attrNameLst>
                                      </p:cBhvr>
                                      <p:to>
                                        <p:strVal val="visible"/>
                                      </p:to>
                                    </p:set>
                                    <p:anim calcmode="lin" valueType="num">
                                      <p:cBhvr>
                                        <p:cTn id="163" dur="500" fill="hold"/>
                                        <p:tgtEl>
                                          <p:spTgt spid="172059"/>
                                        </p:tgtEl>
                                        <p:attrNameLst>
                                          <p:attrName>ppt_x</p:attrName>
                                        </p:attrNameLst>
                                      </p:cBhvr>
                                      <p:tavLst>
                                        <p:tav tm="0">
                                          <p:val>
                                            <p:strVal val="#ppt_x-#ppt_w/2"/>
                                          </p:val>
                                        </p:tav>
                                        <p:tav tm="100000">
                                          <p:val>
                                            <p:strVal val="#ppt_x"/>
                                          </p:val>
                                        </p:tav>
                                      </p:tavLst>
                                    </p:anim>
                                    <p:anim calcmode="lin" valueType="num">
                                      <p:cBhvr>
                                        <p:cTn id="164" dur="500" fill="hold"/>
                                        <p:tgtEl>
                                          <p:spTgt spid="172059"/>
                                        </p:tgtEl>
                                        <p:attrNameLst>
                                          <p:attrName>ppt_y</p:attrName>
                                        </p:attrNameLst>
                                      </p:cBhvr>
                                      <p:tavLst>
                                        <p:tav tm="0">
                                          <p:val>
                                            <p:strVal val="#ppt_y"/>
                                          </p:val>
                                        </p:tav>
                                        <p:tav tm="100000">
                                          <p:val>
                                            <p:strVal val="#ppt_y"/>
                                          </p:val>
                                        </p:tav>
                                      </p:tavLst>
                                    </p:anim>
                                    <p:anim calcmode="lin" valueType="num">
                                      <p:cBhvr>
                                        <p:cTn id="165" dur="500" fill="hold"/>
                                        <p:tgtEl>
                                          <p:spTgt spid="172059"/>
                                        </p:tgtEl>
                                        <p:attrNameLst>
                                          <p:attrName>ppt_w</p:attrName>
                                        </p:attrNameLst>
                                      </p:cBhvr>
                                      <p:tavLst>
                                        <p:tav tm="0">
                                          <p:val>
                                            <p:fltVal val="0"/>
                                          </p:val>
                                        </p:tav>
                                        <p:tav tm="100000">
                                          <p:val>
                                            <p:strVal val="#ppt_w"/>
                                          </p:val>
                                        </p:tav>
                                      </p:tavLst>
                                    </p:anim>
                                    <p:anim calcmode="lin" valueType="num">
                                      <p:cBhvr>
                                        <p:cTn id="166" dur="500" fill="hold"/>
                                        <p:tgtEl>
                                          <p:spTgt spid="172059"/>
                                        </p:tgtEl>
                                        <p:attrNameLst>
                                          <p:attrName>ppt_h</p:attrName>
                                        </p:attrNameLst>
                                      </p:cBhvr>
                                      <p:tavLst>
                                        <p:tav tm="0">
                                          <p:val>
                                            <p:strVal val="#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172062"/>
                                        </p:tgtEl>
                                        <p:attrNameLst>
                                          <p:attrName>style.visibility</p:attrName>
                                        </p:attrNameLst>
                                      </p:cBhvr>
                                      <p:to>
                                        <p:strVal val="visible"/>
                                      </p:to>
                                    </p:set>
                                    <p:animEffect transition="in" filter="dissolve">
                                      <p:cBhvr>
                                        <p:cTn id="171" dur="500"/>
                                        <p:tgtEl>
                                          <p:spTgt spid="172062"/>
                                        </p:tgtEl>
                                      </p:cBhvr>
                                    </p:animEffect>
                                  </p:childTnLst>
                                </p:cTn>
                              </p:par>
                            </p:childTnLst>
                          </p:cTn>
                        </p:par>
                        <p:par>
                          <p:cTn id="172" fill="hold" nodeType="afterGroup">
                            <p:stCondLst>
                              <p:cond delay="500"/>
                            </p:stCondLst>
                            <p:childTnLst>
                              <p:par>
                                <p:cTn id="173" presetID="9" presetClass="entr" presetSubtype="0" fill="hold" grpId="0" nodeType="afterEffect">
                                  <p:stCondLst>
                                    <p:cond delay="0"/>
                                  </p:stCondLst>
                                  <p:childTnLst>
                                    <p:set>
                                      <p:cBhvr>
                                        <p:cTn id="174" dur="1" fill="hold">
                                          <p:stCondLst>
                                            <p:cond delay="0"/>
                                          </p:stCondLst>
                                        </p:cTn>
                                        <p:tgtEl>
                                          <p:spTgt spid="172063"/>
                                        </p:tgtEl>
                                        <p:attrNameLst>
                                          <p:attrName>style.visibility</p:attrName>
                                        </p:attrNameLst>
                                      </p:cBhvr>
                                      <p:to>
                                        <p:strVal val="visible"/>
                                      </p:to>
                                    </p:set>
                                    <p:animEffect transition="in" filter="dissolve">
                                      <p:cBhvr>
                                        <p:cTn id="175" dur="500"/>
                                        <p:tgtEl>
                                          <p:spTgt spid="172063"/>
                                        </p:tgtEl>
                                      </p:cBhvr>
                                    </p:animEffect>
                                  </p:childTnLst>
                                </p:cTn>
                              </p:par>
                            </p:childTnLst>
                          </p:cTn>
                        </p:par>
                        <p:par>
                          <p:cTn id="176" fill="hold" nodeType="afterGroup">
                            <p:stCondLst>
                              <p:cond delay="1000"/>
                            </p:stCondLst>
                            <p:childTnLst>
                              <p:par>
                                <p:cTn id="177" presetID="9" presetClass="entr" presetSubtype="0" fill="hold" grpId="0" nodeType="afterEffect">
                                  <p:stCondLst>
                                    <p:cond delay="0"/>
                                  </p:stCondLst>
                                  <p:childTnLst>
                                    <p:set>
                                      <p:cBhvr>
                                        <p:cTn id="178" dur="1" fill="hold">
                                          <p:stCondLst>
                                            <p:cond delay="0"/>
                                          </p:stCondLst>
                                        </p:cTn>
                                        <p:tgtEl>
                                          <p:spTgt spid="172064"/>
                                        </p:tgtEl>
                                        <p:attrNameLst>
                                          <p:attrName>style.visibility</p:attrName>
                                        </p:attrNameLst>
                                      </p:cBhvr>
                                      <p:to>
                                        <p:strVal val="visible"/>
                                      </p:to>
                                    </p:set>
                                    <p:animEffect transition="in" filter="dissolve">
                                      <p:cBhvr>
                                        <p:cTn id="179" dur="500"/>
                                        <p:tgtEl>
                                          <p:spTgt spid="172064"/>
                                        </p:tgtEl>
                                      </p:cBhvr>
                                    </p:animEffect>
                                  </p:childTnLst>
                                </p:cTn>
                              </p:par>
                            </p:childTnLst>
                          </p:cTn>
                        </p:par>
                        <p:par>
                          <p:cTn id="180" fill="hold" nodeType="afterGroup">
                            <p:stCondLst>
                              <p:cond delay="1500"/>
                            </p:stCondLst>
                            <p:childTnLst>
                              <p:par>
                                <p:cTn id="181" presetID="9" presetClass="entr" presetSubtype="0" fill="hold" grpId="0" nodeType="afterEffect">
                                  <p:stCondLst>
                                    <p:cond delay="0"/>
                                  </p:stCondLst>
                                  <p:childTnLst>
                                    <p:set>
                                      <p:cBhvr>
                                        <p:cTn id="182" dur="1" fill="hold">
                                          <p:stCondLst>
                                            <p:cond delay="0"/>
                                          </p:stCondLst>
                                        </p:cTn>
                                        <p:tgtEl>
                                          <p:spTgt spid="172065"/>
                                        </p:tgtEl>
                                        <p:attrNameLst>
                                          <p:attrName>style.visibility</p:attrName>
                                        </p:attrNameLst>
                                      </p:cBhvr>
                                      <p:to>
                                        <p:strVal val="visible"/>
                                      </p:to>
                                    </p:set>
                                    <p:animEffect transition="in" filter="dissolve">
                                      <p:cBhvr>
                                        <p:cTn id="183" dur="500"/>
                                        <p:tgtEl>
                                          <p:spTgt spid="17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P spid="172036" grpId="0" autoUpdateAnimBg="0"/>
      <p:bldP spid="172037" grpId="0" autoUpdateAnimBg="0"/>
      <p:bldP spid="172038" grpId="0" autoUpdateAnimBg="0"/>
      <p:bldP spid="172039" grpId="0" animBg="1"/>
      <p:bldP spid="172040" grpId="0" animBg="1"/>
      <p:bldP spid="172041" grpId="0" animBg="1"/>
      <p:bldP spid="172042" grpId="0" animBg="1"/>
      <p:bldP spid="172043" grpId="0" animBg="1"/>
      <p:bldP spid="172044" grpId="0" animBg="1"/>
      <p:bldP spid="172045" grpId="0" animBg="1"/>
      <p:bldP spid="172046" grpId="0" animBg="1"/>
      <p:bldP spid="172047" grpId="0" animBg="1"/>
      <p:bldP spid="172048" grpId="0" autoUpdateAnimBg="0"/>
      <p:bldP spid="172049" grpId="0" autoUpdateAnimBg="0"/>
      <p:bldP spid="172050" grpId="0" autoUpdateAnimBg="0"/>
      <p:bldP spid="172051" grpId="0" animBg="1"/>
      <p:bldP spid="172052" grpId="0" animBg="1"/>
      <p:bldP spid="172053" grpId="0" animBg="1"/>
      <p:bldP spid="172054" grpId="0" animBg="1"/>
      <p:bldP spid="172055" grpId="0" animBg="1"/>
      <p:bldP spid="172056" grpId="0" animBg="1"/>
      <p:bldP spid="172057" grpId="0" animBg="1"/>
      <p:bldP spid="172058" grpId="0" animBg="1"/>
      <p:bldP spid="172059" grpId="0" animBg="1"/>
      <p:bldP spid="172060" grpId="0" autoUpdateAnimBg="0"/>
      <p:bldP spid="172061" grpId="0" autoUpdateAnimBg="0"/>
      <p:bldP spid="172062" grpId="0" autoUpdateAnimBg="0"/>
      <p:bldP spid="172063" grpId="0" autoUpdateAnimBg="0"/>
      <p:bldP spid="172064" grpId="0" autoUpdateAnimBg="0"/>
      <p:bldP spid="17206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Warme und kalte Luft</a:t>
            </a:r>
          </a:p>
        </p:txBody>
      </p:sp>
      <p:sp>
        <p:nvSpPr>
          <p:cNvPr id="174083" name="Text Box 3"/>
          <p:cNvSpPr txBox="1">
            <a:spLocks noChangeArrowheads="1"/>
          </p:cNvSpPr>
          <p:nvPr/>
        </p:nvSpPr>
        <p:spPr bwMode="auto">
          <a:xfrm>
            <a:off x="1466850" y="4633913"/>
            <a:ext cx="5397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H</a:t>
            </a:r>
            <a:endParaRPr lang="de-DE" sz="1800">
              <a:latin typeface="Calibri" charset="0"/>
            </a:endParaRPr>
          </a:p>
        </p:txBody>
      </p:sp>
      <p:sp>
        <p:nvSpPr>
          <p:cNvPr id="174084" name="Text Box 4"/>
          <p:cNvSpPr txBox="1">
            <a:spLocks noChangeArrowheads="1"/>
          </p:cNvSpPr>
          <p:nvPr/>
        </p:nvSpPr>
        <p:spPr bwMode="auto">
          <a:xfrm>
            <a:off x="1489075" y="1985963"/>
            <a:ext cx="4889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T</a:t>
            </a:r>
            <a:endParaRPr lang="de-DE" sz="1800">
              <a:latin typeface="Calibri" charset="0"/>
            </a:endParaRPr>
          </a:p>
        </p:txBody>
      </p:sp>
      <p:sp>
        <p:nvSpPr>
          <p:cNvPr id="174085" name="Text Box 5"/>
          <p:cNvSpPr txBox="1">
            <a:spLocks noChangeArrowheads="1"/>
          </p:cNvSpPr>
          <p:nvPr/>
        </p:nvSpPr>
        <p:spPr bwMode="auto">
          <a:xfrm>
            <a:off x="3076575" y="3209925"/>
            <a:ext cx="4381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solidFill>
                  <a:srgbClr val="00FFFF"/>
                </a:solidFill>
                <a:effectLst>
                  <a:outerShdw blurRad="38100" dist="38100" dir="2700000" algn="tl">
                    <a:srgbClr val="DDDDDD"/>
                  </a:outerShdw>
                </a:effectLst>
                <a:latin typeface="Calibri" charset="0"/>
              </a:rPr>
              <a:t>k</a:t>
            </a:r>
            <a:endParaRPr lang="de-DE" sz="1800">
              <a:latin typeface="Calibri" charset="0"/>
            </a:endParaRPr>
          </a:p>
        </p:txBody>
      </p:sp>
      <p:sp>
        <p:nvSpPr>
          <p:cNvPr id="174086" name="Rectangle 6"/>
          <p:cNvSpPr>
            <a:spLocks noChangeArrowheads="1"/>
          </p:cNvSpPr>
          <p:nvPr/>
        </p:nvSpPr>
        <p:spPr bwMode="auto">
          <a:xfrm>
            <a:off x="314325" y="3136900"/>
            <a:ext cx="514350" cy="641350"/>
          </a:xfrm>
          <a:prstGeom prst="rect">
            <a:avLst/>
          </a:prstGeom>
          <a:noFill/>
          <a:ln w="25400">
            <a:noFill/>
            <a:miter lim="800000"/>
            <a:headEnd/>
            <a:tailEnd/>
          </a:ln>
          <a:effectLst/>
        </p:spPr>
        <p:txBody>
          <a:bodyPr wrap="none" anchor="ctr">
            <a:spAutoFit/>
          </a:bodyPr>
          <a:lstStyle/>
          <a:p>
            <a:pPr algn="ctr"/>
            <a:r>
              <a:rPr lang="de-DE" sz="3600" b="1">
                <a:solidFill>
                  <a:schemeClr val="accent2"/>
                </a:solidFill>
                <a:effectLst>
                  <a:outerShdw blurRad="38100" dist="38100" dir="2700000" algn="tl">
                    <a:srgbClr val="DDDDDD"/>
                  </a:outerShdw>
                </a:effectLst>
                <a:latin typeface="Calibri" charset="0"/>
              </a:rPr>
              <a:t>w</a:t>
            </a:r>
            <a:endParaRPr lang="de-DE" sz="3600" b="1">
              <a:solidFill>
                <a:srgbClr val="00FFFF"/>
              </a:solidFill>
              <a:effectLst>
                <a:outerShdw blurRad="38100" dist="38100" dir="2700000" algn="tl">
                  <a:srgbClr val="DDDDDD"/>
                </a:outerShdw>
              </a:effectLst>
              <a:latin typeface="Calibri" charset="0"/>
            </a:endParaRPr>
          </a:p>
        </p:txBody>
      </p:sp>
      <p:sp>
        <p:nvSpPr>
          <p:cNvPr id="174087" name="Line 7"/>
          <p:cNvSpPr>
            <a:spLocks noChangeShapeType="1"/>
          </p:cNvSpPr>
          <p:nvPr/>
        </p:nvSpPr>
        <p:spPr bwMode="auto">
          <a:xfrm>
            <a:off x="828675" y="2627313"/>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88" name="Line 8"/>
          <p:cNvSpPr>
            <a:spLocks noChangeShapeType="1"/>
          </p:cNvSpPr>
          <p:nvPr/>
        </p:nvSpPr>
        <p:spPr bwMode="auto">
          <a:xfrm>
            <a:off x="828675" y="4508500"/>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89" name="Line 9"/>
          <p:cNvSpPr>
            <a:spLocks noChangeShapeType="1"/>
          </p:cNvSpPr>
          <p:nvPr/>
        </p:nvSpPr>
        <p:spPr bwMode="auto">
          <a:xfrm>
            <a:off x="828675" y="3563938"/>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90" name="Line 10"/>
          <p:cNvSpPr>
            <a:spLocks noChangeShapeType="1"/>
          </p:cNvSpPr>
          <p:nvPr/>
        </p:nvSpPr>
        <p:spPr bwMode="auto">
          <a:xfrm rot="5400000">
            <a:off x="-295275" y="3562350"/>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91" name="Line 11"/>
          <p:cNvSpPr>
            <a:spLocks noChangeShapeType="1"/>
          </p:cNvSpPr>
          <p:nvPr/>
        </p:nvSpPr>
        <p:spPr bwMode="auto">
          <a:xfrm rot="5400000">
            <a:off x="819150" y="3605213"/>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92" name="Line 12"/>
          <p:cNvSpPr>
            <a:spLocks noChangeShapeType="1"/>
          </p:cNvSpPr>
          <p:nvPr/>
        </p:nvSpPr>
        <p:spPr bwMode="auto">
          <a:xfrm rot="5400000">
            <a:off x="1952625" y="3587750"/>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93" name="Line 13"/>
          <p:cNvSpPr>
            <a:spLocks noChangeShapeType="1"/>
          </p:cNvSpPr>
          <p:nvPr/>
        </p:nvSpPr>
        <p:spPr bwMode="auto">
          <a:xfrm>
            <a:off x="1282700" y="3100388"/>
            <a:ext cx="952500" cy="0"/>
          </a:xfrm>
          <a:prstGeom prst="line">
            <a:avLst/>
          </a:prstGeom>
          <a:noFill/>
          <a:ln w="4445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094" name="Line 14"/>
          <p:cNvSpPr>
            <a:spLocks noChangeShapeType="1"/>
          </p:cNvSpPr>
          <p:nvPr/>
        </p:nvSpPr>
        <p:spPr bwMode="auto">
          <a:xfrm rot="5400000">
            <a:off x="2005012" y="3335338"/>
            <a:ext cx="428625" cy="0"/>
          </a:xfrm>
          <a:prstGeom prst="line">
            <a:avLst/>
          </a:prstGeom>
          <a:noFill/>
          <a:ln w="444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4095" name="Line 15"/>
          <p:cNvSpPr>
            <a:spLocks noChangeShapeType="1"/>
          </p:cNvSpPr>
          <p:nvPr/>
        </p:nvSpPr>
        <p:spPr bwMode="auto">
          <a:xfrm>
            <a:off x="1282700" y="3113088"/>
            <a:ext cx="909638" cy="407987"/>
          </a:xfrm>
          <a:prstGeom prst="line">
            <a:avLst/>
          </a:prstGeom>
          <a:noFill/>
          <a:ln w="44450">
            <a:solidFill>
              <a:srgbClr val="00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4096" name="Text Box 16"/>
          <p:cNvSpPr txBox="1">
            <a:spLocks noChangeArrowheads="1"/>
          </p:cNvSpPr>
          <p:nvPr/>
        </p:nvSpPr>
        <p:spPr bwMode="auto">
          <a:xfrm>
            <a:off x="828675" y="1470025"/>
            <a:ext cx="5854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Es wird eine Luftmasse mit anderer Temperatur herangeführt:</a:t>
            </a:r>
          </a:p>
        </p:txBody>
      </p:sp>
      <p:sp>
        <p:nvSpPr>
          <p:cNvPr id="174097" name="Text Box 17"/>
          <p:cNvSpPr txBox="1">
            <a:spLocks noChangeArrowheads="1"/>
          </p:cNvSpPr>
          <p:nvPr/>
        </p:nvSpPr>
        <p:spPr bwMode="auto">
          <a:xfrm>
            <a:off x="5438775" y="4660900"/>
            <a:ext cx="5397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H</a:t>
            </a:r>
            <a:endParaRPr lang="de-DE" sz="1800">
              <a:latin typeface="Calibri" charset="0"/>
            </a:endParaRPr>
          </a:p>
        </p:txBody>
      </p:sp>
      <p:sp>
        <p:nvSpPr>
          <p:cNvPr id="174098" name="Rectangle 18"/>
          <p:cNvSpPr>
            <a:spLocks noChangeArrowheads="1"/>
          </p:cNvSpPr>
          <p:nvPr/>
        </p:nvSpPr>
        <p:spPr bwMode="auto">
          <a:xfrm>
            <a:off x="7048500" y="3221038"/>
            <a:ext cx="514350" cy="641350"/>
          </a:xfrm>
          <a:prstGeom prst="rect">
            <a:avLst/>
          </a:prstGeom>
          <a:noFill/>
          <a:ln w="25400">
            <a:noFill/>
            <a:miter lim="800000"/>
            <a:headEnd/>
            <a:tailEnd/>
          </a:ln>
          <a:effectLst/>
        </p:spPr>
        <p:txBody>
          <a:bodyPr wrap="none" anchor="ctr">
            <a:spAutoFit/>
          </a:bodyPr>
          <a:lstStyle/>
          <a:p>
            <a:pPr algn="ctr"/>
            <a:r>
              <a:rPr lang="de-DE" sz="3600" b="1">
                <a:solidFill>
                  <a:schemeClr val="accent2"/>
                </a:solidFill>
                <a:effectLst>
                  <a:outerShdw blurRad="38100" dist="38100" dir="2700000" algn="tl">
                    <a:srgbClr val="DDDDDD"/>
                  </a:outerShdw>
                </a:effectLst>
                <a:latin typeface="Calibri" charset="0"/>
              </a:rPr>
              <a:t>w</a:t>
            </a:r>
            <a:endParaRPr lang="de-DE" sz="3600" b="1">
              <a:solidFill>
                <a:srgbClr val="00FFFF"/>
              </a:solidFill>
              <a:effectLst>
                <a:outerShdw blurRad="38100" dist="38100" dir="2700000" algn="tl">
                  <a:srgbClr val="DDDDDD"/>
                </a:outerShdw>
              </a:effectLst>
              <a:latin typeface="Calibri" charset="0"/>
            </a:endParaRPr>
          </a:p>
        </p:txBody>
      </p:sp>
      <p:sp>
        <p:nvSpPr>
          <p:cNvPr id="174099" name="Line 19"/>
          <p:cNvSpPr>
            <a:spLocks noChangeShapeType="1"/>
          </p:cNvSpPr>
          <p:nvPr/>
        </p:nvSpPr>
        <p:spPr bwMode="auto">
          <a:xfrm>
            <a:off x="4800600" y="2654300"/>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0" name="Line 20"/>
          <p:cNvSpPr>
            <a:spLocks noChangeShapeType="1"/>
          </p:cNvSpPr>
          <p:nvPr/>
        </p:nvSpPr>
        <p:spPr bwMode="auto">
          <a:xfrm>
            <a:off x="4800600" y="4535488"/>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1" name="Line 21"/>
          <p:cNvSpPr>
            <a:spLocks noChangeShapeType="1"/>
          </p:cNvSpPr>
          <p:nvPr/>
        </p:nvSpPr>
        <p:spPr bwMode="auto">
          <a:xfrm>
            <a:off x="4800600" y="3590925"/>
            <a:ext cx="2247900" cy="0"/>
          </a:xfrm>
          <a:prstGeom prst="line">
            <a:avLst/>
          </a:prstGeom>
          <a:noFill/>
          <a:ln w="31750">
            <a:solidFill>
              <a:srgbClr val="00FF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2" name="Line 22"/>
          <p:cNvSpPr>
            <a:spLocks noChangeShapeType="1"/>
          </p:cNvSpPr>
          <p:nvPr/>
        </p:nvSpPr>
        <p:spPr bwMode="auto">
          <a:xfrm rot="5400000">
            <a:off x="3671888" y="3587750"/>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3" name="Line 23"/>
          <p:cNvSpPr>
            <a:spLocks noChangeShapeType="1"/>
          </p:cNvSpPr>
          <p:nvPr/>
        </p:nvSpPr>
        <p:spPr bwMode="auto">
          <a:xfrm rot="5400000">
            <a:off x="4791075" y="3602038"/>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4" name="Line 24"/>
          <p:cNvSpPr>
            <a:spLocks noChangeShapeType="1"/>
          </p:cNvSpPr>
          <p:nvPr/>
        </p:nvSpPr>
        <p:spPr bwMode="auto">
          <a:xfrm rot="5400000">
            <a:off x="5924550" y="3624263"/>
            <a:ext cx="2247900" cy="0"/>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5" name="Line 25"/>
          <p:cNvSpPr>
            <a:spLocks noChangeShapeType="1"/>
          </p:cNvSpPr>
          <p:nvPr/>
        </p:nvSpPr>
        <p:spPr bwMode="auto">
          <a:xfrm>
            <a:off x="5286375" y="3473450"/>
            <a:ext cx="952500" cy="0"/>
          </a:xfrm>
          <a:prstGeom prst="line">
            <a:avLst/>
          </a:prstGeom>
          <a:noFill/>
          <a:ln w="44450">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74106" name="Line 26"/>
          <p:cNvSpPr>
            <a:spLocks noChangeShapeType="1"/>
          </p:cNvSpPr>
          <p:nvPr/>
        </p:nvSpPr>
        <p:spPr bwMode="auto">
          <a:xfrm rot="-5400000">
            <a:off x="5997575" y="3248026"/>
            <a:ext cx="428625" cy="0"/>
          </a:xfrm>
          <a:prstGeom prst="line">
            <a:avLst/>
          </a:prstGeom>
          <a:noFill/>
          <a:ln w="444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4107" name="Line 27"/>
          <p:cNvSpPr>
            <a:spLocks noChangeShapeType="1"/>
          </p:cNvSpPr>
          <p:nvPr/>
        </p:nvSpPr>
        <p:spPr bwMode="auto">
          <a:xfrm flipV="1">
            <a:off x="5297488" y="3057525"/>
            <a:ext cx="920750" cy="407988"/>
          </a:xfrm>
          <a:prstGeom prst="line">
            <a:avLst/>
          </a:prstGeom>
          <a:noFill/>
          <a:ln w="44450">
            <a:solidFill>
              <a:srgbClr val="00FFFF"/>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4108" name="Text Box 28"/>
          <p:cNvSpPr txBox="1">
            <a:spLocks noChangeArrowheads="1"/>
          </p:cNvSpPr>
          <p:nvPr/>
        </p:nvSpPr>
        <p:spPr bwMode="auto">
          <a:xfrm>
            <a:off x="5408613" y="1985963"/>
            <a:ext cx="4889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effectLst>
                  <a:outerShdw blurRad="38100" dist="38100" dir="2700000" algn="tl">
                    <a:srgbClr val="DDDDDD"/>
                  </a:outerShdw>
                </a:effectLst>
                <a:latin typeface="Calibri" charset="0"/>
              </a:rPr>
              <a:t>T</a:t>
            </a:r>
            <a:endParaRPr lang="de-DE" sz="1800">
              <a:latin typeface="Calibri" charset="0"/>
            </a:endParaRPr>
          </a:p>
        </p:txBody>
      </p:sp>
      <p:sp>
        <p:nvSpPr>
          <p:cNvPr id="174109" name="Text Box 29"/>
          <p:cNvSpPr txBox="1">
            <a:spLocks noChangeArrowheads="1"/>
          </p:cNvSpPr>
          <p:nvPr/>
        </p:nvSpPr>
        <p:spPr bwMode="auto">
          <a:xfrm>
            <a:off x="4357688" y="3203575"/>
            <a:ext cx="438150" cy="641350"/>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600" b="1">
                <a:solidFill>
                  <a:srgbClr val="00FFFF"/>
                </a:solidFill>
                <a:effectLst>
                  <a:outerShdw blurRad="38100" dist="38100" dir="2700000" algn="tl">
                    <a:srgbClr val="DDDDDD"/>
                  </a:outerShdw>
                </a:effectLst>
                <a:latin typeface="Calibri" charset="0"/>
              </a:rPr>
              <a:t>k</a:t>
            </a:r>
            <a:endParaRPr lang="de-DE" sz="1800">
              <a:latin typeface="Calibri" charset="0"/>
            </a:endParaRPr>
          </a:p>
        </p:txBody>
      </p:sp>
      <p:sp>
        <p:nvSpPr>
          <p:cNvPr id="174114" name="Text Box 34"/>
          <p:cNvSpPr txBox="1">
            <a:spLocks noChangeArrowheads="1"/>
          </p:cNvSpPr>
          <p:nvPr/>
        </p:nvSpPr>
        <p:spPr bwMode="auto">
          <a:xfrm>
            <a:off x="828675" y="5337175"/>
            <a:ext cx="3048000" cy="105410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effectLst>
                  <a:outerShdw blurRad="38100" dist="38100" dir="2700000" algn="tl">
                    <a:srgbClr val="DDDDDD"/>
                  </a:outerShdw>
                </a:effectLst>
                <a:latin typeface="Calibri" charset="0"/>
              </a:rPr>
              <a:t>Warm</a:t>
            </a:r>
            <a:r>
              <a:rPr lang="de-DE" sz="1800">
                <a:latin typeface="Calibri" charset="0"/>
              </a:rPr>
              <a:t>luftadvektion:</a:t>
            </a:r>
          </a:p>
          <a:p>
            <a:pPr eaLnBrk="1" hangingPunct="1"/>
            <a:r>
              <a:rPr lang="de-DE" sz="1800" b="1">
                <a:effectLst>
                  <a:outerShdw blurRad="38100" dist="38100" dir="2700000" algn="tl">
                    <a:srgbClr val="DDDDDD"/>
                  </a:outerShdw>
                </a:effectLst>
                <a:latin typeface="Calibri" charset="0"/>
              </a:rPr>
              <a:t>Rechts</a:t>
            </a:r>
            <a:r>
              <a:rPr lang="de-DE" sz="1800">
                <a:latin typeface="Calibri" charset="0"/>
              </a:rPr>
              <a:t>drehung des Windes mit der Höhe!</a:t>
            </a:r>
          </a:p>
        </p:txBody>
      </p:sp>
      <p:sp>
        <p:nvSpPr>
          <p:cNvPr id="174115" name="Text Box 35"/>
          <p:cNvSpPr txBox="1">
            <a:spLocks noChangeArrowheads="1"/>
          </p:cNvSpPr>
          <p:nvPr/>
        </p:nvSpPr>
        <p:spPr bwMode="auto">
          <a:xfrm>
            <a:off x="4795838" y="5337175"/>
            <a:ext cx="3048000" cy="1054100"/>
          </a:xfrm>
          <a:prstGeom prst="rect">
            <a:avLst/>
          </a:prstGeom>
          <a:noFill/>
          <a:ln w="25400">
            <a:noFill/>
            <a:miter lim="800000"/>
            <a:headEnd/>
            <a:tailEnd/>
          </a:ln>
          <a:effec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effectLst>
                  <a:outerShdw blurRad="38100" dist="38100" dir="2700000" algn="tl">
                    <a:srgbClr val="DDDDDD"/>
                  </a:outerShdw>
                </a:effectLst>
                <a:latin typeface="Calibri" charset="0"/>
              </a:rPr>
              <a:t>Kalt</a:t>
            </a:r>
            <a:r>
              <a:rPr lang="de-DE" sz="1800">
                <a:latin typeface="Calibri" charset="0"/>
              </a:rPr>
              <a:t>luftadvektion:</a:t>
            </a:r>
          </a:p>
          <a:p>
            <a:pPr eaLnBrk="1" hangingPunct="1"/>
            <a:r>
              <a:rPr lang="de-DE" sz="1800" b="1">
                <a:effectLst>
                  <a:outerShdw blurRad="38100" dist="38100" dir="2700000" algn="tl">
                    <a:srgbClr val="DDDDDD"/>
                  </a:outerShdw>
                </a:effectLst>
                <a:latin typeface="Calibri" charset="0"/>
              </a:rPr>
              <a:t>Links</a:t>
            </a:r>
            <a:r>
              <a:rPr lang="de-DE" sz="1800">
                <a:latin typeface="Calibri" charset="0"/>
              </a:rPr>
              <a:t>drehung des Windes mit der Höhe!</a:t>
            </a:r>
          </a:p>
        </p:txBody>
      </p:sp>
      <p:sp>
        <p:nvSpPr>
          <p:cNvPr id="174116" name="Freeform 36"/>
          <p:cNvSpPr>
            <a:spLocks/>
          </p:cNvSpPr>
          <p:nvPr/>
        </p:nvSpPr>
        <p:spPr bwMode="auto">
          <a:xfrm>
            <a:off x="5937250" y="3175000"/>
            <a:ext cx="100013" cy="288925"/>
          </a:xfrm>
          <a:custGeom>
            <a:avLst/>
            <a:gdLst>
              <a:gd name="T0" fmla="*/ 2147483647 w 63"/>
              <a:gd name="T1" fmla="*/ 2147483647 h 182"/>
              <a:gd name="T2" fmla="*/ 2147483647 w 63"/>
              <a:gd name="T3" fmla="*/ 2147483647 h 182"/>
              <a:gd name="T4" fmla="*/ 2147483647 w 63"/>
              <a:gd name="T5" fmla="*/ 2147483647 h 182"/>
              <a:gd name="T6" fmla="*/ 0 w 63"/>
              <a:gd name="T7" fmla="*/ 0 h 182"/>
              <a:gd name="T8" fmla="*/ 0 60000 65536"/>
              <a:gd name="T9" fmla="*/ 0 60000 65536"/>
              <a:gd name="T10" fmla="*/ 0 60000 65536"/>
              <a:gd name="T11" fmla="*/ 0 60000 65536"/>
              <a:gd name="T12" fmla="*/ 0 w 63"/>
              <a:gd name="T13" fmla="*/ 0 h 182"/>
              <a:gd name="T14" fmla="*/ 63 w 63"/>
              <a:gd name="T15" fmla="*/ 182 h 182"/>
            </a:gdLst>
            <a:ahLst/>
            <a:cxnLst>
              <a:cxn ang="T8">
                <a:pos x="T0" y="T1"/>
              </a:cxn>
              <a:cxn ang="T9">
                <a:pos x="T2" y="T3"/>
              </a:cxn>
              <a:cxn ang="T10">
                <a:pos x="T4" y="T5"/>
              </a:cxn>
              <a:cxn ang="T11">
                <a:pos x="T6" y="T7"/>
              </a:cxn>
            </a:cxnLst>
            <a:rect l="T12" t="T13" r="T14" b="T15"/>
            <a:pathLst>
              <a:path w="63" h="182">
                <a:moveTo>
                  <a:pt x="62" y="182"/>
                </a:moveTo>
                <a:cubicBezTo>
                  <a:pt x="62" y="171"/>
                  <a:pt x="63" y="135"/>
                  <a:pt x="60" y="114"/>
                </a:cubicBezTo>
                <a:cubicBezTo>
                  <a:pt x="57" y="93"/>
                  <a:pt x="52" y="75"/>
                  <a:pt x="42" y="56"/>
                </a:cubicBezTo>
                <a:cubicBezTo>
                  <a:pt x="32" y="37"/>
                  <a:pt x="9" y="12"/>
                  <a:pt x="0" y="0"/>
                </a:cubicBezTo>
              </a:path>
            </a:pathLst>
          </a:custGeom>
          <a:noFill/>
          <a:ln w="254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174117" name="Freeform 37"/>
          <p:cNvSpPr>
            <a:spLocks/>
          </p:cNvSpPr>
          <p:nvPr/>
        </p:nvSpPr>
        <p:spPr bwMode="auto">
          <a:xfrm>
            <a:off x="1931988" y="3108325"/>
            <a:ext cx="98425" cy="295275"/>
          </a:xfrm>
          <a:custGeom>
            <a:avLst/>
            <a:gdLst>
              <a:gd name="T0" fmla="*/ 2147483647 w 62"/>
              <a:gd name="T1" fmla="*/ 0 h 186"/>
              <a:gd name="T2" fmla="*/ 2147483647 w 62"/>
              <a:gd name="T3" fmla="*/ 2147483647 h 186"/>
              <a:gd name="T4" fmla="*/ 2147483647 w 62"/>
              <a:gd name="T5" fmla="*/ 2147483647 h 186"/>
              <a:gd name="T6" fmla="*/ 0 w 62"/>
              <a:gd name="T7" fmla="*/ 2147483647 h 186"/>
              <a:gd name="T8" fmla="*/ 0 60000 65536"/>
              <a:gd name="T9" fmla="*/ 0 60000 65536"/>
              <a:gd name="T10" fmla="*/ 0 60000 65536"/>
              <a:gd name="T11" fmla="*/ 0 60000 65536"/>
              <a:gd name="T12" fmla="*/ 0 w 62"/>
              <a:gd name="T13" fmla="*/ 0 h 186"/>
              <a:gd name="T14" fmla="*/ 62 w 62"/>
              <a:gd name="T15" fmla="*/ 186 h 186"/>
            </a:gdLst>
            <a:ahLst/>
            <a:cxnLst>
              <a:cxn ang="T8">
                <a:pos x="T0" y="T1"/>
              </a:cxn>
              <a:cxn ang="T9">
                <a:pos x="T2" y="T3"/>
              </a:cxn>
              <a:cxn ang="T10">
                <a:pos x="T4" y="T5"/>
              </a:cxn>
              <a:cxn ang="T11">
                <a:pos x="T6" y="T7"/>
              </a:cxn>
            </a:cxnLst>
            <a:rect l="T12" t="T13" r="T14" b="T15"/>
            <a:pathLst>
              <a:path w="62" h="186">
                <a:moveTo>
                  <a:pt x="61" y="0"/>
                </a:moveTo>
                <a:cubicBezTo>
                  <a:pt x="61" y="12"/>
                  <a:pt x="62" y="52"/>
                  <a:pt x="58" y="72"/>
                </a:cubicBezTo>
                <a:cubicBezTo>
                  <a:pt x="54" y="92"/>
                  <a:pt x="45" y="103"/>
                  <a:pt x="35" y="122"/>
                </a:cubicBezTo>
                <a:cubicBezTo>
                  <a:pt x="25" y="141"/>
                  <a:pt x="7" y="173"/>
                  <a:pt x="0" y="186"/>
                </a:cubicBezTo>
              </a:path>
            </a:pathLst>
          </a:custGeom>
          <a:noFill/>
          <a:ln w="254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74096"/>
                                        </p:tgtEl>
                                        <p:attrNameLst>
                                          <p:attrName>style.visibility</p:attrName>
                                        </p:attrNameLst>
                                      </p:cBhvr>
                                      <p:to>
                                        <p:strVal val="visible"/>
                                      </p:to>
                                    </p:set>
                                    <p:animEffect transition="in" filter="randombar(vertical)">
                                      <p:cBhvr>
                                        <p:cTn id="7" dur="500"/>
                                        <p:tgtEl>
                                          <p:spTgt spid="174096"/>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174087"/>
                                        </p:tgtEl>
                                        <p:attrNameLst>
                                          <p:attrName>style.visibility</p:attrName>
                                        </p:attrNameLst>
                                      </p:cBhvr>
                                      <p:to>
                                        <p:strVal val="visible"/>
                                      </p:to>
                                    </p:set>
                                    <p:anim calcmode="lin" valueType="num">
                                      <p:cBhvr>
                                        <p:cTn id="11" dur="500" fill="hold"/>
                                        <p:tgtEl>
                                          <p:spTgt spid="174087"/>
                                        </p:tgtEl>
                                        <p:attrNameLst>
                                          <p:attrName>ppt_x</p:attrName>
                                        </p:attrNameLst>
                                      </p:cBhvr>
                                      <p:tavLst>
                                        <p:tav tm="0">
                                          <p:val>
                                            <p:strVal val="#ppt_x-#ppt_w/2"/>
                                          </p:val>
                                        </p:tav>
                                        <p:tav tm="100000">
                                          <p:val>
                                            <p:strVal val="#ppt_x"/>
                                          </p:val>
                                        </p:tav>
                                      </p:tavLst>
                                    </p:anim>
                                    <p:anim calcmode="lin" valueType="num">
                                      <p:cBhvr>
                                        <p:cTn id="12" dur="500" fill="hold"/>
                                        <p:tgtEl>
                                          <p:spTgt spid="174087"/>
                                        </p:tgtEl>
                                        <p:attrNameLst>
                                          <p:attrName>ppt_y</p:attrName>
                                        </p:attrNameLst>
                                      </p:cBhvr>
                                      <p:tavLst>
                                        <p:tav tm="0">
                                          <p:val>
                                            <p:strVal val="#ppt_y"/>
                                          </p:val>
                                        </p:tav>
                                        <p:tav tm="100000">
                                          <p:val>
                                            <p:strVal val="#ppt_y"/>
                                          </p:val>
                                        </p:tav>
                                      </p:tavLst>
                                    </p:anim>
                                    <p:anim calcmode="lin" valueType="num">
                                      <p:cBhvr>
                                        <p:cTn id="13" dur="500" fill="hold"/>
                                        <p:tgtEl>
                                          <p:spTgt spid="174087"/>
                                        </p:tgtEl>
                                        <p:attrNameLst>
                                          <p:attrName>ppt_w</p:attrName>
                                        </p:attrNameLst>
                                      </p:cBhvr>
                                      <p:tavLst>
                                        <p:tav tm="0">
                                          <p:val>
                                            <p:fltVal val="0"/>
                                          </p:val>
                                        </p:tav>
                                        <p:tav tm="100000">
                                          <p:val>
                                            <p:strVal val="#ppt_w"/>
                                          </p:val>
                                        </p:tav>
                                      </p:tavLst>
                                    </p:anim>
                                    <p:anim calcmode="lin" valueType="num">
                                      <p:cBhvr>
                                        <p:cTn id="14" dur="500" fill="hold"/>
                                        <p:tgtEl>
                                          <p:spTgt spid="17408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74089"/>
                                        </p:tgtEl>
                                        <p:attrNameLst>
                                          <p:attrName>style.visibility</p:attrName>
                                        </p:attrNameLst>
                                      </p:cBhvr>
                                      <p:to>
                                        <p:strVal val="visible"/>
                                      </p:to>
                                    </p:set>
                                    <p:anim calcmode="lin" valueType="num">
                                      <p:cBhvr>
                                        <p:cTn id="18" dur="500" fill="hold"/>
                                        <p:tgtEl>
                                          <p:spTgt spid="174089"/>
                                        </p:tgtEl>
                                        <p:attrNameLst>
                                          <p:attrName>ppt_x</p:attrName>
                                        </p:attrNameLst>
                                      </p:cBhvr>
                                      <p:tavLst>
                                        <p:tav tm="0">
                                          <p:val>
                                            <p:strVal val="#ppt_x-#ppt_w/2"/>
                                          </p:val>
                                        </p:tav>
                                        <p:tav tm="100000">
                                          <p:val>
                                            <p:strVal val="#ppt_x"/>
                                          </p:val>
                                        </p:tav>
                                      </p:tavLst>
                                    </p:anim>
                                    <p:anim calcmode="lin" valueType="num">
                                      <p:cBhvr>
                                        <p:cTn id="19" dur="500" fill="hold"/>
                                        <p:tgtEl>
                                          <p:spTgt spid="174089"/>
                                        </p:tgtEl>
                                        <p:attrNameLst>
                                          <p:attrName>ppt_y</p:attrName>
                                        </p:attrNameLst>
                                      </p:cBhvr>
                                      <p:tavLst>
                                        <p:tav tm="0">
                                          <p:val>
                                            <p:strVal val="#ppt_y"/>
                                          </p:val>
                                        </p:tav>
                                        <p:tav tm="100000">
                                          <p:val>
                                            <p:strVal val="#ppt_y"/>
                                          </p:val>
                                        </p:tav>
                                      </p:tavLst>
                                    </p:anim>
                                    <p:anim calcmode="lin" valueType="num">
                                      <p:cBhvr>
                                        <p:cTn id="20" dur="500" fill="hold"/>
                                        <p:tgtEl>
                                          <p:spTgt spid="174089"/>
                                        </p:tgtEl>
                                        <p:attrNameLst>
                                          <p:attrName>ppt_w</p:attrName>
                                        </p:attrNameLst>
                                      </p:cBhvr>
                                      <p:tavLst>
                                        <p:tav tm="0">
                                          <p:val>
                                            <p:fltVal val="0"/>
                                          </p:val>
                                        </p:tav>
                                        <p:tav tm="100000">
                                          <p:val>
                                            <p:strVal val="#ppt_w"/>
                                          </p:val>
                                        </p:tav>
                                      </p:tavLst>
                                    </p:anim>
                                    <p:anim calcmode="lin" valueType="num">
                                      <p:cBhvr>
                                        <p:cTn id="21" dur="500" fill="hold"/>
                                        <p:tgtEl>
                                          <p:spTgt spid="174089"/>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174088"/>
                                        </p:tgtEl>
                                        <p:attrNameLst>
                                          <p:attrName>style.visibility</p:attrName>
                                        </p:attrNameLst>
                                      </p:cBhvr>
                                      <p:to>
                                        <p:strVal val="visible"/>
                                      </p:to>
                                    </p:set>
                                    <p:anim calcmode="lin" valueType="num">
                                      <p:cBhvr>
                                        <p:cTn id="25" dur="500" fill="hold"/>
                                        <p:tgtEl>
                                          <p:spTgt spid="174088"/>
                                        </p:tgtEl>
                                        <p:attrNameLst>
                                          <p:attrName>ppt_x</p:attrName>
                                        </p:attrNameLst>
                                      </p:cBhvr>
                                      <p:tavLst>
                                        <p:tav tm="0">
                                          <p:val>
                                            <p:strVal val="#ppt_x-#ppt_w/2"/>
                                          </p:val>
                                        </p:tav>
                                        <p:tav tm="100000">
                                          <p:val>
                                            <p:strVal val="#ppt_x"/>
                                          </p:val>
                                        </p:tav>
                                      </p:tavLst>
                                    </p:anim>
                                    <p:anim calcmode="lin" valueType="num">
                                      <p:cBhvr>
                                        <p:cTn id="26" dur="500" fill="hold"/>
                                        <p:tgtEl>
                                          <p:spTgt spid="174088"/>
                                        </p:tgtEl>
                                        <p:attrNameLst>
                                          <p:attrName>ppt_y</p:attrName>
                                        </p:attrNameLst>
                                      </p:cBhvr>
                                      <p:tavLst>
                                        <p:tav tm="0">
                                          <p:val>
                                            <p:strVal val="#ppt_y"/>
                                          </p:val>
                                        </p:tav>
                                        <p:tav tm="100000">
                                          <p:val>
                                            <p:strVal val="#ppt_y"/>
                                          </p:val>
                                        </p:tav>
                                      </p:tavLst>
                                    </p:anim>
                                    <p:anim calcmode="lin" valueType="num">
                                      <p:cBhvr>
                                        <p:cTn id="27" dur="500" fill="hold"/>
                                        <p:tgtEl>
                                          <p:spTgt spid="174088"/>
                                        </p:tgtEl>
                                        <p:attrNameLst>
                                          <p:attrName>ppt_w</p:attrName>
                                        </p:attrNameLst>
                                      </p:cBhvr>
                                      <p:tavLst>
                                        <p:tav tm="0">
                                          <p:val>
                                            <p:fltVal val="0"/>
                                          </p:val>
                                        </p:tav>
                                        <p:tav tm="100000">
                                          <p:val>
                                            <p:strVal val="#ppt_w"/>
                                          </p:val>
                                        </p:tav>
                                      </p:tavLst>
                                    </p:anim>
                                    <p:anim calcmode="lin" valueType="num">
                                      <p:cBhvr>
                                        <p:cTn id="28" dur="500" fill="hold"/>
                                        <p:tgtEl>
                                          <p:spTgt spid="174088"/>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174084"/>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grpId="0" nodeType="afterEffect">
                                  <p:stCondLst>
                                    <p:cond delay="0"/>
                                  </p:stCondLst>
                                  <p:childTnLst>
                                    <p:set>
                                      <p:cBhvr>
                                        <p:cTn id="34" dur="1" fill="hold">
                                          <p:stCondLst>
                                            <p:cond delay="499"/>
                                          </p:stCondLst>
                                        </p:cTn>
                                        <p:tgtEl>
                                          <p:spTgt spid="174083"/>
                                        </p:tgtEl>
                                        <p:attrNameLst>
                                          <p:attrName>style.visibility</p:attrName>
                                        </p:attrNameLst>
                                      </p:cBhvr>
                                      <p:to>
                                        <p:strVal val="visible"/>
                                      </p:to>
                                    </p:set>
                                  </p:childTnLst>
                                </p:cTn>
                              </p:par>
                            </p:childTnLst>
                          </p:cTn>
                        </p:par>
                        <p:par>
                          <p:cTn id="35" fill="hold" nodeType="afterGroup">
                            <p:stCondLst>
                              <p:cond delay="3000"/>
                            </p:stCondLst>
                            <p:childTnLst>
                              <p:par>
                                <p:cTn id="36" presetID="17" presetClass="entr" presetSubtype="8" fill="hold" grpId="0" nodeType="afterEffect">
                                  <p:stCondLst>
                                    <p:cond delay="0"/>
                                  </p:stCondLst>
                                  <p:childTnLst>
                                    <p:set>
                                      <p:cBhvr>
                                        <p:cTn id="37" dur="1" fill="hold">
                                          <p:stCondLst>
                                            <p:cond delay="0"/>
                                          </p:stCondLst>
                                        </p:cTn>
                                        <p:tgtEl>
                                          <p:spTgt spid="174093"/>
                                        </p:tgtEl>
                                        <p:attrNameLst>
                                          <p:attrName>style.visibility</p:attrName>
                                        </p:attrNameLst>
                                      </p:cBhvr>
                                      <p:to>
                                        <p:strVal val="visible"/>
                                      </p:to>
                                    </p:set>
                                    <p:anim calcmode="lin" valueType="num">
                                      <p:cBhvr>
                                        <p:cTn id="38" dur="500" fill="hold"/>
                                        <p:tgtEl>
                                          <p:spTgt spid="174093"/>
                                        </p:tgtEl>
                                        <p:attrNameLst>
                                          <p:attrName>ppt_x</p:attrName>
                                        </p:attrNameLst>
                                      </p:cBhvr>
                                      <p:tavLst>
                                        <p:tav tm="0">
                                          <p:val>
                                            <p:strVal val="#ppt_x-#ppt_w/2"/>
                                          </p:val>
                                        </p:tav>
                                        <p:tav tm="100000">
                                          <p:val>
                                            <p:strVal val="#ppt_x"/>
                                          </p:val>
                                        </p:tav>
                                      </p:tavLst>
                                    </p:anim>
                                    <p:anim calcmode="lin" valueType="num">
                                      <p:cBhvr>
                                        <p:cTn id="39" dur="500" fill="hold"/>
                                        <p:tgtEl>
                                          <p:spTgt spid="174093"/>
                                        </p:tgtEl>
                                        <p:attrNameLst>
                                          <p:attrName>ppt_y</p:attrName>
                                        </p:attrNameLst>
                                      </p:cBhvr>
                                      <p:tavLst>
                                        <p:tav tm="0">
                                          <p:val>
                                            <p:strVal val="#ppt_y"/>
                                          </p:val>
                                        </p:tav>
                                        <p:tav tm="100000">
                                          <p:val>
                                            <p:strVal val="#ppt_y"/>
                                          </p:val>
                                        </p:tav>
                                      </p:tavLst>
                                    </p:anim>
                                    <p:anim calcmode="lin" valueType="num">
                                      <p:cBhvr>
                                        <p:cTn id="40" dur="500" fill="hold"/>
                                        <p:tgtEl>
                                          <p:spTgt spid="174093"/>
                                        </p:tgtEl>
                                        <p:attrNameLst>
                                          <p:attrName>ppt_w</p:attrName>
                                        </p:attrNameLst>
                                      </p:cBhvr>
                                      <p:tavLst>
                                        <p:tav tm="0">
                                          <p:val>
                                            <p:fltVal val="0"/>
                                          </p:val>
                                        </p:tav>
                                        <p:tav tm="100000">
                                          <p:val>
                                            <p:strVal val="#ppt_w"/>
                                          </p:val>
                                        </p:tav>
                                      </p:tavLst>
                                    </p:anim>
                                    <p:anim calcmode="lin" valueType="num">
                                      <p:cBhvr>
                                        <p:cTn id="41" dur="500" fill="hold"/>
                                        <p:tgtEl>
                                          <p:spTgt spid="17409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4" fill="hold" grpId="0" nodeType="clickEffect">
                                  <p:stCondLst>
                                    <p:cond delay="0"/>
                                  </p:stCondLst>
                                  <p:childTnLst>
                                    <p:set>
                                      <p:cBhvr>
                                        <p:cTn id="45" dur="1" fill="hold">
                                          <p:stCondLst>
                                            <p:cond delay="0"/>
                                          </p:stCondLst>
                                        </p:cTn>
                                        <p:tgtEl>
                                          <p:spTgt spid="174090"/>
                                        </p:tgtEl>
                                        <p:attrNameLst>
                                          <p:attrName>style.visibility</p:attrName>
                                        </p:attrNameLst>
                                      </p:cBhvr>
                                      <p:to>
                                        <p:strVal val="visible"/>
                                      </p:to>
                                    </p:set>
                                    <p:anim calcmode="lin" valueType="num">
                                      <p:cBhvr>
                                        <p:cTn id="46" dur="500" fill="hold"/>
                                        <p:tgtEl>
                                          <p:spTgt spid="174090"/>
                                        </p:tgtEl>
                                        <p:attrNameLst>
                                          <p:attrName>ppt_x</p:attrName>
                                        </p:attrNameLst>
                                      </p:cBhvr>
                                      <p:tavLst>
                                        <p:tav tm="0">
                                          <p:val>
                                            <p:strVal val="#ppt_x"/>
                                          </p:val>
                                        </p:tav>
                                        <p:tav tm="100000">
                                          <p:val>
                                            <p:strVal val="#ppt_x"/>
                                          </p:val>
                                        </p:tav>
                                      </p:tavLst>
                                    </p:anim>
                                    <p:anim calcmode="lin" valueType="num">
                                      <p:cBhvr>
                                        <p:cTn id="47" dur="500" fill="hold"/>
                                        <p:tgtEl>
                                          <p:spTgt spid="174090"/>
                                        </p:tgtEl>
                                        <p:attrNameLst>
                                          <p:attrName>ppt_y</p:attrName>
                                        </p:attrNameLst>
                                      </p:cBhvr>
                                      <p:tavLst>
                                        <p:tav tm="0">
                                          <p:val>
                                            <p:strVal val="#ppt_y+#ppt_h/2"/>
                                          </p:val>
                                        </p:tav>
                                        <p:tav tm="100000">
                                          <p:val>
                                            <p:strVal val="#ppt_y"/>
                                          </p:val>
                                        </p:tav>
                                      </p:tavLst>
                                    </p:anim>
                                    <p:anim calcmode="lin" valueType="num">
                                      <p:cBhvr>
                                        <p:cTn id="48" dur="500" fill="hold"/>
                                        <p:tgtEl>
                                          <p:spTgt spid="174090"/>
                                        </p:tgtEl>
                                        <p:attrNameLst>
                                          <p:attrName>ppt_w</p:attrName>
                                        </p:attrNameLst>
                                      </p:cBhvr>
                                      <p:tavLst>
                                        <p:tav tm="0">
                                          <p:val>
                                            <p:strVal val="#ppt_w"/>
                                          </p:val>
                                        </p:tav>
                                        <p:tav tm="100000">
                                          <p:val>
                                            <p:strVal val="#ppt_w"/>
                                          </p:val>
                                        </p:tav>
                                      </p:tavLst>
                                    </p:anim>
                                    <p:anim calcmode="lin" valueType="num">
                                      <p:cBhvr>
                                        <p:cTn id="49" dur="500" fill="hold"/>
                                        <p:tgtEl>
                                          <p:spTgt spid="174090"/>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
                            </p:stCondLst>
                            <p:childTnLst>
                              <p:par>
                                <p:cTn id="51" presetID="17" presetClass="entr" presetSubtype="4" fill="hold" grpId="0" nodeType="afterEffect">
                                  <p:stCondLst>
                                    <p:cond delay="0"/>
                                  </p:stCondLst>
                                  <p:childTnLst>
                                    <p:set>
                                      <p:cBhvr>
                                        <p:cTn id="52" dur="1" fill="hold">
                                          <p:stCondLst>
                                            <p:cond delay="0"/>
                                          </p:stCondLst>
                                        </p:cTn>
                                        <p:tgtEl>
                                          <p:spTgt spid="174091"/>
                                        </p:tgtEl>
                                        <p:attrNameLst>
                                          <p:attrName>style.visibility</p:attrName>
                                        </p:attrNameLst>
                                      </p:cBhvr>
                                      <p:to>
                                        <p:strVal val="visible"/>
                                      </p:to>
                                    </p:set>
                                    <p:anim calcmode="lin" valueType="num">
                                      <p:cBhvr>
                                        <p:cTn id="53" dur="500" fill="hold"/>
                                        <p:tgtEl>
                                          <p:spTgt spid="174091"/>
                                        </p:tgtEl>
                                        <p:attrNameLst>
                                          <p:attrName>ppt_x</p:attrName>
                                        </p:attrNameLst>
                                      </p:cBhvr>
                                      <p:tavLst>
                                        <p:tav tm="0">
                                          <p:val>
                                            <p:strVal val="#ppt_x"/>
                                          </p:val>
                                        </p:tav>
                                        <p:tav tm="100000">
                                          <p:val>
                                            <p:strVal val="#ppt_x"/>
                                          </p:val>
                                        </p:tav>
                                      </p:tavLst>
                                    </p:anim>
                                    <p:anim calcmode="lin" valueType="num">
                                      <p:cBhvr>
                                        <p:cTn id="54" dur="500" fill="hold"/>
                                        <p:tgtEl>
                                          <p:spTgt spid="174091"/>
                                        </p:tgtEl>
                                        <p:attrNameLst>
                                          <p:attrName>ppt_y</p:attrName>
                                        </p:attrNameLst>
                                      </p:cBhvr>
                                      <p:tavLst>
                                        <p:tav tm="0">
                                          <p:val>
                                            <p:strVal val="#ppt_y+#ppt_h/2"/>
                                          </p:val>
                                        </p:tav>
                                        <p:tav tm="100000">
                                          <p:val>
                                            <p:strVal val="#ppt_y"/>
                                          </p:val>
                                        </p:tav>
                                      </p:tavLst>
                                    </p:anim>
                                    <p:anim calcmode="lin" valueType="num">
                                      <p:cBhvr>
                                        <p:cTn id="55" dur="500" fill="hold"/>
                                        <p:tgtEl>
                                          <p:spTgt spid="174091"/>
                                        </p:tgtEl>
                                        <p:attrNameLst>
                                          <p:attrName>ppt_w</p:attrName>
                                        </p:attrNameLst>
                                      </p:cBhvr>
                                      <p:tavLst>
                                        <p:tav tm="0">
                                          <p:val>
                                            <p:strVal val="#ppt_w"/>
                                          </p:val>
                                        </p:tav>
                                        <p:tav tm="100000">
                                          <p:val>
                                            <p:strVal val="#ppt_w"/>
                                          </p:val>
                                        </p:tav>
                                      </p:tavLst>
                                    </p:anim>
                                    <p:anim calcmode="lin" valueType="num">
                                      <p:cBhvr>
                                        <p:cTn id="56" dur="500" fill="hold"/>
                                        <p:tgtEl>
                                          <p:spTgt spid="174091"/>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17" presetClass="entr" presetSubtype="4" fill="hold" grpId="0" nodeType="afterEffect">
                                  <p:stCondLst>
                                    <p:cond delay="0"/>
                                  </p:stCondLst>
                                  <p:childTnLst>
                                    <p:set>
                                      <p:cBhvr>
                                        <p:cTn id="59" dur="1" fill="hold">
                                          <p:stCondLst>
                                            <p:cond delay="0"/>
                                          </p:stCondLst>
                                        </p:cTn>
                                        <p:tgtEl>
                                          <p:spTgt spid="174092"/>
                                        </p:tgtEl>
                                        <p:attrNameLst>
                                          <p:attrName>style.visibility</p:attrName>
                                        </p:attrNameLst>
                                      </p:cBhvr>
                                      <p:to>
                                        <p:strVal val="visible"/>
                                      </p:to>
                                    </p:set>
                                    <p:anim calcmode="lin" valueType="num">
                                      <p:cBhvr>
                                        <p:cTn id="60" dur="500" fill="hold"/>
                                        <p:tgtEl>
                                          <p:spTgt spid="174092"/>
                                        </p:tgtEl>
                                        <p:attrNameLst>
                                          <p:attrName>ppt_x</p:attrName>
                                        </p:attrNameLst>
                                      </p:cBhvr>
                                      <p:tavLst>
                                        <p:tav tm="0">
                                          <p:val>
                                            <p:strVal val="#ppt_x"/>
                                          </p:val>
                                        </p:tav>
                                        <p:tav tm="100000">
                                          <p:val>
                                            <p:strVal val="#ppt_x"/>
                                          </p:val>
                                        </p:tav>
                                      </p:tavLst>
                                    </p:anim>
                                    <p:anim calcmode="lin" valueType="num">
                                      <p:cBhvr>
                                        <p:cTn id="61" dur="500" fill="hold"/>
                                        <p:tgtEl>
                                          <p:spTgt spid="174092"/>
                                        </p:tgtEl>
                                        <p:attrNameLst>
                                          <p:attrName>ppt_y</p:attrName>
                                        </p:attrNameLst>
                                      </p:cBhvr>
                                      <p:tavLst>
                                        <p:tav tm="0">
                                          <p:val>
                                            <p:strVal val="#ppt_y+#ppt_h/2"/>
                                          </p:val>
                                        </p:tav>
                                        <p:tav tm="100000">
                                          <p:val>
                                            <p:strVal val="#ppt_y"/>
                                          </p:val>
                                        </p:tav>
                                      </p:tavLst>
                                    </p:anim>
                                    <p:anim calcmode="lin" valueType="num">
                                      <p:cBhvr>
                                        <p:cTn id="62" dur="500" fill="hold"/>
                                        <p:tgtEl>
                                          <p:spTgt spid="174092"/>
                                        </p:tgtEl>
                                        <p:attrNameLst>
                                          <p:attrName>ppt_w</p:attrName>
                                        </p:attrNameLst>
                                      </p:cBhvr>
                                      <p:tavLst>
                                        <p:tav tm="0">
                                          <p:val>
                                            <p:strVal val="#ppt_w"/>
                                          </p:val>
                                        </p:tav>
                                        <p:tav tm="100000">
                                          <p:val>
                                            <p:strVal val="#ppt_w"/>
                                          </p:val>
                                        </p:tav>
                                      </p:tavLst>
                                    </p:anim>
                                    <p:anim calcmode="lin" valueType="num">
                                      <p:cBhvr>
                                        <p:cTn id="63" dur="500" fill="hold"/>
                                        <p:tgtEl>
                                          <p:spTgt spid="174092"/>
                                        </p:tgtEl>
                                        <p:attrNameLst>
                                          <p:attrName>ppt_h</p:attrName>
                                        </p:attrNameLst>
                                      </p:cBhvr>
                                      <p:tavLst>
                                        <p:tav tm="0">
                                          <p:val>
                                            <p:fltVal val="0"/>
                                          </p:val>
                                        </p:tav>
                                        <p:tav tm="100000">
                                          <p:val>
                                            <p:strVal val="#ppt_h"/>
                                          </p:val>
                                        </p:tav>
                                      </p:tavLst>
                                    </p:anim>
                                  </p:childTnLst>
                                </p:cTn>
                              </p:par>
                            </p:childTnLst>
                          </p:cTn>
                        </p:par>
                        <p:par>
                          <p:cTn id="64" fill="hold" nodeType="afterGroup">
                            <p:stCondLst>
                              <p:cond delay="1500"/>
                            </p:stCondLst>
                            <p:childTnLst>
                              <p:par>
                                <p:cTn id="65" presetID="1" presetClass="entr" presetSubtype="0" fill="hold" grpId="0" nodeType="afterEffect">
                                  <p:stCondLst>
                                    <p:cond delay="0"/>
                                  </p:stCondLst>
                                  <p:childTnLst>
                                    <p:set>
                                      <p:cBhvr>
                                        <p:cTn id="66" dur="1" fill="hold">
                                          <p:stCondLst>
                                            <p:cond delay="499"/>
                                          </p:stCondLst>
                                        </p:cTn>
                                        <p:tgtEl>
                                          <p:spTgt spid="174085"/>
                                        </p:tgtEl>
                                        <p:attrNameLst>
                                          <p:attrName>style.visibility</p:attrName>
                                        </p:attrNameLst>
                                      </p:cBhvr>
                                      <p:to>
                                        <p:strVal val="visible"/>
                                      </p:to>
                                    </p:set>
                                  </p:childTnLst>
                                </p:cTn>
                              </p:par>
                            </p:childTnLst>
                          </p:cTn>
                        </p:par>
                        <p:par>
                          <p:cTn id="67" fill="hold" nodeType="afterGroup">
                            <p:stCondLst>
                              <p:cond delay="2000"/>
                            </p:stCondLst>
                            <p:childTnLst>
                              <p:par>
                                <p:cTn id="68" presetID="1" presetClass="entr" presetSubtype="0" fill="hold" grpId="0" nodeType="afterEffect">
                                  <p:stCondLst>
                                    <p:cond delay="0"/>
                                  </p:stCondLst>
                                  <p:childTnLst>
                                    <p:set>
                                      <p:cBhvr>
                                        <p:cTn id="69" dur="1" fill="hold">
                                          <p:stCondLst>
                                            <p:cond delay="499"/>
                                          </p:stCondLst>
                                        </p:cTn>
                                        <p:tgtEl>
                                          <p:spTgt spid="174086"/>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7" presetClass="entr" presetSubtype="1" fill="hold" grpId="0" nodeType="clickEffect">
                                  <p:stCondLst>
                                    <p:cond delay="0"/>
                                  </p:stCondLst>
                                  <p:childTnLst>
                                    <p:set>
                                      <p:cBhvr>
                                        <p:cTn id="73" dur="1" fill="hold">
                                          <p:stCondLst>
                                            <p:cond delay="0"/>
                                          </p:stCondLst>
                                        </p:cTn>
                                        <p:tgtEl>
                                          <p:spTgt spid="174094"/>
                                        </p:tgtEl>
                                        <p:attrNameLst>
                                          <p:attrName>style.visibility</p:attrName>
                                        </p:attrNameLst>
                                      </p:cBhvr>
                                      <p:to>
                                        <p:strVal val="visible"/>
                                      </p:to>
                                    </p:set>
                                    <p:anim calcmode="lin" valueType="num">
                                      <p:cBhvr>
                                        <p:cTn id="74" dur="500" fill="hold"/>
                                        <p:tgtEl>
                                          <p:spTgt spid="174094"/>
                                        </p:tgtEl>
                                        <p:attrNameLst>
                                          <p:attrName>ppt_x</p:attrName>
                                        </p:attrNameLst>
                                      </p:cBhvr>
                                      <p:tavLst>
                                        <p:tav tm="0">
                                          <p:val>
                                            <p:strVal val="#ppt_x"/>
                                          </p:val>
                                        </p:tav>
                                        <p:tav tm="100000">
                                          <p:val>
                                            <p:strVal val="#ppt_x"/>
                                          </p:val>
                                        </p:tav>
                                      </p:tavLst>
                                    </p:anim>
                                    <p:anim calcmode="lin" valueType="num">
                                      <p:cBhvr>
                                        <p:cTn id="75" dur="500" fill="hold"/>
                                        <p:tgtEl>
                                          <p:spTgt spid="174094"/>
                                        </p:tgtEl>
                                        <p:attrNameLst>
                                          <p:attrName>ppt_y</p:attrName>
                                        </p:attrNameLst>
                                      </p:cBhvr>
                                      <p:tavLst>
                                        <p:tav tm="0">
                                          <p:val>
                                            <p:strVal val="#ppt_y-#ppt_h/2"/>
                                          </p:val>
                                        </p:tav>
                                        <p:tav tm="100000">
                                          <p:val>
                                            <p:strVal val="#ppt_y"/>
                                          </p:val>
                                        </p:tav>
                                      </p:tavLst>
                                    </p:anim>
                                    <p:anim calcmode="lin" valueType="num">
                                      <p:cBhvr>
                                        <p:cTn id="76" dur="500" fill="hold"/>
                                        <p:tgtEl>
                                          <p:spTgt spid="174094"/>
                                        </p:tgtEl>
                                        <p:attrNameLst>
                                          <p:attrName>ppt_w</p:attrName>
                                        </p:attrNameLst>
                                      </p:cBhvr>
                                      <p:tavLst>
                                        <p:tav tm="0">
                                          <p:val>
                                            <p:strVal val="#ppt_w"/>
                                          </p:val>
                                        </p:tav>
                                        <p:tav tm="100000">
                                          <p:val>
                                            <p:strVal val="#ppt_w"/>
                                          </p:val>
                                        </p:tav>
                                      </p:tavLst>
                                    </p:anim>
                                    <p:anim calcmode="lin" valueType="num">
                                      <p:cBhvr>
                                        <p:cTn id="77" dur="500" fill="hold"/>
                                        <p:tgtEl>
                                          <p:spTgt spid="174094"/>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7" presetClass="entr" presetSubtype="1" fill="hold" grpId="0" nodeType="clickEffect">
                                  <p:stCondLst>
                                    <p:cond delay="0"/>
                                  </p:stCondLst>
                                  <p:childTnLst>
                                    <p:set>
                                      <p:cBhvr>
                                        <p:cTn id="81" dur="1" fill="hold">
                                          <p:stCondLst>
                                            <p:cond delay="0"/>
                                          </p:stCondLst>
                                        </p:cTn>
                                        <p:tgtEl>
                                          <p:spTgt spid="174095"/>
                                        </p:tgtEl>
                                        <p:attrNameLst>
                                          <p:attrName>style.visibility</p:attrName>
                                        </p:attrNameLst>
                                      </p:cBhvr>
                                      <p:to>
                                        <p:strVal val="visible"/>
                                      </p:to>
                                    </p:set>
                                    <p:anim calcmode="lin" valueType="num">
                                      <p:cBhvr>
                                        <p:cTn id="82" dur="500" fill="hold"/>
                                        <p:tgtEl>
                                          <p:spTgt spid="174095"/>
                                        </p:tgtEl>
                                        <p:attrNameLst>
                                          <p:attrName>ppt_x</p:attrName>
                                        </p:attrNameLst>
                                      </p:cBhvr>
                                      <p:tavLst>
                                        <p:tav tm="0">
                                          <p:val>
                                            <p:strVal val="#ppt_x"/>
                                          </p:val>
                                        </p:tav>
                                        <p:tav tm="100000">
                                          <p:val>
                                            <p:strVal val="#ppt_x"/>
                                          </p:val>
                                        </p:tav>
                                      </p:tavLst>
                                    </p:anim>
                                    <p:anim calcmode="lin" valueType="num">
                                      <p:cBhvr>
                                        <p:cTn id="83" dur="500" fill="hold"/>
                                        <p:tgtEl>
                                          <p:spTgt spid="174095"/>
                                        </p:tgtEl>
                                        <p:attrNameLst>
                                          <p:attrName>ppt_y</p:attrName>
                                        </p:attrNameLst>
                                      </p:cBhvr>
                                      <p:tavLst>
                                        <p:tav tm="0">
                                          <p:val>
                                            <p:strVal val="#ppt_y-#ppt_h/2"/>
                                          </p:val>
                                        </p:tav>
                                        <p:tav tm="100000">
                                          <p:val>
                                            <p:strVal val="#ppt_y"/>
                                          </p:val>
                                        </p:tav>
                                      </p:tavLst>
                                    </p:anim>
                                    <p:anim calcmode="lin" valueType="num">
                                      <p:cBhvr>
                                        <p:cTn id="84" dur="500" fill="hold"/>
                                        <p:tgtEl>
                                          <p:spTgt spid="174095"/>
                                        </p:tgtEl>
                                        <p:attrNameLst>
                                          <p:attrName>ppt_w</p:attrName>
                                        </p:attrNameLst>
                                      </p:cBhvr>
                                      <p:tavLst>
                                        <p:tav tm="0">
                                          <p:val>
                                            <p:strVal val="#ppt_w"/>
                                          </p:val>
                                        </p:tav>
                                        <p:tav tm="100000">
                                          <p:val>
                                            <p:strVal val="#ppt_w"/>
                                          </p:val>
                                        </p:tav>
                                      </p:tavLst>
                                    </p:anim>
                                    <p:anim calcmode="lin" valueType="num">
                                      <p:cBhvr>
                                        <p:cTn id="85" dur="500" fill="hold"/>
                                        <p:tgtEl>
                                          <p:spTgt spid="174095"/>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17" presetClass="entr" presetSubtype="8" fill="hold" grpId="0" nodeType="clickEffect">
                                  <p:stCondLst>
                                    <p:cond delay="0"/>
                                  </p:stCondLst>
                                  <p:childTnLst>
                                    <p:set>
                                      <p:cBhvr>
                                        <p:cTn id="89" dur="1" fill="hold">
                                          <p:stCondLst>
                                            <p:cond delay="0"/>
                                          </p:stCondLst>
                                        </p:cTn>
                                        <p:tgtEl>
                                          <p:spTgt spid="174099"/>
                                        </p:tgtEl>
                                        <p:attrNameLst>
                                          <p:attrName>style.visibility</p:attrName>
                                        </p:attrNameLst>
                                      </p:cBhvr>
                                      <p:to>
                                        <p:strVal val="visible"/>
                                      </p:to>
                                    </p:set>
                                    <p:anim calcmode="lin" valueType="num">
                                      <p:cBhvr>
                                        <p:cTn id="90" dur="500" fill="hold"/>
                                        <p:tgtEl>
                                          <p:spTgt spid="174099"/>
                                        </p:tgtEl>
                                        <p:attrNameLst>
                                          <p:attrName>ppt_x</p:attrName>
                                        </p:attrNameLst>
                                      </p:cBhvr>
                                      <p:tavLst>
                                        <p:tav tm="0">
                                          <p:val>
                                            <p:strVal val="#ppt_x-#ppt_w/2"/>
                                          </p:val>
                                        </p:tav>
                                        <p:tav tm="100000">
                                          <p:val>
                                            <p:strVal val="#ppt_x"/>
                                          </p:val>
                                        </p:tav>
                                      </p:tavLst>
                                    </p:anim>
                                    <p:anim calcmode="lin" valueType="num">
                                      <p:cBhvr>
                                        <p:cTn id="91" dur="500" fill="hold"/>
                                        <p:tgtEl>
                                          <p:spTgt spid="174099"/>
                                        </p:tgtEl>
                                        <p:attrNameLst>
                                          <p:attrName>ppt_y</p:attrName>
                                        </p:attrNameLst>
                                      </p:cBhvr>
                                      <p:tavLst>
                                        <p:tav tm="0">
                                          <p:val>
                                            <p:strVal val="#ppt_y"/>
                                          </p:val>
                                        </p:tav>
                                        <p:tav tm="100000">
                                          <p:val>
                                            <p:strVal val="#ppt_y"/>
                                          </p:val>
                                        </p:tav>
                                      </p:tavLst>
                                    </p:anim>
                                    <p:anim calcmode="lin" valueType="num">
                                      <p:cBhvr>
                                        <p:cTn id="92" dur="500" fill="hold"/>
                                        <p:tgtEl>
                                          <p:spTgt spid="174099"/>
                                        </p:tgtEl>
                                        <p:attrNameLst>
                                          <p:attrName>ppt_w</p:attrName>
                                        </p:attrNameLst>
                                      </p:cBhvr>
                                      <p:tavLst>
                                        <p:tav tm="0">
                                          <p:val>
                                            <p:fltVal val="0"/>
                                          </p:val>
                                        </p:tav>
                                        <p:tav tm="100000">
                                          <p:val>
                                            <p:strVal val="#ppt_w"/>
                                          </p:val>
                                        </p:tav>
                                      </p:tavLst>
                                    </p:anim>
                                    <p:anim calcmode="lin" valueType="num">
                                      <p:cBhvr>
                                        <p:cTn id="93" dur="500" fill="hold"/>
                                        <p:tgtEl>
                                          <p:spTgt spid="174099"/>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500"/>
                            </p:stCondLst>
                            <p:childTnLst>
                              <p:par>
                                <p:cTn id="95" presetID="17" presetClass="entr" presetSubtype="8" fill="hold" grpId="0" nodeType="afterEffect">
                                  <p:stCondLst>
                                    <p:cond delay="0"/>
                                  </p:stCondLst>
                                  <p:childTnLst>
                                    <p:set>
                                      <p:cBhvr>
                                        <p:cTn id="96" dur="1" fill="hold">
                                          <p:stCondLst>
                                            <p:cond delay="0"/>
                                          </p:stCondLst>
                                        </p:cTn>
                                        <p:tgtEl>
                                          <p:spTgt spid="174101"/>
                                        </p:tgtEl>
                                        <p:attrNameLst>
                                          <p:attrName>style.visibility</p:attrName>
                                        </p:attrNameLst>
                                      </p:cBhvr>
                                      <p:to>
                                        <p:strVal val="visible"/>
                                      </p:to>
                                    </p:set>
                                    <p:anim calcmode="lin" valueType="num">
                                      <p:cBhvr>
                                        <p:cTn id="97" dur="500" fill="hold"/>
                                        <p:tgtEl>
                                          <p:spTgt spid="174101"/>
                                        </p:tgtEl>
                                        <p:attrNameLst>
                                          <p:attrName>ppt_x</p:attrName>
                                        </p:attrNameLst>
                                      </p:cBhvr>
                                      <p:tavLst>
                                        <p:tav tm="0">
                                          <p:val>
                                            <p:strVal val="#ppt_x-#ppt_w/2"/>
                                          </p:val>
                                        </p:tav>
                                        <p:tav tm="100000">
                                          <p:val>
                                            <p:strVal val="#ppt_x"/>
                                          </p:val>
                                        </p:tav>
                                      </p:tavLst>
                                    </p:anim>
                                    <p:anim calcmode="lin" valueType="num">
                                      <p:cBhvr>
                                        <p:cTn id="98" dur="500" fill="hold"/>
                                        <p:tgtEl>
                                          <p:spTgt spid="174101"/>
                                        </p:tgtEl>
                                        <p:attrNameLst>
                                          <p:attrName>ppt_y</p:attrName>
                                        </p:attrNameLst>
                                      </p:cBhvr>
                                      <p:tavLst>
                                        <p:tav tm="0">
                                          <p:val>
                                            <p:strVal val="#ppt_y"/>
                                          </p:val>
                                        </p:tav>
                                        <p:tav tm="100000">
                                          <p:val>
                                            <p:strVal val="#ppt_y"/>
                                          </p:val>
                                        </p:tav>
                                      </p:tavLst>
                                    </p:anim>
                                    <p:anim calcmode="lin" valueType="num">
                                      <p:cBhvr>
                                        <p:cTn id="99" dur="500" fill="hold"/>
                                        <p:tgtEl>
                                          <p:spTgt spid="174101"/>
                                        </p:tgtEl>
                                        <p:attrNameLst>
                                          <p:attrName>ppt_w</p:attrName>
                                        </p:attrNameLst>
                                      </p:cBhvr>
                                      <p:tavLst>
                                        <p:tav tm="0">
                                          <p:val>
                                            <p:fltVal val="0"/>
                                          </p:val>
                                        </p:tav>
                                        <p:tav tm="100000">
                                          <p:val>
                                            <p:strVal val="#ppt_w"/>
                                          </p:val>
                                        </p:tav>
                                      </p:tavLst>
                                    </p:anim>
                                    <p:anim calcmode="lin" valueType="num">
                                      <p:cBhvr>
                                        <p:cTn id="100" dur="500" fill="hold"/>
                                        <p:tgtEl>
                                          <p:spTgt spid="174101"/>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1000"/>
                            </p:stCondLst>
                            <p:childTnLst>
                              <p:par>
                                <p:cTn id="102" presetID="17" presetClass="entr" presetSubtype="8" fill="hold" grpId="0" nodeType="afterEffect">
                                  <p:stCondLst>
                                    <p:cond delay="0"/>
                                  </p:stCondLst>
                                  <p:childTnLst>
                                    <p:set>
                                      <p:cBhvr>
                                        <p:cTn id="103" dur="1" fill="hold">
                                          <p:stCondLst>
                                            <p:cond delay="0"/>
                                          </p:stCondLst>
                                        </p:cTn>
                                        <p:tgtEl>
                                          <p:spTgt spid="174100"/>
                                        </p:tgtEl>
                                        <p:attrNameLst>
                                          <p:attrName>style.visibility</p:attrName>
                                        </p:attrNameLst>
                                      </p:cBhvr>
                                      <p:to>
                                        <p:strVal val="visible"/>
                                      </p:to>
                                    </p:set>
                                    <p:anim calcmode="lin" valueType="num">
                                      <p:cBhvr>
                                        <p:cTn id="104" dur="500" fill="hold"/>
                                        <p:tgtEl>
                                          <p:spTgt spid="174100"/>
                                        </p:tgtEl>
                                        <p:attrNameLst>
                                          <p:attrName>ppt_x</p:attrName>
                                        </p:attrNameLst>
                                      </p:cBhvr>
                                      <p:tavLst>
                                        <p:tav tm="0">
                                          <p:val>
                                            <p:strVal val="#ppt_x-#ppt_w/2"/>
                                          </p:val>
                                        </p:tav>
                                        <p:tav tm="100000">
                                          <p:val>
                                            <p:strVal val="#ppt_x"/>
                                          </p:val>
                                        </p:tav>
                                      </p:tavLst>
                                    </p:anim>
                                    <p:anim calcmode="lin" valueType="num">
                                      <p:cBhvr>
                                        <p:cTn id="105" dur="500" fill="hold"/>
                                        <p:tgtEl>
                                          <p:spTgt spid="174100"/>
                                        </p:tgtEl>
                                        <p:attrNameLst>
                                          <p:attrName>ppt_y</p:attrName>
                                        </p:attrNameLst>
                                      </p:cBhvr>
                                      <p:tavLst>
                                        <p:tav tm="0">
                                          <p:val>
                                            <p:strVal val="#ppt_y"/>
                                          </p:val>
                                        </p:tav>
                                        <p:tav tm="100000">
                                          <p:val>
                                            <p:strVal val="#ppt_y"/>
                                          </p:val>
                                        </p:tav>
                                      </p:tavLst>
                                    </p:anim>
                                    <p:anim calcmode="lin" valueType="num">
                                      <p:cBhvr>
                                        <p:cTn id="106" dur="500" fill="hold"/>
                                        <p:tgtEl>
                                          <p:spTgt spid="174100"/>
                                        </p:tgtEl>
                                        <p:attrNameLst>
                                          <p:attrName>ppt_w</p:attrName>
                                        </p:attrNameLst>
                                      </p:cBhvr>
                                      <p:tavLst>
                                        <p:tav tm="0">
                                          <p:val>
                                            <p:fltVal val="0"/>
                                          </p:val>
                                        </p:tav>
                                        <p:tav tm="100000">
                                          <p:val>
                                            <p:strVal val="#ppt_w"/>
                                          </p:val>
                                        </p:tav>
                                      </p:tavLst>
                                    </p:anim>
                                    <p:anim calcmode="lin" valueType="num">
                                      <p:cBhvr>
                                        <p:cTn id="107" dur="500" fill="hold"/>
                                        <p:tgtEl>
                                          <p:spTgt spid="174100"/>
                                        </p:tgtEl>
                                        <p:attrNameLst>
                                          <p:attrName>ppt_h</p:attrName>
                                        </p:attrNameLst>
                                      </p:cBhvr>
                                      <p:tavLst>
                                        <p:tav tm="0">
                                          <p:val>
                                            <p:strVal val="#ppt_h"/>
                                          </p:val>
                                        </p:tav>
                                        <p:tav tm="100000">
                                          <p:val>
                                            <p:strVal val="#ppt_h"/>
                                          </p:val>
                                        </p:tav>
                                      </p:tavLst>
                                    </p:anim>
                                  </p:childTnLst>
                                </p:cTn>
                              </p:par>
                            </p:childTnLst>
                          </p:cTn>
                        </p:par>
                        <p:par>
                          <p:cTn id="108" fill="hold" nodeType="afterGroup">
                            <p:stCondLst>
                              <p:cond delay="1500"/>
                            </p:stCondLst>
                            <p:childTnLst>
                              <p:par>
                                <p:cTn id="109" presetID="1" presetClass="entr" presetSubtype="0" fill="hold" grpId="0" nodeType="afterEffect">
                                  <p:stCondLst>
                                    <p:cond delay="0"/>
                                  </p:stCondLst>
                                  <p:childTnLst>
                                    <p:set>
                                      <p:cBhvr>
                                        <p:cTn id="110" dur="1" fill="hold">
                                          <p:stCondLst>
                                            <p:cond delay="499"/>
                                          </p:stCondLst>
                                        </p:cTn>
                                        <p:tgtEl>
                                          <p:spTgt spid="174108"/>
                                        </p:tgtEl>
                                        <p:attrNameLst>
                                          <p:attrName>style.visibility</p:attrName>
                                        </p:attrNameLst>
                                      </p:cBhvr>
                                      <p:to>
                                        <p:strVal val="visible"/>
                                      </p:to>
                                    </p:set>
                                  </p:childTnLst>
                                </p:cTn>
                              </p:par>
                            </p:childTnLst>
                          </p:cTn>
                        </p:par>
                        <p:par>
                          <p:cTn id="111" fill="hold" nodeType="afterGroup">
                            <p:stCondLst>
                              <p:cond delay="2000"/>
                            </p:stCondLst>
                            <p:childTnLst>
                              <p:par>
                                <p:cTn id="112" presetID="1" presetClass="entr" presetSubtype="0" fill="hold" grpId="0" nodeType="afterEffect">
                                  <p:stCondLst>
                                    <p:cond delay="0"/>
                                  </p:stCondLst>
                                  <p:childTnLst>
                                    <p:set>
                                      <p:cBhvr>
                                        <p:cTn id="113" dur="1" fill="hold">
                                          <p:stCondLst>
                                            <p:cond delay="499"/>
                                          </p:stCondLst>
                                        </p:cTn>
                                        <p:tgtEl>
                                          <p:spTgt spid="174097"/>
                                        </p:tgtEl>
                                        <p:attrNameLst>
                                          <p:attrName>style.visibility</p:attrName>
                                        </p:attrNameLst>
                                      </p:cBhvr>
                                      <p:to>
                                        <p:strVal val="visible"/>
                                      </p:to>
                                    </p:set>
                                  </p:childTnLst>
                                </p:cTn>
                              </p:par>
                            </p:childTnLst>
                          </p:cTn>
                        </p:par>
                        <p:par>
                          <p:cTn id="114" fill="hold" nodeType="afterGroup">
                            <p:stCondLst>
                              <p:cond delay="2500"/>
                            </p:stCondLst>
                            <p:childTnLst>
                              <p:par>
                                <p:cTn id="115" presetID="17" presetClass="entr" presetSubtype="8" fill="hold" grpId="0" nodeType="afterEffect">
                                  <p:stCondLst>
                                    <p:cond delay="0"/>
                                  </p:stCondLst>
                                  <p:childTnLst>
                                    <p:set>
                                      <p:cBhvr>
                                        <p:cTn id="116" dur="1" fill="hold">
                                          <p:stCondLst>
                                            <p:cond delay="0"/>
                                          </p:stCondLst>
                                        </p:cTn>
                                        <p:tgtEl>
                                          <p:spTgt spid="174105"/>
                                        </p:tgtEl>
                                        <p:attrNameLst>
                                          <p:attrName>style.visibility</p:attrName>
                                        </p:attrNameLst>
                                      </p:cBhvr>
                                      <p:to>
                                        <p:strVal val="visible"/>
                                      </p:to>
                                    </p:set>
                                    <p:anim calcmode="lin" valueType="num">
                                      <p:cBhvr>
                                        <p:cTn id="117" dur="500" fill="hold"/>
                                        <p:tgtEl>
                                          <p:spTgt spid="174105"/>
                                        </p:tgtEl>
                                        <p:attrNameLst>
                                          <p:attrName>ppt_x</p:attrName>
                                        </p:attrNameLst>
                                      </p:cBhvr>
                                      <p:tavLst>
                                        <p:tav tm="0">
                                          <p:val>
                                            <p:strVal val="#ppt_x-#ppt_w/2"/>
                                          </p:val>
                                        </p:tav>
                                        <p:tav tm="100000">
                                          <p:val>
                                            <p:strVal val="#ppt_x"/>
                                          </p:val>
                                        </p:tav>
                                      </p:tavLst>
                                    </p:anim>
                                    <p:anim calcmode="lin" valueType="num">
                                      <p:cBhvr>
                                        <p:cTn id="118" dur="500" fill="hold"/>
                                        <p:tgtEl>
                                          <p:spTgt spid="174105"/>
                                        </p:tgtEl>
                                        <p:attrNameLst>
                                          <p:attrName>ppt_y</p:attrName>
                                        </p:attrNameLst>
                                      </p:cBhvr>
                                      <p:tavLst>
                                        <p:tav tm="0">
                                          <p:val>
                                            <p:strVal val="#ppt_y"/>
                                          </p:val>
                                        </p:tav>
                                        <p:tav tm="100000">
                                          <p:val>
                                            <p:strVal val="#ppt_y"/>
                                          </p:val>
                                        </p:tav>
                                      </p:tavLst>
                                    </p:anim>
                                    <p:anim calcmode="lin" valueType="num">
                                      <p:cBhvr>
                                        <p:cTn id="119" dur="500" fill="hold"/>
                                        <p:tgtEl>
                                          <p:spTgt spid="174105"/>
                                        </p:tgtEl>
                                        <p:attrNameLst>
                                          <p:attrName>ppt_w</p:attrName>
                                        </p:attrNameLst>
                                      </p:cBhvr>
                                      <p:tavLst>
                                        <p:tav tm="0">
                                          <p:val>
                                            <p:fltVal val="0"/>
                                          </p:val>
                                        </p:tav>
                                        <p:tav tm="100000">
                                          <p:val>
                                            <p:strVal val="#ppt_w"/>
                                          </p:val>
                                        </p:tav>
                                      </p:tavLst>
                                    </p:anim>
                                    <p:anim calcmode="lin" valueType="num">
                                      <p:cBhvr>
                                        <p:cTn id="120" dur="500" fill="hold"/>
                                        <p:tgtEl>
                                          <p:spTgt spid="174105"/>
                                        </p:tgtEl>
                                        <p:attrNameLst>
                                          <p:attrName>ppt_h</p:attrName>
                                        </p:attrNameLst>
                                      </p:cBhvr>
                                      <p:tavLst>
                                        <p:tav tm="0">
                                          <p:val>
                                            <p:strVal val="#ppt_h"/>
                                          </p:val>
                                        </p:tav>
                                        <p:tav tm="100000">
                                          <p:val>
                                            <p:strVal val="#ppt_h"/>
                                          </p:val>
                                        </p:tav>
                                      </p:tavLst>
                                    </p:anim>
                                  </p:childTnLst>
                                </p:cTn>
                              </p:par>
                            </p:childTnLst>
                          </p:cTn>
                        </p:par>
                        <p:par>
                          <p:cTn id="121" fill="hold" nodeType="afterGroup">
                            <p:stCondLst>
                              <p:cond delay="3000"/>
                            </p:stCondLst>
                            <p:childTnLst>
                              <p:par>
                                <p:cTn id="122" presetID="17" presetClass="entr" presetSubtype="4" fill="hold" grpId="0" nodeType="afterEffect">
                                  <p:stCondLst>
                                    <p:cond delay="1000"/>
                                  </p:stCondLst>
                                  <p:childTnLst>
                                    <p:set>
                                      <p:cBhvr>
                                        <p:cTn id="123" dur="1" fill="hold">
                                          <p:stCondLst>
                                            <p:cond delay="0"/>
                                          </p:stCondLst>
                                        </p:cTn>
                                        <p:tgtEl>
                                          <p:spTgt spid="174102"/>
                                        </p:tgtEl>
                                        <p:attrNameLst>
                                          <p:attrName>style.visibility</p:attrName>
                                        </p:attrNameLst>
                                      </p:cBhvr>
                                      <p:to>
                                        <p:strVal val="visible"/>
                                      </p:to>
                                    </p:set>
                                    <p:anim calcmode="lin" valueType="num">
                                      <p:cBhvr>
                                        <p:cTn id="124" dur="500" fill="hold"/>
                                        <p:tgtEl>
                                          <p:spTgt spid="174102"/>
                                        </p:tgtEl>
                                        <p:attrNameLst>
                                          <p:attrName>ppt_x</p:attrName>
                                        </p:attrNameLst>
                                      </p:cBhvr>
                                      <p:tavLst>
                                        <p:tav tm="0">
                                          <p:val>
                                            <p:strVal val="#ppt_x"/>
                                          </p:val>
                                        </p:tav>
                                        <p:tav tm="100000">
                                          <p:val>
                                            <p:strVal val="#ppt_x"/>
                                          </p:val>
                                        </p:tav>
                                      </p:tavLst>
                                    </p:anim>
                                    <p:anim calcmode="lin" valueType="num">
                                      <p:cBhvr>
                                        <p:cTn id="125" dur="500" fill="hold"/>
                                        <p:tgtEl>
                                          <p:spTgt spid="174102"/>
                                        </p:tgtEl>
                                        <p:attrNameLst>
                                          <p:attrName>ppt_y</p:attrName>
                                        </p:attrNameLst>
                                      </p:cBhvr>
                                      <p:tavLst>
                                        <p:tav tm="0">
                                          <p:val>
                                            <p:strVal val="#ppt_y+#ppt_h/2"/>
                                          </p:val>
                                        </p:tav>
                                        <p:tav tm="100000">
                                          <p:val>
                                            <p:strVal val="#ppt_y"/>
                                          </p:val>
                                        </p:tav>
                                      </p:tavLst>
                                    </p:anim>
                                    <p:anim calcmode="lin" valueType="num">
                                      <p:cBhvr>
                                        <p:cTn id="126" dur="500" fill="hold"/>
                                        <p:tgtEl>
                                          <p:spTgt spid="174102"/>
                                        </p:tgtEl>
                                        <p:attrNameLst>
                                          <p:attrName>ppt_w</p:attrName>
                                        </p:attrNameLst>
                                      </p:cBhvr>
                                      <p:tavLst>
                                        <p:tav tm="0">
                                          <p:val>
                                            <p:strVal val="#ppt_w"/>
                                          </p:val>
                                        </p:tav>
                                        <p:tav tm="100000">
                                          <p:val>
                                            <p:strVal val="#ppt_w"/>
                                          </p:val>
                                        </p:tav>
                                      </p:tavLst>
                                    </p:anim>
                                    <p:anim calcmode="lin" valueType="num">
                                      <p:cBhvr>
                                        <p:cTn id="127" dur="500" fill="hold"/>
                                        <p:tgtEl>
                                          <p:spTgt spid="174102"/>
                                        </p:tgtEl>
                                        <p:attrNameLst>
                                          <p:attrName>ppt_h</p:attrName>
                                        </p:attrNameLst>
                                      </p:cBhvr>
                                      <p:tavLst>
                                        <p:tav tm="0">
                                          <p:val>
                                            <p:fltVal val="0"/>
                                          </p:val>
                                        </p:tav>
                                        <p:tav tm="100000">
                                          <p:val>
                                            <p:strVal val="#ppt_h"/>
                                          </p:val>
                                        </p:tav>
                                      </p:tavLst>
                                    </p:anim>
                                  </p:childTnLst>
                                </p:cTn>
                              </p:par>
                            </p:childTnLst>
                          </p:cTn>
                        </p:par>
                        <p:par>
                          <p:cTn id="128" fill="hold" nodeType="afterGroup">
                            <p:stCondLst>
                              <p:cond delay="4500"/>
                            </p:stCondLst>
                            <p:childTnLst>
                              <p:par>
                                <p:cTn id="129" presetID="17" presetClass="entr" presetSubtype="4" fill="hold" grpId="0" nodeType="afterEffect">
                                  <p:stCondLst>
                                    <p:cond delay="0"/>
                                  </p:stCondLst>
                                  <p:childTnLst>
                                    <p:set>
                                      <p:cBhvr>
                                        <p:cTn id="130" dur="1" fill="hold">
                                          <p:stCondLst>
                                            <p:cond delay="0"/>
                                          </p:stCondLst>
                                        </p:cTn>
                                        <p:tgtEl>
                                          <p:spTgt spid="174103"/>
                                        </p:tgtEl>
                                        <p:attrNameLst>
                                          <p:attrName>style.visibility</p:attrName>
                                        </p:attrNameLst>
                                      </p:cBhvr>
                                      <p:to>
                                        <p:strVal val="visible"/>
                                      </p:to>
                                    </p:set>
                                    <p:anim calcmode="lin" valueType="num">
                                      <p:cBhvr>
                                        <p:cTn id="131" dur="500" fill="hold"/>
                                        <p:tgtEl>
                                          <p:spTgt spid="174103"/>
                                        </p:tgtEl>
                                        <p:attrNameLst>
                                          <p:attrName>ppt_x</p:attrName>
                                        </p:attrNameLst>
                                      </p:cBhvr>
                                      <p:tavLst>
                                        <p:tav tm="0">
                                          <p:val>
                                            <p:strVal val="#ppt_x"/>
                                          </p:val>
                                        </p:tav>
                                        <p:tav tm="100000">
                                          <p:val>
                                            <p:strVal val="#ppt_x"/>
                                          </p:val>
                                        </p:tav>
                                      </p:tavLst>
                                    </p:anim>
                                    <p:anim calcmode="lin" valueType="num">
                                      <p:cBhvr>
                                        <p:cTn id="132" dur="500" fill="hold"/>
                                        <p:tgtEl>
                                          <p:spTgt spid="174103"/>
                                        </p:tgtEl>
                                        <p:attrNameLst>
                                          <p:attrName>ppt_y</p:attrName>
                                        </p:attrNameLst>
                                      </p:cBhvr>
                                      <p:tavLst>
                                        <p:tav tm="0">
                                          <p:val>
                                            <p:strVal val="#ppt_y+#ppt_h/2"/>
                                          </p:val>
                                        </p:tav>
                                        <p:tav tm="100000">
                                          <p:val>
                                            <p:strVal val="#ppt_y"/>
                                          </p:val>
                                        </p:tav>
                                      </p:tavLst>
                                    </p:anim>
                                    <p:anim calcmode="lin" valueType="num">
                                      <p:cBhvr>
                                        <p:cTn id="133" dur="500" fill="hold"/>
                                        <p:tgtEl>
                                          <p:spTgt spid="174103"/>
                                        </p:tgtEl>
                                        <p:attrNameLst>
                                          <p:attrName>ppt_w</p:attrName>
                                        </p:attrNameLst>
                                      </p:cBhvr>
                                      <p:tavLst>
                                        <p:tav tm="0">
                                          <p:val>
                                            <p:strVal val="#ppt_w"/>
                                          </p:val>
                                        </p:tav>
                                        <p:tav tm="100000">
                                          <p:val>
                                            <p:strVal val="#ppt_w"/>
                                          </p:val>
                                        </p:tav>
                                      </p:tavLst>
                                    </p:anim>
                                    <p:anim calcmode="lin" valueType="num">
                                      <p:cBhvr>
                                        <p:cTn id="134" dur="500" fill="hold"/>
                                        <p:tgtEl>
                                          <p:spTgt spid="174103"/>
                                        </p:tgtEl>
                                        <p:attrNameLst>
                                          <p:attrName>ppt_h</p:attrName>
                                        </p:attrNameLst>
                                      </p:cBhvr>
                                      <p:tavLst>
                                        <p:tav tm="0">
                                          <p:val>
                                            <p:fltVal val="0"/>
                                          </p:val>
                                        </p:tav>
                                        <p:tav tm="100000">
                                          <p:val>
                                            <p:strVal val="#ppt_h"/>
                                          </p:val>
                                        </p:tav>
                                      </p:tavLst>
                                    </p:anim>
                                  </p:childTnLst>
                                </p:cTn>
                              </p:par>
                            </p:childTnLst>
                          </p:cTn>
                        </p:par>
                        <p:par>
                          <p:cTn id="135" fill="hold" nodeType="afterGroup">
                            <p:stCondLst>
                              <p:cond delay="5000"/>
                            </p:stCondLst>
                            <p:childTnLst>
                              <p:par>
                                <p:cTn id="136" presetID="17" presetClass="entr" presetSubtype="4" fill="hold" grpId="0" nodeType="afterEffect">
                                  <p:stCondLst>
                                    <p:cond delay="0"/>
                                  </p:stCondLst>
                                  <p:childTnLst>
                                    <p:set>
                                      <p:cBhvr>
                                        <p:cTn id="137" dur="1" fill="hold">
                                          <p:stCondLst>
                                            <p:cond delay="0"/>
                                          </p:stCondLst>
                                        </p:cTn>
                                        <p:tgtEl>
                                          <p:spTgt spid="174104"/>
                                        </p:tgtEl>
                                        <p:attrNameLst>
                                          <p:attrName>style.visibility</p:attrName>
                                        </p:attrNameLst>
                                      </p:cBhvr>
                                      <p:to>
                                        <p:strVal val="visible"/>
                                      </p:to>
                                    </p:set>
                                    <p:anim calcmode="lin" valueType="num">
                                      <p:cBhvr>
                                        <p:cTn id="138" dur="500" fill="hold"/>
                                        <p:tgtEl>
                                          <p:spTgt spid="174104"/>
                                        </p:tgtEl>
                                        <p:attrNameLst>
                                          <p:attrName>ppt_x</p:attrName>
                                        </p:attrNameLst>
                                      </p:cBhvr>
                                      <p:tavLst>
                                        <p:tav tm="0">
                                          <p:val>
                                            <p:strVal val="#ppt_x"/>
                                          </p:val>
                                        </p:tav>
                                        <p:tav tm="100000">
                                          <p:val>
                                            <p:strVal val="#ppt_x"/>
                                          </p:val>
                                        </p:tav>
                                      </p:tavLst>
                                    </p:anim>
                                    <p:anim calcmode="lin" valueType="num">
                                      <p:cBhvr>
                                        <p:cTn id="139" dur="500" fill="hold"/>
                                        <p:tgtEl>
                                          <p:spTgt spid="174104"/>
                                        </p:tgtEl>
                                        <p:attrNameLst>
                                          <p:attrName>ppt_y</p:attrName>
                                        </p:attrNameLst>
                                      </p:cBhvr>
                                      <p:tavLst>
                                        <p:tav tm="0">
                                          <p:val>
                                            <p:strVal val="#ppt_y+#ppt_h/2"/>
                                          </p:val>
                                        </p:tav>
                                        <p:tav tm="100000">
                                          <p:val>
                                            <p:strVal val="#ppt_y"/>
                                          </p:val>
                                        </p:tav>
                                      </p:tavLst>
                                    </p:anim>
                                    <p:anim calcmode="lin" valueType="num">
                                      <p:cBhvr>
                                        <p:cTn id="140" dur="500" fill="hold"/>
                                        <p:tgtEl>
                                          <p:spTgt spid="174104"/>
                                        </p:tgtEl>
                                        <p:attrNameLst>
                                          <p:attrName>ppt_w</p:attrName>
                                        </p:attrNameLst>
                                      </p:cBhvr>
                                      <p:tavLst>
                                        <p:tav tm="0">
                                          <p:val>
                                            <p:strVal val="#ppt_w"/>
                                          </p:val>
                                        </p:tav>
                                        <p:tav tm="100000">
                                          <p:val>
                                            <p:strVal val="#ppt_w"/>
                                          </p:val>
                                        </p:tav>
                                      </p:tavLst>
                                    </p:anim>
                                    <p:anim calcmode="lin" valueType="num">
                                      <p:cBhvr>
                                        <p:cTn id="141" dur="500" fill="hold"/>
                                        <p:tgtEl>
                                          <p:spTgt spid="174104"/>
                                        </p:tgtEl>
                                        <p:attrNameLst>
                                          <p:attrName>ppt_h</p:attrName>
                                        </p:attrNameLst>
                                      </p:cBhvr>
                                      <p:tavLst>
                                        <p:tav tm="0">
                                          <p:val>
                                            <p:fltVal val="0"/>
                                          </p:val>
                                        </p:tav>
                                        <p:tav tm="100000">
                                          <p:val>
                                            <p:strVal val="#ppt_h"/>
                                          </p:val>
                                        </p:tav>
                                      </p:tavLst>
                                    </p:anim>
                                  </p:childTnLst>
                                </p:cTn>
                              </p:par>
                            </p:childTnLst>
                          </p:cTn>
                        </p:par>
                        <p:par>
                          <p:cTn id="142" fill="hold" nodeType="afterGroup">
                            <p:stCondLst>
                              <p:cond delay="5500"/>
                            </p:stCondLst>
                            <p:childTnLst>
                              <p:par>
                                <p:cTn id="143" presetID="1" presetClass="entr" presetSubtype="0" fill="hold" grpId="0" nodeType="afterEffect">
                                  <p:stCondLst>
                                    <p:cond delay="0"/>
                                  </p:stCondLst>
                                  <p:childTnLst>
                                    <p:set>
                                      <p:cBhvr>
                                        <p:cTn id="144" dur="1" fill="hold">
                                          <p:stCondLst>
                                            <p:cond delay="499"/>
                                          </p:stCondLst>
                                        </p:cTn>
                                        <p:tgtEl>
                                          <p:spTgt spid="174098"/>
                                        </p:tgtEl>
                                        <p:attrNameLst>
                                          <p:attrName>style.visibility</p:attrName>
                                        </p:attrNameLst>
                                      </p:cBhvr>
                                      <p:to>
                                        <p:strVal val="visible"/>
                                      </p:to>
                                    </p:set>
                                  </p:childTnLst>
                                </p:cTn>
                              </p:par>
                            </p:childTnLst>
                          </p:cTn>
                        </p:par>
                        <p:par>
                          <p:cTn id="145" fill="hold" nodeType="afterGroup">
                            <p:stCondLst>
                              <p:cond delay="6000"/>
                            </p:stCondLst>
                            <p:childTnLst>
                              <p:par>
                                <p:cTn id="146" presetID="1" presetClass="entr" presetSubtype="0" fill="hold" grpId="0" nodeType="afterEffect">
                                  <p:stCondLst>
                                    <p:cond delay="0"/>
                                  </p:stCondLst>
                                  <p:childTnLst>
                                    <p:set>
                                      <p:cBhvr>
                                        <p:cTn id="147" dur="1" fill="hold">
                                          <p:stCondLst>
                                            <p:cond delay="499"/>
                                          </p:stCondLst>
                                        </p:cTn>
                                        <p:tgtEl>
                                          <p:spTgt spid="174109"/>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7" presetClass="entr" presetSubtype="4" fill="hold" grpId="0" nodeType="clickEffect">
                                  <p:stCondLst>
                                    <p:cond delay="0"/>
                                  </p:stCondLst>
                                  <p:childTnLst>
                                    <p:set>
                                      <p:cBhvr>
                                        <p:cTn id="151" dur="1" fill="hold">
                                          <p:stCondLst>
                                            <p:cond delay="0"/>
                                          </p:stCondLst>
                                        </p:cTn>
                                        <p:tgtEl>
                                          <p:spTgt spid="174106"/>
                                        </p:tgtEl>
                                        <p:attrNameLst>
                                          <p:attrName>style.visibility</p:attrName>
                                        </p:attrNameLst>
                                      </p:cBhvr>
                                      <p:to>
                                        <p:strVal val="visible"/>
                                      </p:to>
                                    </p:set>
                                    <p:anim calcmode="lin" valueType="num">
                                      <p:cBhvr>
                                        <p:cTn id="152" dur="500" fill="hold"/>
                                        <p:tgtEl>
                                          <p:spTgt spid="174106"/>
                                        </p:tgtEl>
                                        <p:attrNameLst>
                                          <p:attrName>ppt_x</p:attrName>
                                        </p:attrNameLst>
                                      </p:cBhvr>
                                      <p:tavLst>
                                        <p:tav tm="0">
                                          <p:val>
                                            <p:strVal val="#ppt_x"/>
                                          </p:val>
                                        </p:tav>
                                        <p:tav tm="100000">
                                          <p:val>
                                            <p:strVal val="#ppt_x"/>
                                          </p:val>
                                        </p:tav>
                                      </p:tavLst>
                                    </p:anim>
                                    <p:anim calcmode="lin" valueType="num">
                                      <p:cBhvr>
                                        <p:cTn id="153" dur="500" fill="hold"/>
                                        <p:tgtEl>
                                          <p:spTgt spid="174106"/>
                                        </p:tgtEl>
                                        <p:attrNameLst>
                                          <p:attrName>ppt_y</p:attrName>
                                        </p:attrNameLst>
                                      </p:cBhvr>
                                      <p:tavLst>
                                        <p:tav tm="0">
                                          <p:val>
                                            <p:strVal val="#ppt_y+#ppt_h/2"/>
                                          </p:val>
                                        </p:tav>
                                        <p:tav tm="100000">
                                          <p:val>
                                            <p:strVal val="#ppt_y"/>
                                          </p:val>
                                        </p:tav>
                                      </p:tavLst>
                                    </p:anim>
                                    <p:anim calcmode="lin" valueType="num">
                                      <p:cBhvr>
                                        <p:cTn id="154" dur="500" fill="hold"/>
                                        <p:tgtEl>
                                          <p:spTgt spid="174106"/>
                                        </p:tgtEl>
                                        <p:attrNameLst>
                                          <p:attrName>ppt_w</p:attrName>
                                        </p:attrNameLst>
                                      </p:cBhvr>
                                      <p:tavLst>
                                        <p:tav tm="0">
                                          <p:val>
                                            <p:strVal val="#ppt_w"/>
                                          </p:val>
                                        </p:tav>
                                        <p:tav tm="100000">
                                          <p:val>
                                            <p:strVal val="#ppt_w"/>
                                          </p:val>
                                        </p:tav>
                                      </p:tavLst>
                                    </p:anim>
                                    <p:anim calcmode="lin" valueType="num">
                                      <p:cBhvr>
                                        <p:cTn id="155" dur="500" fill="hold"/>
                                        <p:tgtEl>
                                          <p:spTgt spid="174106"/>
                                        </p:tgtEl>
                                        <p:attrNameLst>
                                          <p:attrName>ppt_h</p:attrName>
                                        </p:attrNameLst>
                                      </p:cBhvr>
                                      <p:tavLst>
                                        <p:tav tm="0">
                                          <p:val>
                                            <p:fltVal val="0"/>
                                          </p:val>
                                        </p:tav>
                                        <p:tav tm="100000">
                                          <p:val>
                                            <p:strVal val="#ppt_h"/>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7" presetClass="entr" presetSubtype="4" fill="hold" grpId="0" nodeType="clickEffect">
                                  <p:stCondLst>
                                    <p:cond delay="0"/>
                                  </p:stCondLst>
                                  <p:childTnLst>
                                    <p:set>
                                      <p:cBhvr>
                                        <p:cTn id="159" dur="1" fill="hold">
                                          <p:stCondLst>
                                            <p:cond delay="0"/>
                                          </p:stCondLst>
                                        </p:cTn>
                                        <p:tgtEl>
                                          <p:spTgt spid="174107"/>
                                        </p:tgtEl>
                                        <p:attrNameLst>
                                          <p:attrName>style.visibility</p:attrName>
                                        </p:attrNameLst>
                                      </p:cBhvr>
                                      <p:to>
                                        <p:strVal val="visible"/>
                                      </p:to>
                                    </p:set>
                                    <p:anim calcmode="lin" valueType="num">
                                      <p:cBhvr>
                                        <p:cTn id="160" dur="500" fill="hold"/>
                                        <p:tgtEl>
                                          <p:spTgt spid="174107"/>
                                        </p:tgtEl>
                                        <p:attrNameLst>
                                          <p:attrName>ppt_x</p:attrName>
                                        </p:attrNameLst>
                                      </p:cBhvr>
                                      <p:tavLst>
                                        <p:tav tm="0">
                                          <p:val>
                                            <p:strVal val="#ppt_x"/>
                                          </p:val>
                                        </p:tav>
                                        <p:tav tm="100000">
                                          <p:val>
                                            <p:strVal val="#ppt_x"/>
                                          </p:val>
                                        </p:tav>
                                      </p:tavLst>
                                    </p:anim>
                                    <p:anim calcmode="lin" valueType="num">
                                      <p:cBhvr>
                                        <p:cTn id="161" dur="500" fill="hold"/>
                                        <p:tgtEl>
                                          <p:spTgt spid="174107"/>
                                        </p:tgtEl>
                                        <p:attrNameLst>
                                          <p:attrName>ppt_y</p:attrName>
                                        </p:attrNameLst>
                                      </p:cBhvr>
                                      <p:tavLst>
                                        <p:tav tm="0">
                                          <p:val>
                                            <p:strVal val="#ppt_y+#ppt_h/2"/>
                                          </p:val>
                                        </p:tav>
                                        <p:tav tm="100000">
                                          <p:val>
                                            <p:strVal val="#ppt_y"/>
                                          </p:val>
                                        </p:tav>
                                      </p:tavLst>
                                    </p:anim>
                                    <p:anim calcmode="lin" valueType="num">
                                      <p:cBhvr>
                                        <p:cTn id="162" dur="500" fill="hold"/>
                                        <p:tgtEl>
                                          <p:spTgt spid="174107"/>
                                        </p:tgtEl>
                                        <p:attrNameLst>
                                          <p:attrName>ppt_w</p:attrName>
                                        </p:attrNameLst>
                                      </p:cBhvr>
                                      <p:tavLst>
                                        <p:tav tm="0">
                                          <p:val>
                                            <p:strVal val="#ppt_w"/>
                                          </p:val>
                                        </p:tav>
                                        <p:tav tm="100000">
                                          <p:val>
                                            <p:strVal val="#ppt_w"/>
                                          </p:val>
                                        </p:tav>
                                      </p:tavLst>
                                    </p:anim>
                                    <p:anim calcmode="lin" valueType="num">
                                      <p:cBhvr>
                                        <p:cTn id="163" dur="500" fill="hold"/>
                                        <p:tgtEl>
                                          <p:spTgt spid="174107"/>
                                        </p:tgtEl>
                                        <p:attrNameLst>
                                          <p:attrName>ppt_h</p:attrName>
                                        </p:attrNameLst>
                                      </p:cBhvr>
                                      <p:tavLst>
                                        <p:tav tm="0">
                                          <p:val>
                                            <p:fltVal val="0"/>
                                          </p:val>
                                        </p:tav>
                                        <p:tav tm="100000">
                                          <p:val>
                                            <p:strVal val="#ppt_h"/>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174117"/>
                                        </p:tgtEl>
                                        <p:attrNameLst>
                                          <p:attrName>style.visibility</p:attrName>
                                        </p:attrNameLst>
                                      </p:cBhvr>
                                      <p:to>
                                        <p:strVal val="visible"/>
                                      </p:to>
                                    </p:set>
                                    <p:animEffect transition="in" filter="wipe(up)">
                                      <p:cBhvr>
                                        <p:cTn id="168" dur="500"/>
                                        <p:tgtEl>
                                          <p:spTgt spid="174117"/>
                                        </p:tgtEl>
                                      </p:cBhvr>
                                    </p:animEffect>
                                  </p:childTnLst>
                                </p:cTn>
                              </p:par>
                            </p:childTnLst>
                          </p:cTn>
                        </p:par>
                        <p:par>
                          <p:cTn id="169" fill="hold" nodeType="afterGroup">
                            <p:stCondLst>
                              <p:cond delay="500"/>
                            </p:stCondLst>
                            <p:childTnLst>
                              <p:par>
                                <p:cTn id="170" presetID="17" presetClass="entr" presetSubtype="10" fill="hold" grpId="0" nodeType="afterEffect">
                                  <p:stCondLst>
                                    <p:cond delay="0"/>
                                  </p:stCondLst>
                                  <p:childTnLst>
                                    <p:set>
                                      <p:cBhvr>
                                        <p:cTn id="171" dur="1" fill="hold">
                                          <p:stCondLst>
                                            <p:cond delay="0"/>
                                          </p:stCondLst>
                                        </p:cTn>
                                        <p:tgtEl>
                                          <p:spTgt spid="174114">
                                            <p:txEl>
                                              <p:pRg st="0" end="0"/>
                                            </p:txEl>
                                          </p:spTgt>
                                        </p:tgtEl>
                                        <p:attrNameLst>
                                          <p:attrName>style.visibility</p:attrName>
                                        </p:attrNameLst>
                                      </p:cBhvr>
                                      <p:to>
                                        <p:strVal val="visible"/>
                                      </p:to>
                                    </p:set>
                                    <p:anim calcmode="lin" valueType="num">
                                      <p:cBhvr>
                                        <p:cTn id="172" dur="500" fill="hold"/>
                                        <p:tgtEl>
                                          <p:spTgt spid="174114">
                                            <p:txEl>
                                              <p:pRg st="0" end="0"/>
                                            </p:txEl>
                                          </p:spTgt>
                                        </p:tgtEl>
                                        <p:attrNameLst>
                                          <p:attrName>ppt_w</p:attrName>
                                        </p:attrNameLst>
                                      </p:cBhvr>
                                      <p:tavLst>
                                        <p:tav tm="0">
                                          <p:val>
                                            <p:fltVal val="0"/>
                                          </p:val>
                                        </p:tav>
                                        <p:tav tm="100000">
                                          <p:val>
                                            <p:strVal val="#ppt_w"/>
                                          </p:val>
                                        </p:tav>
                                      </p:tavLst>
                                    </p:anim>
                                    <p:anim calcmode="lin" valueType="num">
                                      <p:cBhvr>
                                        <p:cTn id="173" dur="500" fill="hold"/>
                                        <p:tgtEl>
                                          <p:spTgt spid="174114">
                                            <p:txEl>
                                              <p:pRg st="0" end="0"/>
                                            </p:txEl>
                                          </p:spTgt>
                                        </p:tgtEl>
                                        <p:attrNameLst>
                                          <p:attrName>ppt_h</p:attrName>
                                        </p:attrNameLst>
                                      </p:cBhvr>
                                      <p:tavLst>
                                        <p:tav tm="0">
                                          <p:val>
                                            <p:strVal val="#ppt_h"/>
                                          </p:val>
                                        </p:tav>
                                        <p:tav tm="100000">
                                          <p:val>
                                            <p:strVal val="#ppt_h"/>
                                          </p:val>
                                        </p:tav>
                                      </p:tavLst>
                                    </p:anim>
                                  </p:childTnLst>
                                </p:cTn>
                              </p:par>
                            </p:childTnLst>
                          </p:cTn>
                        </p:par>
                        <p:par>
                          <p:cTn id="174" fill="hold" nodeType="afterGroup">
                            <p:stCondLst>
                              <p:cond delay="1000"/>
                            </p:stCondLst>
                            <p:childTnLst>
                              <p:par>
                                <p:cTn id="175" presetID="17" presetClass="entr" presetSubtype="10" fill="hold" grpId="0" nodeType="afterEffect">
                                  <p:stCondLst>
                                    <p:cond delay="0"/>
                                  </p:stCondLst>
                                  <p:childTnLst>
                                    <p:set>
                                      <p:cBhvr>
                                        <p:cTn id="176" dur="1" fill="hold">
                                          <p:stCondLst>
                                            <p:cond delay="0"/>
                                          </p:stCondLst>
                                        </p:cTn>
                                        <p:tgtEl>
                                          <p:spTgt spid="174114">
                                            <p:txEl>
                                              <p:pRg st="1" end="1"/>
                                            </p:txEl>
                                          </p:spTgt>
                                        </p:tgtEl>
                                        <p:attrNameLst>
                                          <p:attrName>style.visibility</p:attrName>
                                        </p:attrNameLst>
                                      </p:cBhvr>
                                      <p:to>
                                        <p:strVal val="visible"/>
                                      </p:to>
                                    </p:set>
                                    <p:anim calcmode="lin" valueType="num">
                                      <p:cBhvr>
                                        <p:cTn id="177" dur="500" fill="hold"/>
                                        <p:tgtEl>
                                          <p:spTgt spid="174114">
                                            <p:txEl>
                                              <p:pRg st="1" end="1"/>
                                            </p:txEl>
                                          </p:spTgt>
                                        </p:tgtEl>
                                        <p:attrNameLst>
                                          <p:attrName>ppt_w</p:attrName>
                                        </p:attrNameLst>
                                      </p:cBhvr>
                                      <p:tavLst>
                                        <p:tav tm="0">
                                          <p:val>
                                            <p:fltVal val="0"/>
                                          </p:val>
                                        </p:tav>
                                        <p:tav tm="100000">
                                          <p:val>
                                            <p:strVal val="#ppt_w"/>
                                          </p:val>
                                        </p:tav>
                                      </p:tavLst>
                                    </p:anim>
                                    <p:anim calcmode="lin" valueType="num">
                                      <p:cBhvr>
                                        <p:cTn id="178" dur="500" fill="hold"/>
                                        <p:tgtEl>
                                          <p:spTgt spid="1741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174116"/>
                                        </p:tgtEl>
                                        <p:attrNameLst>
                                          <p:attrName>style.visibility</p:attrName>
                                        </p:attrNameLst>
                                      </p:cBhvr>
                                      <p:to>
                                        <p:strVal val="visible"/>
                                      </p:to>
                                    </p:set>
                                    <p:animEffect transition="in" filter="wipe(down)">
                                      <p:cBhvr>
                                        <p:cTn id="183" dur="500"/>
                                        <p:tgtEl>
                                          <p:spTgt spid="174116"/>
                                        </p:tgtEl>
                                      </p:cBhvr>
                                    </p:animEffect>
                                  </p:childTnLst>
                                </p:cTn>
                              </p:par>
                            </p:childTnLst>
                          </p:cTn>
                        </p:par>
                        <p:par>
                          <p:cTn id="184" fill="hold" nodeType="afterGroup">
                            <p:stCondLst>
                              <p:cond delay="500"/>
                            </p:stCondLst>
                            <p:childTnLst>
                              <p:par>
                                <p:cTn id="185" presetID="17" presetClass="entr" presetSubtype="10" fill="hold" grpId="0" nodeType="afterEffect">
                                  <p:stCondLst>
                                    <p:cond delay="0"/>
                                  </p:stCondLst>
                                  <p:childTnLst>
                                    <p:set>
                                      <p:cBhvr>
                                        <p:cTn id="186" dur="1" fill="hold">
                                          <p:stCondLst>
                                            <p:cond delay="0"/>
                                          </p:stCondLst>
                                        </p:cTn>
                                        <p:tgtEl>
                                          <p:spTgt spid="174115">
                                            <p:txEl>
                                              <p:pRg st="0" end="0"/>
                                            </p:txEl>
                                          </p:spTgt>
                                        </p:tgtEl>
                                        <p:attrNameLst>
                                          <p:attrName>style.visibility</p:attrName>
                                        </p:attrNameLst>
                                      </p:cBhvr>
                                      <p:to>
                                        <p:strVal val="visible"/>
                                      </p:to>
                                    </p:set>
                                    <p:anim calcmode="lin" valueType="num">
                                      <p:cBhvr>
                                        <p:cTn id="187" dur="500" fill="hold"/>
                                        <p:tgtEl>
                                          <p:spTgt spid="174115">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174115">
                                            <p:txEl>
                                              <p:pRg st="0" end="0"/>
                                            </p:txEl>
                                          </p:spTgt>
                                        </p:tgtEl>
                                        <p:attrNameLst>
                                          <p:attrName>ppt_h</p:attrName>
                                        </p:attrNameLst>
                                      </p:cBhvr>
                                      <p:tavLst>
                                        <p:tav tm="0">
                                          <p:val>
                                            <p:strVal val="#ppt_h"/>
                                          </p:val>
                                        </p:tav>
                                        <p:tav tm="100000">
                                          <p:val>
                                            <p:strVal val="#ppt_h"/>
                                          </p:val>
                                        </p:tav>
                                      </p:tavLst>
                                    </p:anim>
                                  </p:childTnLst>
                                </p:cTn>
                              </p:par>
                            </p:childTnLst>
                          </p:cTn>
                        </p:par>
                        <p:par>
                          <p:cTn id="189" fill="hold" nodeType="afterGroup">
                            <p:stCondLst>
                              <p:cond delay="1000"/>
                            </p:stCondLst>
                            <p:childTnLst>
                              <p:par>
                                <p:cTn id="190" presetID="17" presetClass="entr" presetSubtype="10" fill="hold" grpId="0" nodeType="afterEffect">
                                  <p:stCondLst>
                                    <p:cond delay="0"/>
                                  </p:stCondLst>
                                  <p:childTnLst>
                                    <p:set>
                                      <p:cBhvr>
                                        <p:cTn id="191" dur="1" fill="hold">
                                          <p:stCondLst>
                                            <p:cond delay="0"/>
                                          </p:stCondLst>
                                        </p:cTn>
                                        <p:tgtEl>
                                          <p:spTgt spid="174115">
                                            <p:txEl>
                                              <p:pRg st="1" end="1"/>
                                            </p:txEl>
                                          </p:spTgt>
                                        </p:tgtEl>
                                        <p:attrNameLst>
                                          <p:attrName>style.visibility</p:attrName>
                                        </p:attrNameLst>
                                      </p:cBhvr>
                                      <p:to>
                                        <p:strVal val="visible"/>
                                      </p:to>
                                    </p:set>
                                    <p:anim calcmode="lin" valueType="num">
                                      <p:cBhvr>
                                        <p:cTn id="192" dur="500" fill="hold"/>
                                        <p:tgtEl>
                                          <p:spTgt spid="174115">
                                            <p:txEl>
                                              <p:pRg st="1" end="1"/>
                                            </p:txEl>
                                          </p:spTgt>
                                        </p:tgtEl>
                                        <p:attrNameLst>
                                          <p:attrName>ppt_w</p:attrName>
                                        </p:attrNameLst>
                                      </p:cBhvr>
                                      <p:tavLst>
                                        <p:tav tm="0">
                                          <p:val>
                                            <p:fltVal val="0"/>
                                          </p:val>
                                        </p:tav>
                                        <p:tav tm="100000">
                                          <p:val>
                                            <p:strVal val="#ppt_w"/>
                                          </p:val>
                                        </p:tav>
                                      </p:tavLst>
                                    </p:anim>
                                    <p:anim calcmode="lin" valueType="num">
                                      <p:cBhvr>
                                        <p:cTn id="193" dur="500" fill="hold"/>
                                        <p:tgtEl>
                                          <p:spTgt spid="17411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utoUpdateAnimBg="0"/>
      <p:bldP spid="174084" grpId="0" autoUpdateAnimBg="0"/>
      <p:bldP spid="174085" grpId="0" autoUpdateAnimBg="0"/>
      <p:bldP spid="174086" grpId="0" autoUpdateAnimBg="0"/>
      <p:bldP spid="174087" grpId="0" animBg="1"/>
      <p:bldP spid="174088" grpId="0" animBg="1"/>
      <p:bldP spid="174089" grpId="0" animBg="1"/>
      <p:bldP spid="174090" grpId="0" animBg="1"/>
      <p:bldP spid="174091" grpId="0" animBg="1"/>
      <p:bldP spid="174092" grpId="0" animBg="1"/>
      <p:bldP spid="174093" grpId="0" animBg="1"/>
      <p:bldP spid="174094" grpId="0" animBg="1"/>
      <p:bldP spid="174095" grpId="0" animBg="1"/>
      <p:bldP spid="174096" grpId="0" autoUpdateAnimBg="0"/>
      <p:bldP spid="174097" grpId="0" autoUpdateAnimBg="0"/>
      <p:bldP spid="174098" grpId="0" autoUpdateAnimBg="0"/>
      <p:bldP spid="174099" grpId="0" animBg="1"/>
      <p:bldP spid="174100" grpId="0" animBg="1"/>
      <p:bldP spid="174101" grpId="0" animBg="1"/>
      <p:bldP spid="174102" grpId="0" animBg="1"/>
      <p:bldP spid="174103" grpId="0" animBg="1"/>
      <p:bldP spid="174104" grpId="0" animBg="1"/>
      <p:bldP spid="174105" grpId="0" animBg="1"/>
      <p:bldP spid="174106" grpId="0" animBg="1"/>
      <p:bldP spid="174107" grpId="0" animBg="1"/>
      <p:bldP spid="174108" grpId="0" autoUpdateAnimBg="0"/>
      <p:bldP spid="174109" grpId="0" autoUpdateAnimBg="0"/>
      <p:bldP spid="174114" grpId="0" build="p" autoUpdateAnimBg="0" advAuto="0"/>
      <p:bldP spid="174115" grpId="0" build="p" autoUpdateAnimBg="0" advAuto="0"/>
      <p:bldP spid="174116" grpId="0" animBg="1"/>
      <p:bldP spid="1741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Thermische </a:t>
            </a:r>
            <a:r>
              <a:rPr lang="de-DE" sz="4800"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sz="4800" b="1">
                <a:effectLst>
                  <a:outerShdw blurRad="38100" dist="38100" dir="2700000" algn="tl">
                    <a:srgbClr val="DDDDDD"/>
                  </a:outerShdw>
                </a:effectLst>
                <a:latin typeface="Calibri" charset="0"/>
                <a:ea typeface="ＭＳ Ｐゴシック" charset="0"/>
                <a:cs typeface="ＭＳ Ｐゴシック" charset="0"/>
              </a:rPr>
              <a:t>T</a:t>
            </a:r>
            <a:endParaRPr lang="de-DE">
              <a:latin typeface="Calibri" charset="0"/>
              <a:ea typeface="ＭＳ Ｐゴシック" charset="0"/>
              <a:cs typeface="ＭＳ Ｐゴシック" charset="0"/>
            </a:endParaRPr>
          </a:p>
        </p:txBody>
      </p:sp>
      <p:sp>
        <p:nvSpPr>
          <p:cNvPr id="212996" name="Text Box 4"/>
          <p:cNvSpPr txBox="1">
            <a:spLocks noChangeArrowheads="1"/>
          </p:cNvSpPr>
          <p:nvPr/>
        </p:nvSpPr>
        <p:spPr bwMode="auto">
          <a:xfrm>
            <a:off x="901700" y="1931988"/>
            <a:ext cx="1136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Annahme:</a:t>
            </a:r>
          </a:p>
        </p:txBody>
      </p:sp>
      <p:sp>
        <p:nvSpPr>
          <p:cNvPr id="212997" name="Text Box 5"/>
          <p:cNvSpPr txBox="1">
            <a:spLocks noChangeArrowheads="1"/>
          </p:cNvSpPr>
          <p:nvPr/>
        </p:nvSpPr>
        <p:spPr bwMode="auto">
          <a:xfrm>
            <a:off x="2038350" y="1771650"/>
            <a:ext cx="283051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b="1">
                <a:effectLst>
                  <a:outerShdw blurRad="38100" dist="38100" dir="2700000" algn="tl">
                    <a:srgbClr val="DDDDDD"/>
                  </a:outerShdw>
                </a:effectLst>
                <a:latin typeface="Calibri" charset="0"/>
              </a:rPr>
              <a:t>H</a:t>
            </a:r>
            <a:r>
              <a:rPr lang="de-DE" sz="1800">
                <a:latin typeface="Calibri" charset="0"/>
              </a:rPr>
              <a:t> aus schwerer, kalter Luft</a:t>
            </a:r>
          </a:p>
        </p:txBody>
      </p:sp>
      <p:sp>
        <p:nvSpPr>
          <p:cNvPr id="212998" name="Text Box 6"/>
          <p:cNvSpPr txBox="1">
            <a:spLocks noChangeArrowheads="1"/>
          </p:cNvSpPr>
          <p:nvPr/>
        </p:nvSpPr>
        <p:spPr bwMode="auto">
          <a:xfrm>
            <a:off x="2038350" y="4495800"/>
            <a:ext cx="282416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b="1">
                <a:effectLst>
                  <a:outerShdw blurRad="38100" dist="38100" dir="2700000" algn="tl">
                    <a:srgbClr val="DDDDDD"/>
                  </a:outerShdw>
                </a:effectLst>
                <a:latin typeface="Calibri" charset="0"/>
              </a:rPr>
              <a:t>T</a:t>
            </a:r>
            <a:r>
              <a:rPr lang="de-DE" sz="1800">
                <a:latin typeface="Calibri" charset="0"/>
              </a:rPr>
              <a:t> aus warmer, leichter Luft</a:t>
            </a:r>
          </a:p>
        </p:txBody>
      </p:sp>
      <p:sp>
        <p:nvSpPr>
          <p:cNvPr id="212999" name="Text Box 7"/>
          <p:cNvSpPr txBox="1">
            <a:spLocks noChangeArrowheads="1"/>
          </p:cNvSpPr>
          <p:nvPr/>
        </p:nvSpPr>
        <p:spPr bwMode="auto">
          <a:xfrm>
            <a:off x="2038350" y="2392363"/>
            <a:ext cx="2743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latin typeface="Calibri" charset="0"/>
              </a:rPr>
              <a:t>Russisches Festlandshoch</a:t>
            </a:r>
            <a:r>
              <a:rPr lang="de-DE" sz="1800">
                <a:latin typeface="Calibri" charset="0"/>
              </a:rPr>
              <a:t>:</a:t>
            </a:r>
          </a:p>
        </p:txBody>
      </p:sp>
      <p:sp>
        <p:nvSpPr>
          <p:cNvPr id="213000" name="Text Box 8"/>
          <p:cNvSpPr txBox="1">
            <a:spLocks noChangeArrowheads="1"/>
          </p:cNvSpPr>
          <p:nvPr/>
        </p:nvSpPr>
        <p:spPr bwMode="auto">
          <a:xfrm>
            <a:off x="2351088" y="2809875"/>
            <a:ext cx="3916362" cy="160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sz="1800">
                <a:latin typeface="Calibri" charset="0"/>
              </a:rPr>
              <a:t>starke Bodenausstrahlung</a:t>
            </a:r>
          </a:p>
          <a:p>
            <a:pPr eaLnBrk="1" hangingPunct="1">
              <a:buFontTx/>
              <a:buChar char="•"/>
            </a:pPr>
            <a:r>
              <a:rPr lang="de-DE" sz="1800">
                <a:latin typeface="Calibri" charset="0"/>
              </a:rPr>
              <a:t>Abkühlung der Luftmassen</a:t>
            </a:r>
          </a:p>
          <a:p>
            <a:pPr eaLnBrk="1" hangingPunct="1">
              <a:buFontTx/>
              <a:buChar char="•"/>
            </a:pPr>
            <a:r>
              <a:rPr lang="de-DE" sz="1800">
                <a:latin typeface="Calibri" charset="0"/>
              </a:rPr>
              <a:t>durch Gebirge am Abfließen behindert</a:t>
            </a:r>
          </a:p>
          <a:p>
            <a:pPr eaLnBrk="1" hangingPunct="1">
              <a:buFontTx/>
              <a:buChar char="•"/>
            </a:pPr>
            <a:r>
              <a:rPr lang="de-DE" sz="1800">
                <a:latin typeface="Calibri" charset="0"/>
              </a:rPr>
              <a:t>QFF: 1070 hPa</a:t>
            </a:r>
          </a:p>
        </p:txBody>
      </p:sp>
      <p:sp>
        <p:nvSpPr>
          <p:cNvPr id="213001" name="Text Box 9"/>
          <p:cNvSpPr txBox="1">
            <a:spLocks noChangeArrowheads="1"/>
          </p:cNvSpPr>
          <p:nvPr/>
        </p:nvSpPr>
        <p:spPr bwMode="auto">
          <a:xfrm>
            <a:off x="2038350" y="5064125"/>
            <a:ext cx="399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latin typeface="Calibri" charset="0"/>
              </a:rPr>
              <a:t>Hitzetief über der Iberischen Halbinsel</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additive="base">
                                        <p:cTn id="7" dur="500" fill="hold"/>
                                        <p:tgtEl>
                                          <p:spTgt spid="212996"/>
                                        </p:tgtEl>
                                        <p:attrNameLst>
                                          <p:attrName>ppt_x</p:attrName>
                                        </p:attrNameLst>
                                      </p:cBhvr>
                                      <p:tavLst>
                                        <p:tav tm="0">
                                          <p:val>
                                            <p:strVal val="0-#ppt_w/2"/>
                                          </p:val>
                                        </p:tav>
                                        <p:tav tm="100000">
                                          <p:val>
                                            <p:strVal val="#ppt_x"/>
                                          </p:val>
                                        </p:tav>
                                      </p:tavLst>
                                    </p:anim>
                                    <p:anim calcmode="lin" valueType="num">
                                      <p:cBhvr additive="base">
                                        <p:cTn id="8" dur="500" fill="hold"/>
                                        <p:tgtEl>
                                          <p:spTgt spid="212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2997"/>
                                        </p:tgtEl>
                                        <p:attrNameLst>
                                          <p:attrName>style.visibility</p:attrName>
                                        </p:attrNameLst>
                                      </p:cBhvr>
                                      <p:to>
                                        <p:strVal val="visible"/>
                                      </p:to>
                                    </p:set>
                                    <p:animEffect transition="in" filter="slide(fromBottom)">
                                      <p:cBhvr>
                                        <p:cTn id="13" dur="500"/>
                                        <p:tgtEl>
                                          <p:spTgt spid="2129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12998"/>
                                        </p:tgtEl>
                                        <p:attrNameLst>
                                          <p:attrName>style.visibility</p:attrName>
                                        </p:attrNameLst>
                                      </p:cBhvr>
                                      <p:to>
                                        <p:strVal val="visible"/>
                                      </p:to>
                                    </p:set>
                                    <p:animEffect transition="in" filter="slide(fromBottom)">
                                      <p:cBhvr>
                                        <p:cTn id="18" dur="500"/>
                                        <p:tgtEl>
                                          <p:spTgt spid="212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2999"/>
                                        </p:tgtEl>
                                        <p:attrNameLst>
                                          <p:attrName>style.visibility</p:attrName>
                                        </p:attrNameLst>
                                      </p:cBhvr>
                                      <p:to>
                                        <p:strVal val="visible"/>
                                      </p:to>
                                    </p:set>
                                    <p:anim calcmode="lin" valueType="num">
                                      <p:cBhvr additive="base">
                                        <p:cTn id="23" dur="500" fill="hold"/>
                                        <p:tgtEl>
                                          <p:spTgt spid="212999"/>
                                        </p:tgtEl>
                                        <p:attrNameLst>
                                          <p:attrName>ppt_x</p:attrName>
                                        </p:attrNameLst>
                                      </p:cBhvr>
                                      <p:tavLst>
                                        <p:tav tm="0">
                                          <p:val>
                                            <p:strVal val="0-#ppt_w/2"/>
                                          </p:val>
                                        </p:tav>
                                        <p:tav tm="100000">
                                          <p:val>
                                            <p:strVal val="#ppt_x"/>
                                          </p:val>
                                        </p:tav>
                                      </p:tavLst>
                                    </p:anim>
                                    <p:anim calcmode="lin" valueType="num">
                                      <p:cBhvr additive="base">
                                        <p:cTn id="24" dur="500" fill="hold"/>
                                        <p:tgtEl>
                                          <p:spTgt spid="21299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3000">
                                            <p:txEl>
                                              <p:pRg st="0" end="0"/>
                                            </p:txEl>
                                          </p:spTgt>
                                        </p:tgtEl>
                                        <p:attrNameLst>
                                          <p:attrName>style.visibility</p:attrName>
                                        </p:attrNameLst>
                                      </p:cBhvr>
                                      <p:to>
                                        <p:strVal val="visible"/>
                                      </p:to>
                                    </p:set>
                                    <p:animEffect transition="in" filter="wipe(left)">
                                      <p:cBhvr>
                                        <p:cTn id="29" dur="500"/>
                                        <p:tgtEl>
                                          <p:spTgt spid="213000">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3000">
                                            <p:txEl>
                                              <p:pRg st="1" end="1"/>
                                            </p:txEl>
                                          </p:spTgt>
                                        </p:tgtEl>
                                        <p:attrNameLst>
                                          <p:attrName>style.visibility</p:attrName>
                                        </p:attrNameLst>
                                      </p:cBhvr>
                                      <p:to>
                                        <p:strVal val="visible"/>
                                      </p:to>
                                    </p:set>
                                    <p:animEffect transition="in" filter="wipe(left)">
                                      <p:cBhvr>
                                        <p:cTn id="34" dur="500"/>
                                        <p:tgtEl>
                                          <p:spTgt spid="213000">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3000">
                                            <p:txEl>
                                              <p:pRg st="2" end="2"/>
                                            </p:txEl>
                                          </p:spTgt>
                                        </p:tgtEl>
                                        <p:attrNameLst>
                                          <p:attrName>style.visibility</p:attrName>
                                        </p:attrNameLst>
                                      </p:cBhvr>
                                      <p:to>
                                        <p:strVal val="visible"/>
                                      </p:to>
                                    </p:set>
                                    <p:animEffect transition="in" filter="wipe(left)">
                                      <p:cBhvr>
                                        <p:cTn id="39" dur="500"/>
                                        <p:tgtEl>
                                          <p:spTgt spid="213000">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3000">
                                            <p:txEl>
                                              <p:pRg st="3" end="3"/>
                                            </p:txEl>
                                          </p:spTgt>
                                        </p:tgtEl>
                                        <p:attrNameLst>
                                          <p:attrName>style.visibility</p:attrName>
                                        </p:attrNameLst>
                                      </p:cBhvr>
                                      <p:to>
                                        <p:strVal val="visible"/>
                                      </p:to>
                                    </p:set>
                                    <p:animEffect transition="in" filter="wipe(left)">
                                      <p:cBhvr>
                                        <p:cTn id="44" dur="500"/>
                                        <p:tgtEl>
                                          <p:spTgt spid="213000">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3001"/>
                                        </p:tgtEl>
                                        <p:attrNameLst>
                                          <p:attrName>style.visibility</p:attrName>
                                        </p:attrNameLst>
                                      </p:cBhvr>
                                      <p:to>
                                        <p:strVal val="visible"/>
                                      </p:to>
                                    </p:set>
                                    <p:anim calcmode="lin" valueType="num">
                                      <p:cBhvr additive="base">
                                        <p:cTn id="49" dur="500" fill="hold"/>
                                        <p:tgtEl>
                                          <p:spTgt spid="213001"/>
                                        </p:tgtEl>
                                        <p:attrNameLst>
                                          <p:attrName>ppt_x</p:attrName>
                                        </p:attrNameLst>
                                      </p:cBhvr>
                                      <p:tavLst>
                                        <p:tav tm="0">
                                          <p:val>
                                            <p:strVal val="0-#ppt_w/2"/>
                                          </p:val>
                                        </p:tav>
                                        <p:tav tm="100000">
                                          <p:val>
                                            <p:strVal val="#ppt_x"/>
                                          </p:val>
                                        </p:tav>
                                      </p:tavLst>
                                    </p:anim>
                                    <p:anim calcmode="lin" valueType="num">
                                      <p:cBhvr additive="base">
                                        <p:cTn id="50" dur="500" fill="hold"/>
                                        <p:tgtEl>
                                          <p:spTgt spid="2130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build="p" autoUpdateAnimBg="0"/>
      <p:bldP spid="21300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Thermische </a:t>
            </a:r>
            <a:r>
              <a:rPr lang="de-DE" sz="4800"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sz="4800" b="1">
                <a:effectLst>
                  <a:outerShdw blurRad="38100" dist="38100" dir="2700000" algn="tl">
                    <a:srgbClr val="DDDDDD"/>
                  </a:outerShdw>
                </a:effectLst>
                <a:latin typeface="Calibri" charset="0"/>
                <a:ea typeface="ＭＳ Ｐゴシック" charset="0"/>
                <a:cs typeface="ＭＳ Ｐゴシック" charset="0"/>
              </a:rPr>
              <a:t>T</a:t>
            </a:r>
            <a:endParaRPr lang="de-DE">
              <a:latin typeface="Calibri" charset="0"/>
              <a:ea typeface="ＭＳ Ｐゴシック" charset="0"/>
              <a:cs typeface="ＭＳ Ｐゴシック" charset="0"/>
            </a:endParaRPr>
          </a:p>
        </p:txBody>
      </p:sp>
      <p:sp>
        <p:nvSpPr>
          <p:cNvPr id="219141" name="Text Box 5"/>
          <p:cNvSpPr txBox="1">
            <a:spLocks noChangeArrowheads="1"/>
          </p:cNvSpPr>
          <p:nvPr/>
        </p:nvSpPr>
        <p:spPr bwMode="auto">
          <a:xfrm>
            <a:off x="2038350" y="1438275"/>
            <a:ext cx="172561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Thermisches </a:t>
            </a:r>
            <a:r>
              <a:rPr lang="de-DE" sz="3200" b="1">
                <a:effectLst>
                  <a:outerShdw blurRad="38100" dist="38100" dir="2700000" algn="tl">
                    <a:srgbClr val="DDDDDD"/>
                  </a:outerShdw>
                </a:effectLst>
                <a:latin typeface="Calibri" charset="0"/>
              </a:rPr>
              <a:t>H</a:t>
            </a:r>
            <a:endParaRPr lang="de-DE" sz="1800">
              <a:latin typeface="Calibri" charset="0"/>
            </a:endParaRPr>
          </a:p>
        </p:txBody>
      </p:sp>
      <p:grpSp>
        <p:nvGrpSpPr>
          <p:cNvPr id="2" name="Group 19"/>
          <p:cNvGrpSpPr>
            <a:grpSpLocks/>
          </p:cNvGrpSpPr>
          <p:nvPr/>
        </p:nvGrpSpPr>
        <p:grpSpPr bwMode="auto">
          <a:xfrm>
            <a:off x="2038350" y="5819775"/>
            <a:ext cx="5842000" cy="61913"/>
            <a:chOff x="1284" y="3666"/>
            <a:chExt cx="3680" cy="39"/>
          </a:xfrm>
        </p:grpSpPr>
        <p:sp>
          <p:nvSpPr>
            <p:cNvPr id="80929" name="Line 6"/>
            <p:cNvSpPr>
              <a:spLocks noChangeShapeType="1"/>
            </p:cNvSpPr>
            <p:nvPr/>
          </p:nvSpPr>
          <p:spPr bwMode="auto">
            <a:xfrm>
              <a:off x="1284" y="3705"/>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0930" name="Line 7"/>
            <p:cNvSpPr>
              <a:spLocks noChangeShapeType="1"/>
            </p:cNvSpPr>
            <p:nvPr/>
          </p:nvSpPr>
          <p:spPr bwMode="auto">
            <a:xfrm>
              <a:off x="1284" y="3666"/>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sp>
        <p:nvSpPr>
          <p:cNvPr id="219144" name="Line 8"/>
          <p:cNvSpPr>
            <a:spLocks noChangeShapeType="1"/>
          </p:cNvSpPr>
          <p:nvPr/>
        </p:nvSpPr>
        <p:spPr bwMode="auto">
          <a:xfrm>
            <a:off x="2038350" y="5392738"/>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19145" name="Line 9"/>
          <p:cNvSpPr>
            <a:spLocks noChangeShapeType="1"/>
          </p:cNvSpPr>
          <p:nvPr/>
        </p:nvSpPr>
        <p:spPr bwMode="auto">
          <a:xfrm>
            <a:off x="2038350" y="47593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19146" name="Line 10"/>
          <p:cNvSpPr>
            <a:spLocks noChangeShapeType="1"/>
          </p:cNvSpPr>
          <p:nvPr/>
        </p:nvSpPr>
        <p:spPr bwMode="auto">
          <a:xfrm>
            <a:off x="2038350" y="38957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19147" name="Line 11"/>
          <p:cNvSpPr>
            <a:spLocks noChangeShapeType="1"/>
          </p:cNvSpPr>
          <p:nvPr/>
        </p:nvSpPr>
        <p:spPr bwMode="auto">
          <a:xfrm>
            <a:off x="2038350" y="2760663"/>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19148" name="Text Box 12"/>
          <p:cNvSpPr txBox="1">
            <a:spLocks noChangeArrowheads="1"/>
          </p:cNvSpPr>
          <p:nvPr/>
        </p:nvSpPr>
        <p:spPr bwMode="auto">
          <a:xfrm>
            <a:off x="1397000" y="56594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a:t>
            </a:r>
          </a:p>
        </p:txBody>
      </p:sp>
      <p:sp>
        <p:nvSpPr>
          <p:cNvPr id="219149" name="Text Box 13"/>
          <p:cNvSpPr txBox="1">
            <a:spLocks noChangeArrowheads="1"/>
          </p:cNvSpPr>
          <p:nvPr/>
        </p:nvSpPr>
        <p:spPr bwMode="auto">
          <a:xfrm>
            <a:off x="1511300" y="51990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900</a:t>
            </a:r>
          </a:p>
        </p:txBody>
      </p:sp>
      <p:sp>
        <p:nvSpPr>
          <p:cNvPr id="219150" name="Text Box 14"/>
          <p:cNvSpPr txBox="1">
            <a:spLocks noChangeArrowheads="1"/>
          </p:cNvSpPr>
          <p:nvPr/>
        </p:nvSpPr>
        <p:spPr bwMode="auto">
          <a:xfrm>
            <a:off x="1511300" y="45593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800</a:t>
            </a:r>
          </a:p>
        </p:txBody>
      </p:sp>
      <p:sp>
        <p:nvSpPr>
          <p:cNvPr id="219151" name="Text Box 15"/>
          <p:cNvSpPr txBox="1">
            <a:spLocks noChangeArrowheads="1"/>
          </p:cNvSpPr>
          <p:nvPr/>
        </p:nvSpPr>
        <p:spPr bwMode="auto">
          <a:xfrm>
            <a:off x="1511300" y="37131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700</a:t>
            </a:r>
          </a:p>
        </p:txBody>
      </p:sp>
      <p:sp>
        <p:nvSpPr>
          <p:cNvPr id="219152" name="Text Box 16"/>
          <p:cNvSpPr txBox="1">
            <a:spLocks noChangeArrowheads="1"/>
          </p:cNvSpPr>
          <p:nvPr/>
        </p:nvSpPr>
        <p:spPr bwMode="auto">
          <a:xfrm>
            <a:off x="1511300" y="25812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600</a:t>
            </a:r>
          </a:p>
        </p:txBody>
      </p:sp>
      <p:grpSp>
        <p:nvGrpSpPr>
          <p:cNvPr id="3" name="Group 35"/>
          <p:cNvGrpSpPr>
            <a:grpSpLocks/>
          </p:cNvGrpSpPr>
          <p:nvPr/>
        </p:nvGrpSpPr>
        <p:grpSpPr bwMode="auto">
          <a:xfrm>
            <a:off x="4062413" y="2235200"/>
            <a:ext cx="1690687" cy="3657600"/>
            <a:chOff x="2559" y="1408"/>
            <a:chExt cx="1065" cy="2304"/>
          </a:xfrm>
        </p:grpSpPr>
        <p:sp>
          <p:nvSpPr>
            <p:cNvPr id="80927" name="Line 17"/>
            <p:cNvSpPr>
              <a:spLocks noChangeShapeType="1"/>
            </p:cNvSpPr>
            <p:nvPr/>
          </p:nvSpPr>
          <p:spPr bwMode="auto">
            <a:xfrm>
              <a:off x="2559" y="1411"/>
              <a:ext cx="0" cy="2301"/>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0928" name="Line 18"/>
            <p:cNvSpPr>
              <a:spLocks noChangeShapeType="1"/>
            </p:cNvSpPr>
            <p:nvPr/>
          </p:nvSpPr>
          <p:spPr bwMode="auto">
            <a:xfrm>
              <a:off x="3624" y="1408"/>
              <a:ext cx="0" cy="2301"/>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sp>
        <p:nvSpPr>
          <p:cNvPr id="219156" name="Rectangle 20"/>
          <p:cNvSpPr>
            <a:spLocks noChangeArrowheads="1"/>
          </p:cNvSpPr>
          <p:nvPr/>
        </p:nvSpPr>
        <p:spPr bwMode="auto">
          <a:xfrm>
            <a:off x="4049713" y="5799138"/>
            <a:ext cx="1717675" cy="95250"/>
          </a:xfrm>
          <a:prstGeom prst="rect">
            <a:avLst/>
          </a:prstGeom>
          <a:solidFill>
            <a:srgbClr val="99CCFF"/>
          </a:solidFill>
          <a:ln w="12700">
            <a:solidFill>
              <a:srgbClr val="99CCFF"/>
            </a:solidFill>
            <a:miter lim="800000"/>
            <a:headEnd/>
            <a:tailEnd/>
          </a:ln>
        </p:spPr>
        <p:txBody>
          <a:bodyPr anchor="ctr">
            <a:spAutoFit/>
          </a:bodyPr>
          <a:lstStyle/>
          <a:p>
            <a:endParaRPr lang="de-DE">
              <a:latin typeface="Calibri" charset="0"/>
            </a:endParaRPr>
          </a:p>
        </p:txBody>
      </p:sp>
      <p:sp>
        <p:nvSpPr>
          <p:cNvPr id="219157" name="Text Box 21"/>
          <p:cNvSpPr txBox="1">
            <a:spLocks noChangeArrowheads="1"/>
          </p:cNvSpPr>
          <p:nvPr/>
        </p:nvSpPr>
        <p:spPr bwMode="auto">
          <a:xfrm>
            <a:off x="4311650" y="5911850"/>
            <a:ext cx="121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Abkühlung</a:t>
            </a:r>
          </a:p>
        </p:txBody>
      </p:sp>
      <p:sp>
        <p:nvSpPr>
          <p:cNvPr id="219158" name="Freeform 22"/>
          <p:cNvSpPr>
            <a:spLocks/>
          </p:cNvSpPr>
          <p:nvPr/>
        </p:nvSpPr>
        <p:spPr bwMode="auto">
          <a:xfrm>
            <a:off x="2038350" y="5359400"/>
            <a:ext cx="5832475" cy="125413"/>
          </a:xfrm>
          <a:custGeom>
            <a:avLst/>
            <a:gdLst>
              <a:gd name="T0" fmla="*/ 0 w 3646"/>
              <a:gd name="T1" fmla="*/ 2147483647 h 72"/>
              <a:gd name="T2" fmla="*/ 2147483647 w 3646"/>
              <a:gd name="T3" fmla="*/ 2147483647 h 72"/>
              <a:gd name="T4" fmla="*/ 2147483647 w 3646"/>
              <a:gd name="T5" fmla="*/ 2147483647 h 72"/>
              <a:gd name="T6" fmla="*/ 0 60000 65536"/>
              <a:gd name="T7" fmla="*/ 0 60000 65536"/>
              <a:gd name="T8" fmla="*/ 0 60000 65536"/>
              <a:gd name="T9" fmla="*/ 0 w 3646"/>
              <a:gd name="T10" fmla="*/ 0 h 72"/>
              <a:gd name="T11" fmla="*/ 3646 w 3646"/>
              <a:gd name="T12" fmla="*/ 72 h 72"/>
            </a:gdLst>
            <a:ahLst/>
            <a:cxnLst>
              <a:cxn ang="T6">
                <a:pos x="T0" y="T1"/>
              </a:cxn>
              <a:cxn ang="T7">
                <a:pos x="T2" y="T3"/>
              </a:cxn>
              <a:cxn ang="T8">
                <a:pos x="T4" y="T5"/>
              </a:cxn>
            </a:cxnLst>
            <a:rect l="T9" t="T10" r="T11" b="T12"/>
            <a:pathLst>
              <a:path w="3646" h="72">
                <a:moveTo>
                  <a:pt x="0" y="13"/>
                </a:moveTo>
                <a:cubicBezTo>
                  <a:pt x="1259" y="6"/>
                  <a:pt x="1187" y="72"/>
                  <a:pt x="1800" y="72"/>
                </a:cubicBezTo>
                <a:cubicBezTo>
                  <a:pt x="2413" y="72"/>
                  <a:pt x="2321" y="0"/>
                  <a:pt x="3646" y="6"/>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19159" name="Freeform 23"/>
          <p:cNvSpPr>
            <a:spLocks/>
          </p:cNvSpPr>
          <p:nvPr/>
        </p:nvSpPr>
        <p:spPr bwMode="auto">
          <a:xfrm>
            <a:off x="2047875" y="4748213"/>
            <a:ext cx="5832475" cy="265112"/>
          </a:xfrm>
          <a:custGeom>
            <a:avLst/>
            <a:gdLst>
              <a:gd name="T0" fmla="*/ 0 w 3674"/>
              <a:gd name="T1" fmla="*/ 2147483647 h 167"/>
              <a:gd name="T2" fmla="*/ 2147483647 w 3674"/>
              <a:gd name="T3" fmla="*/ 2147483647 h 167"/>
              <a:gd name="T4" fmla="*/ 2147483647 w 3674"/>
              <a:gd name="T5" fmla="*/ 2147483647 h 167"/>
              <a:gd name="T6" fmla="*/ 0 60000 65536"/>
              <a:gd name="T7" fmla="*/ 0 60000 65536"/>
              <a:gd name="T8" fmla="*/ 0 60000 65536"/>
              <a:gd name="T9" fmla="*/ 0 w 3674"/>
              <a:gd name="T10" fmla="*/ 0 h 167"/>
              <a:gd name="T11" fmla="*/ 3674 w 3674"/>
              <a:gd name="T12" fmla="*/ 167 h 167"/>
            </a:gdLst>
            <a:ahLst/>
            <a:cxnLst>
              <a:cxn ang="T6">
                <a:pos x="T0" y="T1"/>
              </a:cxn>
              <a:cxn ang="T7">
                <a:pos x="T2" y="T3"/>
              </a:cxn>
              <a:cxn ang="T8">
                <a:pos x="T4" y="T5"/>
              </a:cxn>
            </a:cxnLst>
            <a:rect l="T9" t="T10" r="T11" b="T12"/>
            <a:pathLst>
              <a:path w="3674" h="167">
                <a:moveTo>
                  <a:pt x="0" y="14"/>
                </a:moveTo>
                <a:cubicBezTo>
                  <a:pt x="1269" y="7"/>
                  <a:pt x="1217" y="167"/>
                  <a:pt x="1835" y="167"/>
                </a:cubicBezTo>
                <a:cubicBezTo>
                  <a:pt x="2453" y="167"/>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19160" name="Freeform 24"/>
          <p:cNvSpPr>
            <a:spLocks/>
          </p:cNvSpPr>
          <p:nvPr/>
        </p:nvSpPr>
        <p:spPr bwMode="auto">
          <a:xfrm>
            <a:off x="2047875" y="3878263"/>
            <a:ext cx="5832475" cy="434975"/>
          </a:xfrm>
          <a:custGeom>
            <a:avLst/>
            <a:gdLst>
              <a:gd name="T0" fmla="*/ 0 w 3674"/>
              <a:gd name="T1" fmla="*/ 2147483647 h 274"/>
              <a:gd name="T2" fmla="*/ 2147483647 w 3674"/>
              <a:gd name="T3" fmla="*/ 2147483647 h 274"/>
              <a:gd name="T4" fmla="*/ 2147483647 w 3674"/>
              <a:gd name="T5" fmla="*/ 2147483647 h 274"/>
              <a:gd name="T6" fmla="*/ 0 60000 65536"/>
              <a:gd name="T7" fmla="*/ 0 60000 65536"/>
              <a:gd name="T8" fmla="*/ 0 60000 65536"/>
              <a:gd name="T9" fmla="*/ 0 w 3674"/>
              <a:gd name="T10" fmla="*/ 0 h 274"/>
              <a:gd name="T11" fmla="*/ 3674 w 3674"/>
              <a:gd name="T12" fmla="*/ 274 h 274"/>
            </a:gdLst>
            <a:ahLst/>
            <a:cxnLst>
              <a:cxn ang="T6">
                <a:pos x="T0" y="T1"/>
              </a:cxn>
              <a:cxn ang="T7">
                <a:pos x="T2" y="T3"/>
              </a:cxn>
              <a:cxn ang="T8">
                <a:pos x="T4" y="T5"/>
              </a:cxn>
            </a:cxnLst>
            <a:rect l="T9" t="T10" r="T11" b="T12"/>
            <a:pathLst>
              <a:path w="3674" h="274">
                <a:moveTo>
                  <a:pt x="0" y="14"/>
                </a:moveTo>
                <a:cubicBezTo>
                  <a:pt x="1269" y="7"/>
                  <a:pt x="1230" y="274"/>
                  <a:pt x="1848" y="274"/>
                </a:cubicBezTo>
                <a:cubicBezTo>
                  <a:pt x="2466" y="274"/>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19161" name="Freeform 25"/>
          <p:cNvSpPr>
            <a:spLocks/>
          </p:cNvSpPr>
          <p:nvPr/>
        </p:nvSpPr>
        <p:spPr bwMode="auto">
          <a:xfrm>
            <a:off x="2038350" y="2736850"/>
            <a:ext cx="5832475" cy="644525"/>
          </a:xfrm>
          <a:custGeom>
            <a:avLst/>
            <a:gdLst>
              <a:gd name="T0" fmla="*/ 0 w 3674"/>
              <a:gd name="T1" fmla="*/ 2147483647 h 406"/>
              <a:gd name="T2" fmla="*/ 2147483647 w 3674"/>
              <a:gd name="T3" fmla="*/ 2147483647 h 406"/>
              <a:gd name="T4" fmla="*/ 2147483647 w 3674"/>
              <a:gd name="T5" fmla="*/ 2147483647 h 406"/>
              <a:gd name="T6" fmla="*/ 0 60000 65536"/>
              <a:gd name="T7" fmla="*/ 0 60000 65536"/>
              <a:gd name="T8" fmla="*/ 0 60000 65536"/>
              <a:gd name="T9" fmla="*/ 0 w 3674"/>
              <a:gd name="T10" fmla="*/ 0 h 406"/>
              <a:gd name="T11" fmla="*/ 3674 w 3674"/>
              <a:gd name="T12" fmla="*/ 406 h 406"/>
            </a:gdLst>
            <a:ahLst/>
            <a:cxnLst>
              <a:cxn ang="T6">
                <a:pos x="T0" y="T1"/>
              </a:cxn>
              <a:cxn ang="T7">
                <a:pos x="T2" y="T3"/>
              </a:cxn>
              <a:cxn ang="T8">
                <a:pos x="T4" y="T5"/>
              </a:cxn>
            </a:cxnLst>
            <a:rect l="T9" t="T10" r="T11" b="T12"/>
            <a:pathLst>
              <a:path w="3674" h="406">
                <a:moveTo>
                  <a:pt x="0" y="14"/>
                </a:moveTo>
                <a:cubicBezTo>
                  <a:pt x="1269" y="7"/>
                  <a:pt x="1243" y="406"/>
                  <a:pt x="1861" y="406"/>
                </a:cubicBezTo>
                <a:cubicBezTo>
                  <a:pt x="2479" y="406"/>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19162" name="AutoShape 26"/>
          <p:cNvSpPr>
            <a:spLocks noChangeArrowheads="1"/>
          </p:cNvSpPr>
          <p:nvPr/>
        </p:nvSpPr>
        <p:spPr bwMode="auto">
          <a:xfrm rot="600000">
            <a:off x="4060825" y="5286375"/>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19163" name="AutoShape 27"/>
          <p:cNvSpPr>
            <a:spLocks noChangeArrowheads="1"/>
          </p:cNvSpPr>
          <p:nvPr/>
        </p:nvSpPr>
        <p:spPr bwMode="auto">
          <a:xfrm rot="10200000">
            <a:off x="5407025" y="5260975"/>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19164" name="AutoShape 28"/>
          <p:cNvSpPr>
            <a:spLocks noChangeArrowheads="1"/>
          </p:cNvSpPr>
          <p:nvPr/>
        </p:nvSpPr>
        <p:spPr bwMode="auto">
          <a:xfrm rot="600000">
            <a:off x="4084638" y="4684713"/>
            <a:ext cx="461962" cy="109537"/>
          </a:xfrm>
          <a:prstGeom prst="rightArrow">
            <a:avLst>
              <a:gd name="adj1" fmla="val 50000"/>
              <a:gd name="adj2" fmla="val 105435"/>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19165" name="AutoShape 29"/>
          <p:cNvSpPr>
            <a:spLocks noChangeArrowheads="1"/>
          </p:cNvSpPr>
          <p:nvPr/>
        </p:nvSpPr>
        <p:spPr bwMode="auto">
          <a:xfrm rot="10200000">
            <a:off x="5292725" y="4689475"/>
            <a:ext cx="461963" cy="109538"/>
          </a:xfrm>
          <a:prstGeom prst="rightArrow">
            <a:avLst>
              <a:gd name="adj1" fmla="val 50000"/>
              <a:gd name="adj2" fmla="val 105434"/>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19166" name="AutoShape 30"/>
          <p:cNvSpPr>
            <a:spLocks noChangeArrowheads="1"/>
          </p:cNvSpPr>
          <p:nvPr/>
        </p:nvSpPr>
        <p:spPr bwMode="auto">
          <a:xfrm rot="900000">
            <a:off x="4076700" y="3922713"/>
            <a:ext cx="547688"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19167" name="AutoShape 31"/>
          <p:cNvSpPr>
            <a:spLocks noChangeArrowheads="1"/>
          </p:cNvSpPr>
          <p:nvPr/>
        </p:nvSpPr>
        <p:spPr bwMode="auto">
          <a:xfrm rot="9900000">
            <a:off x="5224463" y="3929063"/>
            <a:ext cx="547687"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19168" name="AutoShape 32"/>
          <p:cNvSpPr>
            <a:spLocks noChangeArrowheads="1"/>
          </p:cNvSpPr>
          <p:nvPr/>
        </p:nvSpPr>
        <p:spPr bwMode="auto">
          <a:xfrm rot="1200000">
            <a:off x="4011613" y="2803525"/>
            <a:ext cx="771525" cy="141288"/>
          </a:xfrm>
          <a:prstGeom prst="rightArrow">
            <a:avLst>
              <a:gd name="adj1" fmla="val 50000"/>
              <a:gd name="adj2" fmla="val 136516"/>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19169" name="AutoShape 33"/>
          <p:cNvSpPr>
            <a:spLocks noChangeArrowheads="1"/>
          </p:cNvSpPr>
          <p:nvPr/>
        </p:nvSpPr>
        <p:spPr bwMode="auto">
          <a:xfrm rot="9600000">
            <a:off x="5073650" y="2819400"/>
            <a:ext cx="771525" cy="141288"/>
          </a:xfrm>
          <a:prstGeom prst="rightArrow">
            <a:avLst>
              <a:gd name="adj1" fmla="val 50000"/>
              <a:gd name="adj2" fmla="val 136516"/>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19170" name="Text Box 34"/>
          <p:cNvSpPr txBox="1">
            <a:spLocks noChangeArrowheads="1"/>
          </p:cNvSpPr>
          <p:nvPr/>
        </p:nvSpPr>
        <p:spPr bwMode="auto">
          <a:xfrm>
            <a:off x="4257675" y="2392363"/>
            <a:ext cx="1365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solidFill>
                  <a:schemeClr val="accent1"/>
                </a:solidFill>
                <a:latin typeface="Calibri" charset="0"/>
              </a:rPr>
              <a:t>Konvergenz</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slide(fromBottom)">
                                      <p:cBhvr>
                                        <p:cTn id="7" dur="500"/>
                                        <p:tgtEl>
                                          <p:spTgt spid="219141"/>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19148"/>
                                        </p:tgtEl>
                                        <p:attrNameLst>
                                          <p:attrName>style.visibility</p:attrName>
                                        </p:attrNameLst>
                                      </p:cBhvr>
                                      <p:to>
                                        <p:strVal val="visible"/>
                                      </p:to>
                                    </p:set>
                                    <p:animEffect transition="in" filter="slide(fromLeft)">
                                      <p:cBhvr>
                                        <p:cTn id="15" dur="500"/>
                                        <p:tgtEl>
                                          <p:spTgt spid="219148"/>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19149"/>
                                        </p:tgtEl>
                                        <p:attrNameLst>
                                          <p:attrName>style.visibility</p:attrName>
                                        </p:attrNameLst>
                                      </p:cBhvr>
                                      <p:to>
                                        <p:strVal val="visible"/>
                                      </p:to>
                                    </p:set>
                                    <p:animEffect transition="in" filter="slide(fromLeft)">
                                      <p:cBhvr>
                                        <p:cTn id="19" dur="500"/>
                                        <p:tgtEl>
                                          <p:spTgt spid="21914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9144"/>
                                        </p:tgtEl>
                                        <p:attrNameLst>
                                          <p:attrName>style.visibility</p:attrName>
                                        </p:attrNameLst>
                                      </p:cBhvr>
                                      <p:to>
                                        <p:strVal val="visible"/>
                                      </p:to>
                                    </p:set>
                                    <p:animEffect transition="in" filter="wipe(left)">
                                      <p:cBhvr>
                                        <p:cTn id="23" dur="500"/>
                                        <p:tgtEl>
                                          <p:spTgt spid="219144"/>
                                        </p:tgtEl>
                                      </p:cBhvr>
                                    </p:animEffect>
                                  </p:childTnLst>
                                </p:cTn>
                              </p:par>
                            </p:childTnLst>
                          </p:cTn>
                        </p:par>
                        <p:par>
                          <p:cTn id="24" fill="hold" nodeType="afterGroup">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19150"/>
                                        </p:tgtEl>
                                        <p:attrNameLst>
                                          <p:attrName>style.visibility</p:attrName>
                                        </p:attrNameLst>
                                      </p:cBhvr>
                                      <p:to>
                                        <p:strVal val="visible"/>
                                      </p:to>
                                    </p:set>
                                    <p:animEffect transition="in" filter="slide(fromLeft)">
                                      <p:cBhvr>
                                        <p:cTn id="27" dur="500"/>
                                        <p:tgtEl>
                                          <p:spTgt spid="21915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9145"/>
                                        </p:tgtEl>
                                        <p:attrNameLst>
                                          <p:attrName>style.visibility</p:attrName>
                                        </p:attrNameLst>
                                      </p:cBhvr>
                                      <p:to>
                                        <p:strVal val="visible"/>
                                      </p:to>
                                    </p:set>
                                    <p:animEffect transition="in" filter="wipe(left)">
                                      <p:cBhvr>
                                        <p:cTn id="31" dur="500"/>
                                        <p:tgtEl>
                                          <p:spTgt spid="219145"/>
                                        </p:tgtEl>
                                      </p:cBhvr>
                                    </p:animEffect>
                                  </p:childTnLst>
                                </p:cTn>
                              </p:par>
                            </p:childTnLst>
                          </p:cTn>
                        </p:par>
                        <p:par>
                          <p:cTn id="32" fill="hold" nodeType="afterGroup">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219151"/>
                                        </p:tgtEl>
                                        <p:attrNameLst>
                                          <p:attrName>style.visibility</p:attrName>
                                        </p:attrNameLst>
                                      </p:cBhvr>
                                      <p:to>
                                        <p:strVal val="visible"/>
                                      </p:to>
                                    </p:set>
                                    <p:animEffect transition="in" filter="slide(fromLeft)">
                                      <p:cBhvr>
                                        <p:cTn id="35" dur="500"/>
                                        <p:tgtEl>
                                          <p:spTgt spid="219151"/>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19146"/>
                                        </p:tgtEl>
                                        <p:attrNameLst>
                                          <p:attrName>style.visibility</p:attrName>
                                        </p:attrNameLst>
                                      </p:cBhvr>
                                      <p:to>
                                        <p:strVal val="visible"/>
                                      </p:to>
                                    </p:set>
                                    <p:animEffect transition="in" filter="wipe(left)">
                                      <p:cBhvr>
                                        <p:cTn id="39" dur="500"/>
                                        <p:tgtEl>
                                          <p:spTgt spid="219146"/>
                                        </p:tgtEl>
                                      </p:cBhvr>
                                    </p:animEffect>
                                  </p:childTnLst>
                                </p:cTn>
                              </p:par>
                            </p:childTnLst>
                          </p:cTn>
                        </p:par>
                        <p:par>
                          <p:cTn id="40" fill="hold" nodeType="afterGroup">
                            <p:stCondLst>
                              <p:cond delay="4500"/>
                            </p:stCondLst>
                            <p:childTnLst>
                              <p:par>
                                <p:cTn id="41" presetID="12" presetClass="entr" presetSubtype="8" fill="hold" grpId="0" nodeType="afterEffect">
                                  <p:stCondLst>
                                    <p:cond delay="0"/>
                                  </p:stCondLst>
                                  <p:childTnLst>
                                    <p:set>
                                      <p:cBhvr>
                                        <p:cTn id="42" dur="1" fill="hold">
                                          <p:stCondLst>
                                            <p:cond delay="0"/>
                                          </p:stCondLst>
                                        </p:cTn>
                                        <p:tgtEl>
                                          <p:spTgt spid="219152"/>
                                        </p:tgtEl>
                                        <p:attrNameLst>
                                          <p:attrName>style.visibility</p:attrName>
                                        </p:attrNameLst>
                                      </p:cBhvr>
                                      <p:to>
                                        <p:strVal val="visible"/>
                                      </p:to>
                                    </p:set>
                                    <p:animEffect transition="in" filter="slide(fromLeft)">
                                      <p:cBhvr>
                                        <p:cTn id="43" dur="500"/>
                                        <p:tgtEl>
                                          <p:spTgt spid="219152"/>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19147"/>
                                        </p:tgtEl>
                                        <p:attrNameLst>
                                          <p:attrName>style.visibility</p:attrName>
                                        </p:attrNameLst>
                                      </p:cBhvr>
                                      <p:to>
                                        <p:strVal val="visible"/>
                                      </p:to>
                                    </p:set>
                                    <p:animEffect transition="in" filter="wipe(left)">
                                      <p:cBhvr>
                                        <p:cTn id="47" dur="500"/>
                                        <p:tgtEl>
                                          <p:spTgt spid="2191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219156"/>
                                        </p:tgtEl>
                                        <p:attrNameLst>
                                          <p:attrName>style.visibility</p:attrName>
                                        </p:attrNameLst>
                                      </p:cBhvr>
                                      <p:to>
                                        <p:strVal val="visible"/>
                                      </p:to>
                                    </p:set>
                                    <p:animEffect transition="in" filter="barn(outHorizontal)">
                                      <p:cBhvr>
                                        <p:cTn id="52" dur="500"/>
                                        <p:tgtEl>
                                          <p:spTgt spid="219156"/>
                                        </p:tgtEl>
                                      </p:cBhvr>
                                    </p:animEffect>
                                  </p:childTnLst>
                                </p:cTn>
                              </p:par>
                            </p:childTnLst>
                          </p:cTn>
                        </p:par>
                        <p:par>
                          <p:cTn id="53" fill="hold" nodeType="afterGroup">
                            <p:stCondLst>
                              <p:cond delay="500"/>
                            </p:stCondLst>
                            <p:childTnLst>
                              <p:par>
                                <p:cTn id="54" presetID="17" presetClass="entr" presetSubtype="4"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ppt_x</p:attrName>
                                        </p:attrNameLst>
                                      </p:cBhvr>
                                      <p:tavLst>
                                        <p:tav tm="0">
                                          <p:val>
                                            <p:strVal val="#ppt_x"/>
                                          </p:val>
                                        </p:tav>
                                        <p:tav tm="100000">
                                          <p:val>
                                            <p:strVal val="#ppt_x"/>
                                          </p:val>
                                        </p:tav>
                                      </p:tavLst>
                                    </p:anim>
                                    <p:anim calcmode="lin" valueType="num">
                                      <p:cBhvr>
                                        <p:cTn id="57" dur="500" fill="hold"/>
                                        <p:tgtEl>
                                          <p:spTgt spid="3"/>
                                        </p:tgtEl>
                                        <p:attrNameLst>
                                          <p:attrName>ppt_y</p:attrName>
                                        </p:attrNameLst>
                                      </p:cBhvr>
                                      <p:tavLst>
                                        <p:tav tm="0">
                                          <p:val>
                                            <p:strVal val="#ppt_y+#ppt_h/2"/>
                                          </p:val>
                                        </p:tav>
                                        <p:tav tm="100000">
                                          <p:val>
                                            <p:strVal val="#ppt_y"/>
                                          </p:val>
                                        </p:tav>
                                      </p:tavLst>
                                    </p:anim>
                                    <p:anim calcmode="lin" valueType="num">
                                      <p:cBhvr>
                                        <p:cTn id="58" dur="500" fill="hold"/>
                                        <p:tgtEl>
                                          <p:spTgt spid="3"/>
                                        </p:tgtEl>
                                        <p:attrNameLst>
                                          <p:attrName>ppt_w</p:attrName>
                                        </p:attrNameLst>
                                      </p:cBhvr>
                                      <p:tavLst>
                                        <p:tav tm="0">
                                          <p:val>
                                            <p:strVal val="#ppt_w"/>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childTnLst>
                                </p:cTn>
                              </p:par>
                            </p:childTnLst>
                          </p:cTn>
                        </p:par>
                        <p:par>
                          <p:cTn id="60" fill="hold" nodeType="afterGroup">
                            <p:stCondLst>
                              <p:cond delay="1000"/>
                            </p:stCondLst>
                            <p:childTnLst>
                              <p:par>
                                <p:cTn id="61" presetID="16" presetClass="entr" presetSubtype="42" fill="hold" grpId="0" nodeType="afterEffect">
                                  <p:stCondLst>
                                    <p:cond delay="0"/>
                                  </p:stCondLst>
                                  <p:childTnLst>
                                    <p:set>
                                      <p:cBhvr>
                                        <p:cTn id="62" dur="1" fill="hold">
                                          <p:stCondLst>
                                            <p:cond delay="0"/>
                                          </p:stCondLst>
                                        </p:cTn>
                                        <p:tgtEl>
                                          <p:spTgt spid="219157"/>
                                        </p:tgtEl>
                                        <p:attrNameLst>
                                          <p:attrName>style.visibility</p:attrName>
                                        </p:attrNameLst>
                                      </p:cBhvr>
                                      <p:to>
                                        <p:strVal val="visible"/>
                                      </p:to>
                                    </p:set>
                                    <p:animEffect transition="in" filter="barn(outHorizontal)">
                                      <p:cBhvr>
                                        <p:cTn id="63" dur="500"/>
                                        <p:tgtEl>
                                          <p:spTgt spid="21915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1" fill="hold" grpId="0" nodeType="clickEffect">
                                  <p:stCondLst>
                                    <p:cond delay="0"/>
                                  </p:stCondLst>
                                  <p:childTnLst>
                                    <p:set>
                                      <p:cBhvr>
                                        <p:cTn id="67" dur="1" fill="hold">
                                          <p:stCondLst>
                                            <p:cond delay="0"/>
                                          </p:stCondLst>
                                        </p:cTn>
                                        <p:tgtEl>
                                          <p:spTgt spid="219158"/>
                                        </p:tgtEl>
                                        <p:attrNameLst>
                                          <p:attrName>style.visibility</p:attrName>
                                        </p:attrNameLst>
                                      </p:cBhvr>
                                      <p:to>
                                        <p:strVal val="visible"/>
                                      </p:to>
                                    </p:set>
                                    <p:anim calcmode="lin" valueType="num">
                                      <p:cBhvr>
                                        <p:cTn id="68" dur="500" fill="hold"/>
                                        <p:tgtEl>
                                          <p:spTgt spid="219158"/>
                                        </p:tgtEl>
                                        <p:attrNameLst>
                                          <p:attrName>ppt_x</p:attrName>
                                        </p:attrNameLst>
                                      </p:cBhvr>
                                      <p:tavLst>
                                        <p:tav tm="0">
                                          <p:val>
                                            <p:strVal val="#ppt_x"/>
                                          </p:val>
                                        </p:tav>
                                        <p:tav tm="100000">
                                          <p:val>
                                            <p:strVal val="#ppt_x"/>
                                          </p:val>
                                        </p:tav>
                                      </p:tavLst>
                                    </p:anim>
                                    <p:anim calcmode="lin" valueType="num">
                                      <p:cBhvr>
                                        <p:cTn id="69" dur="500" fill="hold"/>
                                        <p:tgtEl>
                                          <p:spTgt spid="219158"/>
                                        </p:tgtEl>
                                        <p:attrNameLst>
                                          <p:attrName>ppt_y</p:attrName>
                                        </p:attrNameLst>
                                      </p:cBhvr>
                                      <p:tavLst>
                                        <p:tav tm="0">
                                          <p:val>
                                            <p:strVal val="#ppt_y-#ppt_h/2"/>
                                          </p:val>
                                        </p:tav>
                                        <p:tav tm="100000">
                                          <p:val>
                                            <p:strVal val="#ppt_y"/>
                                          </p:val>
                                        </p:tav>
                                      </p:tavLst>
                                    </p:anim>
                                    <p:anim calcmode="lin" valueType="num">
                                      <p:cBhvr>
                                        <p:cTn id="70" dur="500" fill="hold"/>
                                        <p:tgtEl>
                                          <p:spTgt spid="219158"/>
                                        </p:tgtEl>
                                        <p:attrNameLst>
                                          <p:attrName>ppt_w</p:attrName>
                                        </p:attrNameLst>
                                      </p:cBhvr>
                                      <p:tavLst>
                                        <p:tav tm="0">
                                          <p:val>
                                            <p:strVal val="#ppt_w"/>
                                          </p:val>
                                        </p:tav>
                                        <p:tav tm="100000">
                                          <p:val>
                                            <p:strVal val="#ppt_w"/>
                                          </p:val>
                                        </p:tav>
                                      </p:tavLst>
                                    </p:anim>
                                    <p:anim calcmode="lin" valueType="num">
                                      <p:cBhvr>
                                        <p:cTn id="71" dur="500" fill="hold"/>
                                        <p:tgtEl>
                                          <p:spTgt spid="219158"/>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17" presetClass="entr" presetSubtype="1" fill="hold" grpId="0" nodeType="afterEffect">
                                  <p:stCondLst>
                                    <p:cond delay="0"/>
                                  </p:stCondLst>
                                  <p:childTnLst>
                                    <p:set>
                                      <p:cBhvr>
                                        <p:cTn id="74" dur="1" fill="hold">
                                          <p:stCondLst>
                                            <p:cond delay="0"/>
                                          </p:stCondLst>
                                        </p:cTn>
                                        <p:tgtEl>
                                          <p:spTgt spid="219159"/>
                                        </p:tgtEl>
                                        <p:attrNameLst>
                                          <p:attrName>style.visibility</p:attrName>
                                        </p:attrNameLst>
                                      </p:cBhvr>
                                      <p:to>
                                        <p:strVal val="visible"/>
                                      </p:to>
                                    </p:set>
                                    <p:anim calcmode="lin" valueType="num">
                                      <p:cBhvr>
                                        <p:cTn id="75" dur="500" fill="hold"/>
                                        <p:tgtEl>
                                          <p:spTgt spid="219159"/>
                                        </p:tgtEl>
                                        <p:attrNameLst>
                                          <p:attrName>ppt_x</p:attrName>
                                        </p:attrNameLst>
                                      </p:cBhvr>
                                      <p:tavLst>
                                        <p:tav tm="0">
                                          <p:val>
                                            <p:strVal val="#ppt_x"/>
                                          </p:val>
                                        </p:tav>
                                        <p:tav tm="100000">
                                          <p:val>
                                            <p:strVal val="#ppt_x"/>
                                          </p:val>
                                        </p:tav>
                                      </p:tavLst>
                                    </p:anim>
                                    <p:anim calcmode="lin" valueType="num">
                                      <p:cBhvr>
                                        <p:cTn id="76" dur="500" fill="hold"/>
                                        <p:tgtEl>
                                          <p:spTgt spid="219159"/>
                                        </p:tgtEl>
                                        <p:attrNameLst>
                                          <p:attrName>ppt_y</p:attrName>
                                        </p:attrNameLst>
                                      </p:cBhvr>
                                      <p:tavLst>
                                        <p:tav tm="0">
                                          <p:val>
                                            <p:strVal val="#ppt_y-#ppt_h/2"/>
                                          </p:val>
                                        </p:tav>
                                        <p:tav tm="100000">
                                          <p:val>
                                            <p:strVal val="#ppt_y"/>
                                          </p:val>
                                        </p:tav>
                                      </p:tavLst>
                                    </p:anim>
                                    <p:anim calcmode="lin" valueType="num">
                                      <p:cBhvr>
                                        <p:cTn id="77" dur="500" fill="hold"/>
                                        <p:tgtEl>
                                          <p:spTgt spid="219159"/>
                                        </p:tgtEl>
                                        <p:attrNameLst>
                                          <p:attrName>ppt_w</p:attrName>
                                        </p:attrNameLst>
                                      </p:cBhvr>
                                      <p:tavLst>
                                        <p:tav tm="0">
                                          <p:val>
                                            <p:strVal val="#ppt_w"/>
                                          </p:val>
                                        </p:tav>
                                        <p:tav tm="100000">
                                          <p:val>
                                            <p:strVal val="#ppt_w"/>
                                          </p:val>
                                        </p:tav>
                                      </p:tavLst>
                                    </p:anim>
                                    <p:anim calcmode="lin" valueType="num">
                                      <p:cBhvr>
                                        <p:cTn id="78" dur="500" fill="hold"/>
                                        <p:tgtEl>
                                          <p:spTgt spid="219159"/>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17" presetClass="entr" presetSubtype="1" fill="hold" grpId="0" nodeType="afterEffect">
                                  <p:stCondLst>
                                    <p:cond delay="0"/>
                                  </p:stCondLst>
                                  <p:childTnLst>
                                    <p:set>
                                      <p:cBhvr>
                                        <p:cTn id="81" dur="1" fill="hold">
                                          <p:stCondLst>
                                            <p:cond delay="0"/>
                                          </p:stCondLst>
                                        </p:cTn>
                                        <p:tgtEl>
                                          <p:spTgt spid="219160"/>
                                        </p:tgtEl>
                                        <p:attrNameLst>
                                          <p:attrName>style.visibility</p:attrName>
                                        </p:attrNameLst>
                                      </p:cBhvr>
                                      <p:to>
                                        <p:strVal val="visible"/>
                                      </p:to>
                                    </p:set>
                                    <p:anim calcmode="lin" valueType="num">
                                      <p:cBhvr>
                                        <p:cTn id="82" dur="500" fill="hold"/>
                                        <p:tgtEl>
                                          <p:spTgt spid="219160"/>
                                        </p:tgtEl>
                                        <p:attrNameLst>
                                          <p:attrName>ppt_x</p:attrName>
                                        </p:attrNameLst>
                                      </p:cBhvr>
                                      <p:tavLst>
                                        <p:tav tm="0">
                                          <p:val>
                                            <p:strVal val="#ppt_x"/>
                                          </p:val>
                                        </p:tav>
                                        <p:tav tm="100000">
                                          <p:val>
                                            <p:strVal val="#ppt_x"/>
                                          </p:val>
                                        </p:tav>
                                      </p:tavLst>
                                    </p:anim>
                                    <p:anim calcmode="lin" valueType="num">
                                      <p:cBhvr>
                                        <p:cTn id="83" dur="500" fill="hold"/>
                                        <p:tgtEl>
                                          <p:spTgt spid="219160"/>
                                        </p:tgtEl>
                                        <p:attrNameLst>
                                          <p:attrName>ppt_y</p:attrName>
                                        </p:attrNameLst>
                                      </p:cBhvr>
                                      <p:tavLst>
                                        <p:tav tm="0">
                                          <p:val>
                                            <p:strVal val="#ppt_y-#ppt_h/2"/>
                                          </p:val>
                                        </p:tav>
                                        <p:tav tm="100000">
                                          <p:val>
                                            <p:strVal val="#ppt_y"/>
                                          </p:val>
                                        </p:tav>
                                      </p:tavLst>
                                    </p:anim>
                                    <p:anim calcmode="lin" valueType="num">
                                      <p:cBhvr>
                                        <p:cTn id="84" dur="500" fill="hold"/>
                                        <p:tgtEl>
                                          <p:spTgt spid="219160"/>
                                        </p:tgtEl>
                                        <p:attrNameLst>
                                          <p:attrName>ppt_w</p:attrName>
                                        </p:attrNameLst>
                                      </p:cBhvr>
                                      <p:tavLst>
                                        <p:tav tm="0">
                                          <p:val>
                                            <p:strVal val="#ppt_w"/>
                                          </p:val>
                                        </p:tav>
                                        <p:tav tm="100000">
                                          <p:val>
                                            <p:strVal val="#ppt_w"/>
                                          </p:val>
                                        </p:tav>
                                      </p:tavLst>
                                    </p:anim>
                                    <p:anim calcmode="lin" valueType="num">
                                      <p:cBhvr>
                                        <p:cTn id="85" dur="500" fill="hold"/>
                                        <p:tgtEl>
                                          <p:spTgt spid="219160"/>
                                        </p:tgtEl>
                                        <p:attrNameLst>
                                          <p:attrName>ppt_h</p:attrName>
                                        </p:attrNameLst>
                                      </p:cBhvr>
                                      <p:tavLst>
                                        <p:tav tm="0">
                                          <p:val>
                                            <p:fltVal val="0"/>
                                          </p:val>
                                        </p:tav>
                                        <p:tav tm="100000">
                                          <p:val>
                                            <p:strVal val="#ppt_h"/>
                                          </p:val>
                                        </p:tav>
                                      </p:tavLst>
                                    </p:anim>
                                  </p:childTnLst>
                                </p:cTn>
                              </p:par>
                            </p:childTnLst>
                          </p:cTn>
                        </p:par>
                        <p:par>
                          <p:cTn id="86" fill="hold" nodeType="afterGroup">
                            <p:stCondLst>
                              <p:cond delay="1500"/>
                            </p:stCondLst>
                            <p:childTnLst>
                              <p:par>
                                <p:cTn id="87" presetID="17" presetClass="entr" presetSubtype="1" fill="hold" grpId="0" nodeType="afterEffect">
                                  <p:stCondLst>
                                    <p:cond delay="0"/>
                                  </p:stCondLst>
                                  <p:childTnLst>
                                    <p:set>
                                      <p:cBhvr>
                                        <p:cTn id="88" dur="1" fill="hold">
                                          <p:stCondLst>
                                            <p:cond delay="0"/>
                                          </p:stCondLst>
                                        </p:cTn>
                                        <p:tgtEl>
                                          <p:spTgt spid="219161"/>
                                        </p:tgtEl>
                                        <p:attrNameLst>
                                          <p:attrName>style.visibility</p:attrName>
                                        </p:attrNameLst>
                                      </p:cBhvr>
                                      <p:to>
                                        <p:strVal val="visible"/>
                                      </p:to>
                                    </p:set>
                                    <p:anim calcmode="lin" valueType="num">
                                      <p:cBhvr>
                                        <p:cTn id="89" dur="500" fill="hold"/>
                                        <p:tgtEl>
                                          <p:spTgt spid="219161"/>
                                        </p:tgtEl>
                                        <p:attrNameLst>
                                          <p:attrName>ppt_x</p:attrName>
                                        </p:attrNameLst>
                                      </p:cBhvr>
                                      <p:tavLst>
                                        <p:tav tm="0">
                                          <p:val>
                                            <p:strVal val="#ppt_x"/>
                                          </p:val>
                                        </p:tav>
                                        <p:tav tm="100000">
                                          <p:val>
                                            <p:strVal val="#ppt_x"/>
                                          </p:val>
                                        </p:tav>
                                      </p:tavLst>
                                    </p:anim>
                                    <p:anim calcmode="lin" valueType="num">
                                      <p:cBhvr>
                                        <p:cTn id="90" dur="500" fill="hold"/>
                                        <p:tgtEl>
                                          <p:spTgt spid="219161"/>
                                        </p:tgtEl>
                                        <p:attrNameLst>
                                          <p:attrName>ppt_y</p:attrName>
                                        </p:attrNameLst>
                                      </p:cBhvr>
                                      <p:tavLst>
                                        <p:tav tm="0">
                                          <p:val>
                                            <p:strVal val="#ppt_y-#ppt_h/2"/>
                                          </p:val>
                                        </p:tav>
                                        <p:tav tm="100000">
                                          <p:val>
                                            <p:strVal val="#ppt_y"/>
                                          </p:val>
                                        </p:tav>
                                      </p:tavLst>
                                    </p:anim>
                                    <p:anim calcmode="lin" valueType="num">
                                      <p:cBhvr>
                                        <p:cTn id="91" dur="500" fill="hold"/>
                                        <p:tgtEl>
                                          <p:spTgt spid="219161"/>
                                        </p:tgtEl>
                                        <p:attrNameLst>
                                          <p:attrName>ppt_w</p:attrName>
                                        </p:attrNameLst>
                                      </p:cBhvr>
                                      <p:tavLst>
                                        <p:tav tm="0">
                                          <p:val>
                                            <p:strVal val="#ppt_w"/>
                                          </p:val>
                                        </p:tav>
                                        <p:tav tm="100000">
                                          <p:val>
                                            <p:strVal val="#ppt_w"/>
                                          </p:val>
                                        </p:tav>
                                      </p:tavLst>
                                    </p:anim>
                                    <p:anim calcmode="lin" valueType="num">
                                      <p:cBhvr>
                                        <p:cTn id="92" dur="500" fill="hold"/>
                                        <p:tgtEl>
                                          <p:spTgt spid="219161"/>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8" presetClass="entr" presetSubtype="6" fill="hold" grpId="0" nodeType="clickEffect">
                                  <p:stCondLst>
                                    <p:cond delay="0"/>
                                  </p:stCondLst>
                                  <p:childTnLst>
                                    <p:set>
                                      <p:cBhvr>
                                        <p:cTn id="96" dur="1" fill="hold">
                                          <p:stCondLst>
                                            <p:cond delay="0"/>
                                          </p:stCondLst>
                                        </p:cTn>
                                        <p:tgtEl>
                                          <p:spTgt spid="219162"/>
                                        </p:tgtEl>
                                        <p:attrNameLst>
                                          <p:attrName>style.visibility</p:attrName>
                                        </p:attrNameLst>
                                      </p:cBhvr>
                                      <p:to>
                                        <p:strVal val="visible"/>
                                      </p:to>
                                    </p:set>
                                    <p:animEffect transition="in" filter="strips(downRight)">
                                      <p:cBhvr>
                                        <p:cTn id="97" dur="500"/>
                                        <p:tgtEl>
                                          <p:spTgt spid="219162"/>
                                        </p:tgtEl>
                                      </p:cBhvr>
                                    </p:animEffect>
                                  </p:childTnLst>
                                </p:cTn>
                              </p:par>
                            </p:childTnLst>
                          </p:cTn>
                        </p:par>
                        <p:par>
                          <p:cTn id="98" fill="hold" nodeType="afterGroup">
                            <p:stCondLst>
                              <p:cond delay="500"/>
                            </p:stCondLst>
                            <p:childTnLst>
                              <p:par>
                                <p:cTn id="99" presetID="18" presetClass="entr" presetSubtype="12" fill="hold" grpId="0" nodeType="afterEffect">
                                  <p:stCondLst>
                                    <p:cond delay="0"/>
                                  </p:stCondLst>
                                  <p:childTnLst>
                                    <p:set>
                                      <p:cBhvr>
                                        <p:cTn id="100" dur="1" fill="hold">
                                          <p:stCondLst>
                                            <p:cond delay="0"/>
                                          </p:stCondLst>
                                        </p:cTn>
                                        <p:tgtEl>
                                          <p:spTgt spid="219163"/>
                                        </p:tgtEl>
                                        <p:attrNameLst>
                                          <p:attrName>style.visibility</p:attrName>
                                        </p:attrNameLst>
                                      </p:cBhvr>
                                      <p:to>
                                        <p:strVal val="visible"/>
                                      </p:to>
                                    </p:set>
                                    <p:animEffect transition="in" filter="strips(downLeft)">
                                      <p:cBhvr>
                                        <p:cTn id="101" dur="500"/>
                                        <p:tgtEl>
                                          <p:spTgt spid="219163"/>
                                        </p:tgtEl>
                                      </p:cBhvr>
                                    </p:animEffect>
                                  </p:childTnLst>
                                </p:cTn>
                              </p:par>
                            </p:childTnLst>
                          </p:cTn>
                        </p:par>
                        <p:par>
                          <p:cTn id="102" fill="hold" nodeType="afterGroup">
                            <p:stCondLst>
                              <p:cond delay="1000"/>
                            </p:stCondLst>
                            <p:childTnLst>
                              <p:par>
                                <p:cTn id="103" presetID="18" presetClass="entr" presetSubtype="6" fill="hold" grpId="0" nodeType="afterEffect">
                                  <p:stCondLst>
                                    <p:cond delay="0"/>
                                  </p:stCondLst>
                                  <p:childTnLst>
                                    <p:set>
                                      <p:cBhvr>
                                        <p:cTn id="104" dur="1" fill="hold">
                                          <p:stCondLst>
                                            <p:cond delay="0"/>
                                          </p:stCondLst>
                                        </p:cTn>
                                        <p:tgtEl>
                                          <p:spTgt spid="219164"/>
                                        </p:tgtEl>
                                        <p:attrNameLst>
                                          <p:attrName>style.visibility</p:attrName>
                                        </p:attrNameLst>
                                      </p:cBhvr>
                                      <p:to>
                                        <p:strVal val="visible"/>
                                      </p:to>
                                    </p:set>
                                    <p:animEffect transition="in" filter="strips(downRight)">
                                      <p:cBhvr>
                                        <p:cTn id="105" dur="500"/>
                                        <p:tgtEl>
                                          <p:spTgt spid="219164"/>
                                        </p:tgtEl>
                                      </p:cBhvr>
                                    </p:animEffect>
                                  </p:childTnLst>
                                </p:cTn>
                              </p:par>
                            </p:childTnLst>
                          </p:cTn>
                        </p:par>
                        <p:par>
                          <p:cTn id="106" fill="hold" nodeType="afterGroup">
                            <p:stCondLst>
                              <p:cond delay="1500"/>
                            </p:stCondLst>
                            <p:childTnLst>
                              <p:par>
                                <p:cTn id="107" presetID="18" presetClass="entr" presetSubtype="12" fill="hold" grpId="0" nodeType="afterEffect">
                                  <p:stCondLst>
                                    <p:cond delay="0"/>
                                  </p:stCondLst>
                                  <p:childTnLst>
                                    <p:set>
                                      <p:cBhvr>
                                        <p:cTn id="108" dur="1" fill="hold">
                                          <p:stCondLst>
                                            <p:cond delay="0"/>
                                          </p:stCondLst>
                                        </p:cTn>
                                        <p:tgtEl>
                                          <p:spTgt spid="219165"/>
                                        </p:tgtEl>
                                        <p:attrNameLst>
                                          <p:attrName>style.visibility</p:attrName>
                                        </p:attrNameLst>
                                      </p:cBhvr>
                                      <p:to>
                                        <p:strVal val="visible"/>
                                      </p:to>
                                    </p:set>
                                    <p:animEffect transition="in" filter="strips(downLeft)">
                                      <p:cBhvr>
                                        <p:cTn id="109" dur="500"/>
                                        <p:tgtEl>
                                          <p:spTgt spid="219165"/>
                                        </p:tgtEl>
                                      </p:cBhvr>
                                    </p:animEffect>
                                  </p:childTnLst>
                                </p:cTn>
                              </p:par>
                            </p:childTnLst>
                          </p:cTn>
                        </p:par>
                        <p:par>
                          <p:cTn id="110" fill="hold" nodeType="afterGroup">
                            <p:stCondLst>
                              <p:cond delay="2000"/>
                            </p:stCondLst>
                            <p:childTnLst>
                              <p:par>
                                <p:cTn id="111" presetID="18" presetClass="entr" presetSubtype="6" fill="hold" grpId="0" nodeType="afterEffect">
                                  <p:stCondLst>
                                    <p:cond delay="0"/>
                                  </p:stCondLst>
                                  <p:childTnLst>
                                    <p:set>
                                      <p:cBhvr>
                                        <p:cTn id="112" dur="1" fill="hold">
                                          <p:stCondLst>
                                            <p:cond delay="0"/>
                                          </p:stCondLst>
                                        </p:cTn>
                                        <p:tgtEl>
                                          <p:spTgt spid="219166"/>
                                        </p:tgtEl>
                                        <p:attrNameLst>
                                          <p:attrName>style.visibility</p:attrName>
                                        </p:attrNameLst>
                                      </p:cBhvr>
                                      <p:to>
                                        <p:strVal val="visible"/>
                                      </p:to>
                                    </p:set>
                                    <p:animEffect transition="in" filter="strips(downRight)">
                                      <p:cBhvr>
                                        <p:cTn id="113" dur="500"/>
                                        <p:tgtEl>
                                          <p:spTgt spid="219166"/>
                                        </p:tgtEl>
                                      </p:cBhvr>
                                    </p:animEffect>
                                  </p:childTnLst>
                                </p:cTn>
                              </p:par>
                            </p:childTnLst>
                          </p:cTn>
                        </p:par>
                        <p:par>
                          <p:cTn id="114" fill="hold" nodeType="afterGroup">
                            <p:stCondLst>
                              <p:cond delay="2500"/>
                            </p:stCondLst>
                            <p:childTnLst>
                              <p:par>
                                <p:cTn id="115" presetID="18" presetClass="entr" presetSubtype="12" fill="hold" grpId="0" nodeType="afterEffect">
                                  <p:stCondLst>
                                    <p:cond delay="0"/>
                                  </p:stCondLst>
                                  <p:childTnLst>
                                    <p:set>
                                      <p:cBhvr>
                                        <p:cTn id="116" dur="1" fill="hold">
                                          <p:stCondLst>
                                            <p:cond delay="0"/>
                                          </p:stCondLst>
                                        </p:cTn>
                                        <p:tgtEl>
                                          <p:spTgt spid="219167"/>
                                        </p:tgtEl>
                                        <p:attrNameLst>
                                          <p:attrName>style.visibility</p:attrName>
                                        </p:attrNameLst>
                                      </p:cBhvr>
                                      <p:to>
                                        <p:strVal val="visible"/>
                                      </p:to>
                                    </p:set>
                                    <p:animEffect transition="in" filter="strips(downLeft)">
                                      <p:cBhvr>
                                        <p:cTn id="117" dur="500"/>
                                        <p:tgtEl>
                                          <p:spTgt spid="219167"/>
                                        </p:tgtEl>
                                      </p:cBhvr>
                                    </p:animEffect>
                                  </p:childTnLst>
                                </p:cTn>
                              </p:par>
                            </p:childTnLst>
                          </p:cTn>
                        </p:par>
                        <p:par>
                          <p:cTn id="118" fill="hold" nodeType="afterGroup">
                            <p:stCondLst>
                              <p:cond delay="3000"/>
                            </p:stCondLst>
                            <p:childTnLst>
                              <p:par>
                                <p:cTn id="119" presetID="18" presetClass="entr" presetSubtype="6" fill="hold" grpId="0" nodeType="afterEffect">
                                  <p:stCondLst>
                                    <p:cond delay="0"/>
                                  </p:stCondLst>
                                  <p:childTnLst>
                                    <p:set>
                                      <p:cBhvr>
                                        <p:cTn id="120" dur="1" fill="hold">
                                          <p:stCondLst>
                                            <p:cond delay="0"/>
                                          </p:stCondLst>
                                        </p:cTn>
                                        <p:tgtEl>
                                          <p:spTgt spid="219168"/>
                                        </p:tgtEl>
                                        <p:attrNameLst>
                                          <p:attrName>style.visibility</p:attrName>
                                        </p:attrNameLst>
                                      </p:cBhvr>
                                      <p:to>
                                        <p:strVal val="visible"/>
                                      </p:to>
                                    </p:set>
                                    <p:animEffect transition="in" filter="strips(downRight)">
                                      <p:cBhvr>
                                        <p:cTn id="121" dur="500"/>
                                        <p:tgtEl>
                                          <p:spTgt spid="219168"/>
                                        </p:tgtEl>
                                      </p:cBhvr>
                                    </p:animEffect>
                                  </p:childTnLst>
                                </p:cTn>
                              </p:par>
                            </p:childTnLst>
                          </p:cTn>
                        </p:par>
                        <p:par>
                          <p:cTn id="122" fill="hold" nodeType="afterGroup">
                            <p:stCondLst>
                              <p:cond delay="3500"/>
                            </p:stCondLst>
                            <p:childTnLst>
                              <p:par>
                                <p:cTn id="123" presetID="18" presetClass="entr" presetSubtype="12" fill="hold" grpId="0" nodeType="afterEffect">
                                  <p:stCondLst>
                                    <p:cond delay="0"/>
                                  </p:stCondLst>
                                  <p:childTnLst>
                                    <p:set>
                                      <p:cBhvr>
                                        <p:cTn id="124" dur="1" fill="hold">
                                          <p:stCondLst>
                                            <p:cond delay="0"/>
                                          </p:stCondLst>
                                        </p:cTn>
                                        <p:tgtEl>
                                          <p:spTgt spid="219169"/>
                                        </p:tgtEl>
                                        <p:attrNameLst>
                                          <p:attrName>style.visibility</p:attrName>
                                        </p:attrNameLst>
                                      </p:cBhvr>
                                      <p:to>
                                        <p:strVal val="visible"/>
                                      </p:to>
                                    </p:set>
                                    <p:animEffect transition="in" filter="strips(downLeft)">
                                      <p:cBhvr>
                                        <p:cTn id="125" dur="500"/>
                                        <p:tgtEl>
                                          <p:spTgt spid="219169"/>
                                        </p:tgtEl>
                                      </p:cBhvr>
                                    </p:animEffect>
                                  </p:childTnLst>
                                </p:cTn>
                              </p:par>
                            </p:childTnLst>
                          </p:cTn>
                        </p:par>
                        <p:par>
                          <p:cTn id="126" fill="hold" nodeType="afterGroup">
                            <p:stCondLst>
                              <p:cond delay="4000"/>
                            </p:stCondLst>
                            <p:childTnLst>
                              <p:par>
                                <p:cTn id="127" presetID="16" presetClass="entr" presetSubtype="26" fill="hold" grpId="0" nodeType="afterEffect">
                                  <p:stCondLst>
                                    <p:cond delay="1000"/>
                                  </p:stCondLst>
                                  <p:childTnLst>
                                    <p:set>
                                      <p:cBhvr>
                                        <p:cTn id="128" dur="1" fill="hold">
                                          <p:stCondLst>
                                            <p:cond delay="0"/>
                                          </p:stCondLst>
                                        </p:cTn>
                                        <p:tgtEl>
                                          <p:spTgt spid="219170"/>
                                        </p:tgtEl>
                                        <p:attrNameLst>
                                          <p:attrName>style.visibility</p:attrName>
                                        </p:attrNameLst>
                                      </p:cBhvr>
                                      <p:to>
                                        <p:strVal val="visible"/>
                                      </p:to>
                                    </p:set>
                                    <p:animEffect transition="in" filter="barn(inHorizontal)">
                                      <p:cBhvr>
                                        <p:cTn id="129" dur="500"/>
                                        <p:tgtEl>
                                          <p:spTgt spid="219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utoUpdateAnimBg="0"/>
      <p:bldP spid="219144" grpId="0" animBg="1"/>
      <p:bldP spid="219145" grpId="0" animBg="1"/>
      <p:bldP spid="219146" grpId="0" animBg="1"/>
      <p:bldP spid="219147" grpId="0" animBg="1"/>
      <p:bldP spid="219148" grpId="0" autoUpdateAnimBg="0"/>
      <p:bldP spid="219149" grpId="0" autoUpdateAnimBg="0"/>
      <p:bldP spid="219150" grpId="0" autoUpdateAnimBg="0"/>
      <p:bldP spid="219151" grpId="0" autoUpdateAnimBg="0"/>
      <p:bldP spid="219152" grpId="0" autoUpdateAnimBg="0"/>
      <p:bldP spid="219156" grpId="0" animBg="1"/>
      <p:bldP spid="219157" grpId="0" autoUpdateAnimBg="0"/>
      <p:bldP spid="219158" grpId="0" animBg="1"/>
      <p:bldP spid="219159" grpId="0" animBg="1"/>
      <p:bldP spid="219160" grpId="0" animBg="1"/>
      <p:bldP spid="219161" grpId="0" animBg="1"/>
      <p:bldP spid="219162" grpId="0" animBg="1"/>
      <p:bldP spid="219163" grpId="0" animBg="1"/>
      <p:bldP spid="219164" grpId="0" animBg="1"/>
      <p:bldP spid="219165" grpId="0" animBg="1"/>
      <p:bldP spid="219166" grpId="0" animBg="1"/>
      <p:bldP spid="219167" grpId="0" animBg="1"/>
      <p:bldP spid="219168" grpId="0" animBg="1"/>
      <p:bldP spid="219169" grpId="0" animBg="1"/>
      <p:bldP spid="21917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E:\AB\FLIEGEN\MET\PP-Met\bergprof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0763"/>
            <a:ext cx="9144000" cy="174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9" name="Text Box 3"/>
          <p:cNvSpPr txBox="1">
            <a:spLocks noChangeArrowheads="1"/>
          </p:cNvSpPr>
          <p:nvPr/>
        </p:nvSpPr>
        <p:spPr bwMode="auto">
          <a:xfrm>
            <a:off x="6988175" y="52339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1015</a:t>
            </a:r>
          </a:p>
        </p:txBody>
      </p:sp>
      <p:sp>
        <p:nvSpPr>
          <p:cNvPr id="86020" name="Text Box 4"/>
          <p:cNvSpPr txBox="1">
            <a:spLocks noChangeArrowheads="1"/>
          </p:cNvSpPr>
          <p:nvPr/>
        </p:nvSpPr>
        <p:spPr bwMode="auto">
          <a:xfrm>
            <a:off x="6262688" y="52339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86021" name="Text Box 5"/>
          <p:cNvSpPr txBox="1">
            <a:spLocks noChangeArrowheads="1"/>
          </p:cNvSpPr>
          <p:nvPr/>
        </p:nvSpPr>
        <p:spPr bwMode="auto">
          <a:xfrm>
            <a:off x="4986338" y="52339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1025</a:t>
            </a:r>
          </a:p>
        </p:txBody>
      </p:sp>
      <p:sp>
        <p:nvSpPr>
          <p:cNvPr id="86022" name="Text Box 6"/>
          <p:cNvSpPr txBox="1">
            <a:spLocks noChangeArrowheads="1"/>
          </p:cNvSpPr>
          <p:nvPr/>
        </p:nvSpPr>
        <p:spPr bwMode="auto">
          <a:xfrm>
            <a:off x="2452688" y="52339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1020</a:t>
            </a:r>
          </a:p>
        </p:txBody>
      </p:sp>
      <p:sp>
        <p:nvSpPr>
          <p:cNvPr id="86023" name="Text Box 7"/>
          <p:cNvSpPr txBox="1">
            <a:spLocks noChangeArrowheads="1"/>
          </p:cNvSpPr>
          <p:nvPr/>
        </p:nvSpPr>
        <p:spPr bwMode="auto">
          <a:xfrm>
            <a:off x="730250" y="52339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1010</a:t>
            </a:r>
          </a:p>
        </p:txBody>
      </p:sp>
      <p:sp>
        <p:nvSpPr>
          <p:cNvPr id="86024" name="Text Box 8"/>
          <p:cNvSpPr txBox="1">
            <a:spLocks noChangeArrowheads="1"/>
          </p:cNvSpPr>
          <p:nvPr/>
        </p:nvSpPr>
        <p:spPr bwMode="auto">
          <a:xfrm>
            <a:off x="787400" y="468947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1010</a:t>
            </a:r>
          </a:p>
        </p:txBody>
      </p:sp>
      <p:sp>
        <p:nvSpPr>
          <p:cNvPr id="86025" name="Text Box 9"/>
          <p:cNvSpPr txBox="1">
            <a:spLocks noChangeArrowheads="1"/>
          </p:cNvSpPr>
          <p:nvPr/>
        </p:nvSpPr>
        <p:spPr bwMode="auto">
          <a:xfrm>
            <a:off x="2573338" y="431323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980</a:t>
            </a:r>
          </a:p>
        </p:txBody>
      </p:sp>
      <p:sp>
        <p:nvSpPr>
          <p:cNvPr id="86026" name="Text Box 10"/>
          <p:cNvSpPr txBox="1">
            <a:spLocks noChangeArrowheads="1"/>
          </p:cNvSpPr>
          <p:nvPr/>
        </p:nvSpPr>
        <p:spPr bwMode="auto">
          <a:xfrm>
            <a:off x="5064125" y="31527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925</a:t>
            </a:r>
          </a:p>
        </p:txBody>
      </p:sp>
      <p:sp>
        <p:nvSpPr>
          <p:cNvPr id="86027" name="Text Box 11"/>
          <p:cNvSpPr txBox="1">
            <a:spLocks noChangeArrowheads="1"/>
          </p:cNvSpPr>
          <p:nvPr/>
        </p:nvSpPr>
        <p:spPr bwMode="auto">
          <a:xfrm>
            <a:off x="6342063" y="339248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930</a:t>
            </a:r>
          </a:p>
        </p:txBody>
      </p:sp>
      <p:sp>
        <p:nvSpPr>
          <p:cNvPr id="86028" name="Text Box 12"/>
          <p:cNvSpPr txBox="1">
            <a:spLocks noChangeArrowheads="1"/>
          </p:cNvSpPr>
          <p:nvPr/>
        </p:nvSpPr>
        <p:spPr bwMode="auto">
          <a:xfrm>
            <a:off x="7092950" y="400843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970</a:t>
            </a:r>
          </a:p>
        </p:txBody>
      </p:sp>
      <p:sp>
        <p:nvSpPr>
          <p:cNvPr id="86029" name="Line 13"/>
          <p:cNvSpPr>
            <a:spLocks noChangeShapeType="1"/>
          </p:cNvSpPr>
          <p:nvPr/>
        </p:nvSpPr>
        <p:spPr bwMode="auto">
          <a:xfrm>
            <a:off x="5327650" y="3721100"/>
            <a:ext cx="0" cy="1508125"/>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6030" name="Line 14"/>
          <p:cNvSpPr>
            <a:spLocks noChangeShapeType="1"/>
          </p:cNvSpPr>
          <p:nvPr/>
        </p:nvSpPr>
        <p:spPr bwMode="auto">
          <a:xfrm>
            <a:off x="6604000" y="3930650"/>
            <a:ext cx="0" cy="12763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6031" name="Line 15"/>
          <p:cNvSpPr>
            <a:spLocks noChangeShapeType="1"/>
          </p:cNvSpPr>
          <p:nvPr/>
        </p:nvSpPr>
        <p:spPr bwMode="auto">
          <a:xfrm>
            <a:off x="7308850" y="4548188"/>
            <a:ext cx="0" cy="6858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6032" name="Line 16"/>
          <p:cNvSpPr>
            <a:spLocks noChangeShapeType="1"/>
          </p:cNvSpPr>
          <p:nvPr/>
        </p:nvSpPr>
        <p:spPr bwMode="auto">
          <a:xfrm>
            <a:off x="2836863" y="4872038"/>
            <a:ext cx="0" cy="3619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6035" name="Rectangle 19"/>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Höhenwetterkarte</a:t>
            </a:r>
          </a:p>
        </p:txBody>
      </p:sp>
      <p:sp>
        <p:nvSpPr>
          <p:cNvPr id="86072" name="Freeform 56"/>
          <p:cNvSpPr>
            <a:spLocks/>
          </p:cNvSpPr>
          <p:nvPr/>
        </p:nvSpPr>
        <p:spPr bwMode="auto">
          <a:xfrm>
            <a:off x="2836863" y="4983163"/>
            <a:ext cx="3778250" cy="239712"/>
          </a:xfrm>
          <a:custGeom>
            <a:avLst/>
            <a:gdLst>
              <a:gd name="T0" fmla="*/ 0 w 2380"/>
              <a:gd name="T1" fmla="*/ 2147483647 h 151"/>
              <a:gd name="T2" fmla="*/ 2147483647 w 2380"/>
              <a:gd name="T3" fmla="*/ 0 h 151"/>
              <a:gd name="T4" fmla="*/ 2147483647 w 2380"/>
              <a:gd name="T5" fmla="*/ 2147483647 h 151"/>
              <a:gd name="T6" fmla="*/ 0 60000 65536"/>
              <a:gd name="T7" fmla="*/ 0 60000 65536"/>
              <a:gd name="T8" fmla="*/ 0 60000 65536"/>
              <a:gd name="T9" fmla="*/ 0 w 2380"/>
              <a:gd name="T10" fmla="*/ 0 h 151"/>
              <a:gd name="T11" fmla="*/ 2380 w 2380"/>
              <a:gd name="T12" fmla="*/ 151 h 151"/>
            </a:gdLst>
            <a:ahLst/>
            <a:cxnLst>
              <a:cxn ang="T6">
                <a:pos x="T0" y="T1"/>
              </a:cxn>
              <a:cxn ang="T7">
                <a:pos x="T2" y="T3"/>
              </a:cxn>
              <a:cxn ang="T8">
                <a:pos x="T4" y="T5"/>
              </a:cxn>
            </a:cxnLst>
            <a:rect l="T9" t="T10" r="T11" b="T12"/>
            <a:pathLst>
              <a:path w="2380" h="151">
                <a:moveTo>
                  <a:pt x="0" y="151"/>
                </a:moveTo>
                <a:cubicBezTo>
                  <a:pt x="265" y="123"/>
                  <a:pt x="1194" y="3"/>
                  <a:pt x="1589" y="0"/>
                </a:cubicBezTo>
                <a:cubicBezTo>
                  <a:pt x="1855" y="15"/>
                  <a:pt x="2216" y="109"/>
                  <a:pt x="2380" y="138"/>
                </a:cubicBezTo>
              </a:path>
            </a:pathLst>
          </a:cu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6074" name="Freeform 58"/>
          <p:cNvSpPr>
            <a:spLocks/>
          </p:cNvSpPr>
          <p:nvPr/>
        </p:nvSpPr>
        <p:spPr bwMode="auto">
          <a:xfrm>
            <a:off x="1130300" y="4594225"/>
            <a:ext cx="7337425" cy="619125"/>
          </a:xfrm>
          <a:custGeom>
            <a:avLst/>
            <a:gdLst>
              <a:gd name="T0" fmla="*/ 0 w 4622"/>
              <a:gd name="T1" fmla="*/ 2147483647 h 390"/>
              <a:gd name="T2" fmla="*/ 2147483647 w 4622"/>
              <a:gd name="T3" fmla="*/ 2147483647 h 390"/>
              <a:gd name="T4" fmla="*/ 2147483647 w 4622"/>
              <a:gd name="T5" fmla="*/ 2147483647 h 390"/>
              <a:gd name="T6" fmla="*/ 0 60000 65536"/>
              <a:gd name="T7" fmla="*/ 0 60000 65536"/>
              <a:gd name="T8" fmla="*/ 0 60000 65536"/>
              <a:gd name="T9" fmla="*/ 0 w 4622"/>
              <a:gd name="T10" fmla="*/ 0 h 390"/>
              <a:gd name="T11" fmla="*/ 4622 w 4622"/>
              <a:gd name="T12" fmla="*/ 390 h 390"/>
            </a:gdLst>
            <a:ahLst/>
            <a:cxnLst>
              <a:cxn ang="T6">
                <a:pos x="T0" y="T1"/>
              </a:cxn>
              <a:cxn ang="T7">
                <a:pos x="T2" y="T3"/>
              </a:cxn>
              <a:cxn ang="T8">
                <a:pos x="T4" y="T5"/>
              </a:cxn>
            </a:cxnLst>
            <a:rect l="T9" t="T10" r="T11" b="T12"/>
            <a:pathLst>
              <a:path w="4622" h="390">
                <a:moveTo>
                  <a:pt x="0" y="390"/>
                </a:moveTo>
                <a:cubicBezTo>
                  <a:pt x="462" y="370"/>
                  <a:pt x="1946" y="21"/>
                  <a:pt x="2716" y="20"/>
                </a:cubicBezTo>
                <a:cubicBezTo>
                  <a:pt x="3283" y="0"/>
                  <a:pt x="4210" y="313"/>
                  <a:pt x="4622" y="383"/>
                </a:cubicBezTo>
              </a:path>
            </a:pathLst>
          </a:custGeom>
          <a:noFill/>
          <a:ln w="25400">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6075" name="Freeform 59"/>
          <p:cNvSpPr>
            <a:spLocks/>
          </p:cNvSpPr>
          <p:nvPr/>
        </p:nvSpPr>
        <p:spPr bwMode="auto">
          <a:xfrm>
            <a:off x="2146300" y="4805363"/>
            <a:ext cx="5138738" cy="417512"/>
          </a:xfrm>
          <a:custGeom>
            <a:avLst/>
            <a:gdLst>
              <a:gd name="T0" fmla="*/ 2147483647 w 3237"/>
              <a:gd name="T1" fmla="*/ 2147483647 h 263"/>
              <a:gd name="T2" fmla="*/ 2147483647 w 3237"/>
              <a:gd name="T3" fmla="*/ 0 h 263"/>
              <a:gd name="T4" fmla="*/ 0 w 3237"/>
              <a:gd name="T5" fmla="*/ 2147483647 h 263"/>
              <a:gd name="T6" fmla="*/ 0 60000 65536"/>
              <a:gd name="T7" fmla="*/ 0 60000 65536"/>
              <a:gd name="T8" fmla="*/ 0 60000 65536"/>
              <a:gd name="T9" fmla="*/ 0 w 3237"/>
              <a:gd name="T10" fmla="*/ 0 h 263"/>
              <a:gd name="T11" fmla="*/ 3237 w 3237"/>
              <a:gd name="T12" fmla="*/ 263 h 263"/>
            </a:gdLst>
            <a:ahLst/>
            <a:cxnLst>
              <a:cxn ang="T6">
                <a:pos x="T0" y="T1"/>
              </a:cxn>
              <a:cxn ang="T7">
                <a:pos x="T2" y="T3"/>
              </a:cxn>
              <a:cxn ang="T8">
                <a:pos x="T4" y="T5"/>
              </a:cxn>
            </a:cxnLst>
            <a:rect l="T9" t="T10" r="T11" b="T12"/>
            <a:pathLst>
              <a:path w="3237" h="263">
                <a:moveTo>
                  <a:pt x="3237" y="263"/>
                </a:moveTo>
                <a:cubicBezTo>
                  <a:pt x="2992" y="218"/>
                  <a:pt x="2478" y="6"/>
                  <a:pt x="2050" y="0"/>
                </a:cubicBezTo>
                <a:cubicBezTo>
                  <a:pt x="1639" y="0"/>
                  <a:pt x="368" y="202"/>
                  <a:pt x="0" y="257"/>
                </a:cubicBezTo>
              </a:path>
            </a:pathLst>
          </a:cu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6076" name="AutoShape 60"/>
          <p:cNvSpPr>
            <a:spLocks/>
          </p:cNvSpPr>
          <p:nvPr/>
        </p:nvSpPr>
        <p:spPr bwMode="auto">
          <a:xfrm>
            <a:off x="303213" y="3721100"/>
            <a:ext cx="2317750" cy="392113"/>
          </a:xfrm>
          <a:prstGeom prst="accentCallout2">
            <a:avLst>
              <a:gd name="adj1" fmla="val 29148"/>
              <a:gd name="adj2" fmla="val 103287"/>
              <a:gd name="adj3" fmla="val 29148"/>
              <a:gd name="adj4" fmla="val 128560"/>
              <a:gd name="adj5" fmla="val 338056"/>
              <a:gd name="adj6" fmla="val 154861"/>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de-DE">
                <a:solidFill>
                  <a:schemeClr val="accent2"/>
                </a:solidFill>
                <a:latin typeface="Calibri" charset="0"/>
              </a:rPr>
              <a:t>1020 hPA Druckfläche</a:t>
            </a:r>
            <a:endParaRPr lang="de-DE">
              <a:latin typeface="Calibri" charset="0"/>
            </a:endParaRPr>
          </a:p>
        </p:txBody>
      </p:sp>
      <p:sp>
        <p:nvSpPr>
          <p:cNvPr id="86077" name="AutoShape 61"/>
          <p:cNvSpPr>
            <a:spLocks/>
          </p:cNvSpPr>
          <p:nvPr/>
        </p:nvSpPr>
        <p:spPr bwMode="auto">
          <a:xfrm>
            <a:off x="1422400" y="2841625"/>
            <a:ext cx="2254250" cy="392113"/>
          </a:xfrm>
          <a:prstGeom prst="accentCallout1">
            <a:avLst>
              <a:gd name="adj1" fmla="val 29148"/>
              <a:gd name="adj2" fmla="val 103380"/>
              <a:gd name="adj3" fmla="val 495954"/>
              <a:gd name="adj4" fmla="val 153731"/>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de-DE">
                <a:solidFill>
                  <a:schemeClr val="accent1"/>
                </a:solidFill>
                <a:latin typeface="Calibri" charset="0"/>
              </a:rPr>
              <a:t>1015 hPa Druckfläche</a:t>
            </a:r>
            <a:endParaRPr lang="de-DE">
              <a:latin typeface="Calibri" charset="0"/>
            </a:endParaRPr>
          </a:p>
        </p:txBody>
      </p:sp>
      <p:sp>
        <p:nvSpPr>
          <p:cNvPr id="86078" name="AutoShape 62"/>
          <p:cNvSpPr>
            <a:spLocks/>
          </p:cNvSpPr>
          <p:nvPr/>
        </p:nvSpPr>
        <p:spPr bwMode="auto">
          <a:xfrm>
            <a:off x="6592888" y="2652713"/>
            <a:ext cx="2254250" cy="392112"/>
          </a:xfrm>
          <a:prstGeom prst="accentCallout1">
            <a:avLst>
              <a:gd name="adj1" fmla="val 29148"/>
              <a:gd name="adj2" fmla="val -3380"/>
              <a:gd name="adj3" fmla="val 495144"/>
              <a:gd name="adj4" fmla="val -43944"/>
            </a:avLst>
          </a:prstGeom>
          <a:noFill/>
          <a:ln w="254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de-DE">
                <a:solidFill>
                  <a:schemeClr val="folHlink"/>
                </a:solidFill>
                <a:latin typeface="Calibri" charset="0"/>
              </a:rPr>
              <a:t>1010 hPa Druckfläche</a:t>
            </a:r>
            <a:endParaRPr lang="de-DE">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86035"/>
                                        </p:tgtEl>
                                        <p:attrNameLst>
                                          <p:attrName>style.visibility</p:attrName>
                                        </p:attrNameLst>
                                      </p:cBhvr>
                                      <p:to>
                                        <p:strVal val="visible"/>
                                      </p:to>
                                    </p:set>
                                    <p:animEffect transition="in" filter="barn(outHorizontal)">
                                      <p:cBhvr>
                                        <p:cTn id="7" dur="500"/>
                                        <p:tgtEl>
                                          <p:spTgt spid="86035"/>
                                        </p:tgtEl>
                                      </p:cBhvr>
                                    </p:animEffect>
                                  </p:childTnLst>
                                </p:cTn>
                              </p:par>
                            </p:childTnLst>
                          </p:cTn>
                        </p:par>
                        <p:par>
                          <p:cTn id="8" fill="hold" nodeType="afterGroup">
                            <p:stCondLst>
                              <p:cond delay="1500"/>
                            </p:stCondLst>
                            <p:childTnLst>
                              <p:par>
                                <p:cTn id="9" presetID="1" presetClass="entr" presetSubtype="0" fill="hold" nodeType="afterEffect">
                                  <p:stCondLst>
                                    <p:cond delay="1000"/>
                                  </p:stCondLst>
                                  <p:childTnLst>
                                    <p:set>
                                      <p:cBhvr>
                                        <p:cTn id="10" dur="1" fill="hold">
                                          <p:stCondLst>
                                            <p:cond delay="499"/>
                                          </p:stCondLst>
                                        </p:cTn>
                                        <p:tgtEl>
                                          <p:spTgt spid="8601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0"/>
                                  </p:stCondLst>
                                  <p:childTnLst>
                                    <p:set>
                                      <p:cBhvr>
                                        <p:cTn id="13" dur="1" fill="hold">
                                          <p:stCondLst>
                                            <p:cond delay="499"/>
                                          </p:stCondLst>
                                        </p:cTn>
                                        <p:tgtEl>
                                          <p:spTgt spid="86024"/>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grpId="0" nodeType="afterEffect">
                                  <p:stCondLst>
                                    <p:cond delay="0"/>
                                  </p:stCondLst>
                                  <p:childTnLst>
                                    <p:set>
                                      <p:cBhvr>
                                        <p:cTn id="16" dur="1" fill="hold">
                                          <p:stCondLst>
                                            <p:cond delay="499"/>
                                          </p:stCondLst>
                                        </p:cTn>
                                        <p:tgtEl>
                                          <p:spTgt spid="86025"/>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grpId="0" nodeType="afterEffect">
                                  <p:stCondLst>
                                    <p:cond delay="0"/>
                                  </p:stCondLst>
                                  <p:childTnLst>
                                    <p:set>
                                      <p:cBhvr>
                                        <p:cTn id="19" dur="1" fill="hold">
                                          <p:stCondLst>
                                            <p:cond delay="499"/>
                                          </p:stCondLst>
                                        </p:cTn>
                                        <p:tgtEl>
                                          <p:spTgt spid="86026"/>
                                        </p:tgtEl>
                                        <p:attrNameLst>
                                          <p:attrName>style.visibility</p:attrName>
                                        </p:attrNameLst>
                                      </p:cBhvr>
                                      <p:to>
                                        <p:strVal val="visible"/>
                                      </p:to>
                                    </p:set>
                                  </p:childTnLst>
                                </p:cTn>
                              </p:par>
                            </p:childTnLst>
                          </p:cTn>
                        </p:par>
                        <p:par>
                          <p:cTn id="20" fill="hold" nodeType="afterGroup">
                            <p:stCondLst>
                              <p:cond delay="4500"/>
                            </p:stCondLst>
                            <p:childTnLst>
                              <p:par>
                                <p:cTn id="21" presetID="1" presetClass="entr" presetSubtype="0" fill="hold" grpId="0" nodeType="afterEffect">
                                  <p:stCondLst>
                                    <p:cond delay="0"/>
                                  </p:stCondLst>
                                  <p:childTnLst>
                                    <p:set>
                                      <p:cBhvr>
                                        <p:cTn id="22" dur="1" fill="hold">
                                          <p:stCondLst>
                                            <p:cond delay="499"/>
                                          </p:stCondLst>
                                        </p:cTn>
                                        <p:tgtEl>
                                          <p:spTgt spid="86027"/>
                                        </p:tgtEl>
                                        <p:attrNameLst>
                                          <p:attrName>style.visibility</p:attrName>
                                        </p:attrNameLst>
                                      </p:cBhvr>
                                      <p:to>
                                        <p:strVal val="visible"/>
                                      </p:to>
                                    </p:set>
                                  </p:childTnLst>
                                </p:cTn>
                              </p:par>
                            </p:childTnLst>
                          </p:cTn>
                        </p:par>
                        <p:par>
                          <p:cTn id="23" fill="hold" nodeType="afterGroup">
                            <p:stCondLst>
                              <p:cond delay="5000"/>
                            </p:stCondLst>
                            <p:childTnLst>
                              <p:par>
                                <p:cTn id="24" presetID="1" presetClass="entr" presetSubtype="0" fill="hold" grpId="0" nodeType="afterEffect">
                                  <p:stCondLst>
                                    <p:cond delay="0"/>
                                  </p:stCondLst>
                                  <p:childTnLst>
                                    <p:set>
                                      <p:cBhvr>
                                        <p:cTn id="25" dur="1" fill="hold">
                                          <p:stCondLst>
                                            <p:cond delay="499"/>
                                          </p:stCondLst>
                                        </p:cTn>
                                        <p:tgtEl>
                                          <p:spTgt spid="86028"/>
                                        </p:tgtEl>
                                        <p:attrNameLst>
                                          <p:attrName>style.visibility</p:attrName>
                                        </p:attrNameLst>
                                      </p:cBhvr>
                                      <p:to>
                                        <p:strVal val="visible"/>
                                      </p:to>
                                    </p:set>
                                  </p:childTnLst>
                                </p:cTn>
                              </p:par>
                            </p:childTnLst>
                          </p:cTn>
                        </p:par>
                        <p:par>
                          <p:cTn id="26" fill="hold" nodeType="afterGroup">
                            <p:stCondLst>
                              <p:cond delay="5500"/>
                            </p:stCondLst>
                            <p:childTnLst>
                              <p:par>
                                <p:cTn id="27" presetID="1" presetClass="entr" presetSubtype="0" fill="hold" grpId="0" nodeType="afterEffect">
                                  <p:stCondLst>
                                    <p:cond delay="0"/>
                                  </p:stCondLst>
                                  <p:childTnLst>
                                    <p:set>
                                      <p:cBhvr>
                                        <p:cTn id="28" dur="1" fill="hold">
                                          <p:stCondLst>
                                            <p:cond delay="499"/>
                                          </p:stCondLst>
                                        </p:cTn>
                                        <p:tgtEl>
                                          <p:spTgt spid="86029"/>
                                        </p:tgtEl>
                                        <p:attrNameLst>
                                          <p:attrName>style.visibility</p:attrName>
                                        </p:attrNameLst>
                                      </p:cBhvr>
                                      <p:to>
                                        <p:strVal val="visible"/>
                                      </p:to>
                                    </p:set>
                                  </p:childTnLst>
                                </p:cTn>
                              </p:par>
                            </p:childTnLst>
                          </p:cTn>
                        </p:par>
                        <p:par>
                          <p:cTn id="29" fill="hold" nodeType="afterGroup">
                            <p:stCondLst>
                              <p:cond delay="6000"/>
                            </p:stCondLst>
                            <p:childTnLst>
                              <p:par>
                                <p:cTn id="30" presetID="1" presetClass="entr" presetSubtype="0" fill="hold" grpId="0" nodeType="afterEffect">
                                  <p:stCondLst>
                                    <p:cond delay="0"/>
                                  </p:stCondLst>
                                  <p:childTnLst>
                                    <p:set>
                                      <p:cBhvr>
                                        <p:cTn id="31" dur="1" fill="hold">
                                          <p:stCondLst>
                                            <p:cond delay="499"/>
                                          </p:stCondLst>
                                        </p:cTn>
                                        <p:tgtEl>
                                          <p:spTgt spid="86021"/>
                                        </p:tgtEl>
                                        <p:attrNameLst>
                                          <p:attrName>style.visibility</p:attrName>
                                        </p:attrNameLst>
                                      </p:cBhvr>
                                      <p:to>
                                        <p:strVal val="visible"/>
                                      </p:to>
                                    </p:set>
                                  </p:childTnLst>
                                </p:cTn>
                              </p:par>
                            </p:childTnLst>
                          </p:cTn>
                        </p:par>
                        <p:par>
                          <p:cTn id="32" fill="hold" nodeType="afterGroup">
                            <p:stCondLst>
                              <p:cond delay="6500"/>
                            </p:stCondLst>
                            <p:childTnLst>
                              <p:par>
                                <p:cTn id="33" presetID="1" presetClass="entr" presetSubtype="0" fill="hold" grpId="0" nodeType="afterEffect">
                                  <p:stCondLst>
                                    <p:cond delay="0"/>
                                  </p:stCondLst>
                                  <p:childTnLst>
                                    <p:set>
                                      <p:cBhvr>
                                        <p:cTn id="34" dur="1" fill="hold">
                                          <p:stCondLst>
                                            <p:cond delay="499"/>
                                          </p:stCondLst>
                                        </p:cTn>
                                        <p:tgtEl>
                                          <p:spTgt spid="86030"/>
                                        </p:tgtEl>
                                        <p:attrNameLst>
                                          <p:attrName>style.visibility</p:attrName>
                                        </p:attrNameLst>
                                      </p:cBhvr>
                                      <p:to>
                                        <p:strVal val="visible"/>
                                      </p:to>
                                    </p:set>
                                  </p:childTnLst>
                                </p:cTn>
                              </p:par>
                            </p:childTnLst>
                          </p:cTn>
                        </p:par>
                        <p:par>
                          <p:cTn id="35" fill="hold" nodeType="afterGroup">
                            <p:stCondLst>
                              <p:cond delay="7000"/>
                            </p:stCondLst>
                            <p:childTnLst>
                              <p:par>
                                <p:cTn id="36" presetID="1" presetClass="entr" presetSubtype="0" fill="hold" grpId="0" nodeType="afterEffect">
                                  <p:stCondLst>
                                    <p:cond delay="0"/>
                                  </p:stCondLst>
                                  <p:childTnLst>
                                    <p:set>
                                      <p:cBhvr>
                                        <p:cTn id="37" dur="1" fill="hold">
                                          <p:stCondLst>
                                            <p:cond delay="499"/>
                                          </p:stCondLst>
                                        </p:cTn>
                                        <p:tgtEl>
                                          <p:spTgt spid="86020"/>
                                        </p:tgtEl>
                                        <p:attrNameLst>
                                          <p:attrName>style.visibility</p:attrName>
                                        </p:attrNameLst>
                                      </p:cBhvr>
                                      <p:to>
                                        <p:strVal val="visible"/>
                                      </p:to>
                                    </p:set>
                                  </p:childTnLst>
                                </p:cTn>
                              </p:par>
                            </p:childTnLst>
                          </p:cTn>
                        </p:par>
                        <p:par>
                          <p:cTn id="38" fill="hold" nodeType="afterGroup">
                            <p:stCondLst>
                              <p:cond delay="7500"/>
                            </p:stCondLst>
                            <p:childTnLst>
                              <p:par>
                                <p:cTn id="39" presetID="1" presetClass="entr" presetSubtype="0" fill="hold" grpId="0" nodeType="afterEffect">
                                  <p:stCondLst>
                                    <p:cond delay="0"/>
                                  </p:stCondLst>
                                  <p:childTnLst>
                                    <p:set>
                                      <p:cBhvr>
                                        <p:cTn id="40" dur="1" fill="hold">
                                          <p:stCondLst>
                                            <p:cond delay="499"/>
                                          </p:stCondLst>
                                        </p:cTn>
                                        <p:tgtEl>
                                          <p:spTgt spid="86031"/>
                                        </p:tgtEl>
                                        <p:attrNameLst>
                                          <p:attrName>style.visibility</p:attrName>
                                        </p:attrNameLst>
                                      </p:cBhvr>
                                      <p:to>
                                        <p:strVal val="visible"/>
                                      </p:to>
                                    </p:set>
                                  </p:childTnLst>
                                </p:cTn>
                              </p:par>
                            </p:childTnLst>
                          </p:cTn>
                        </p:par>
                        <p:par>
                          <p:cTn id="41" fill="hold" nodeType="afterGroup">
                            <p:stCondLst>
                              <p:cond delay="8000"/>
                            </p:stCondLst>
                            <p:childTnLst>
                              <p:par>
                                <p:cTn id="42" presetID="1" presetClass="entr" presetSubtype="0" fill="hold" grpId="0" nodeType="afterEffect">
                                  <p:stCondLst>
                                    <p:cond delay="0"/>
                                  </p:stCondLst>
                                  <p:childTnLst>
                                    <p:set>
                                      <p:cBhvr>
                                        <p:cTn id="43" dur="1" fill="hold">
                                          <p:stCondLst>
                                            <p:cond delay="499"/>
                                          </p:stCondLst>
                                        </p:cTn>
                                        <p:tgtEl>
                                          <p:spTgt spid="86019"/>
                                        </p:tgtEl>
                                        <p:attrNameLst>
                                          <p:attrName>style.visibility</p:attrName>
                                        </p:attrNameLst>
                                      </p:cBhvr>
                                      <p:to>
                                        <p:strVal val="visible"/>
                                      </p:to>
                                    </p:set>
                                  </p:childTnLst>
                                </p:cTn>
                              </p:par>
                            </p:childTnLst>
                          </p:cTn>
                        </p:par>
                        <p:par>
                          <p:cTn id="44" fill="hold" nodeType="afterGroup">
                            <p:stCondLst>
                              <p:cond delay="8500"/>
                            </p:stCondLst>
                            <p:childTnLst>
                              <p:par>
                                <p:cTn id="45" presetID="1" presetClass="entr" presetSubtype="0" fill="hold" grpId="0" nodeType="afterEffect">
                                  <p:stCondLst>
                                    <p:cond delay="0"/>
                                  </p:stCondLst>
                                  <p:childTnLst>
                                    <p:set>
                                      <p:cBhvr>
                                        <p:cTn id="46" dur="1" fill="hold">
                                          <p:stCondLst>
                                            <p:cond delay="499"/>
                                          </p:stCondLst>
                                        </p:cTn>
                                        <p:tgtEl>
                                          <p:spTgt spid="86032"/>
                                        </p:tgtEl>
                                        <p:attrNameLst>
                                          <p:attrName>style.visibility</p:attrName>
                                        </p:attrNameLst>
                                      </p:cBhvr>
                                      <p:to>
                                        <p:strVal val="visible"/>
                                      </p:to>
                                    </p:set>
                                  </p:childTnLst>
                                </p:cTn>
                              </p:par>
                            </p:childTnLst>
                          </p:cTn>
                        </p:par>
                        <p:par>
                          <p:cTn id="47" fill="hold" nodeType="afterGroup">
                            <p:stCondLst>
                              <p:cond delay="9000"/>
                            </p:stCondLst>
                            <p:childTnLst>
                              <p:par>
                                <p:cTn id="48" presetID="1" presetClass="entr" presetSubtype="0" fill="hold" grpId="0" nodeType="afterEffect">
                                  <p:stCondLst>
                                    <p:cond delay="0"/>
                                  </p:stCondLst>
                                  <p:childTnLst>
                                    <p:set>
                                      <p:cBhvr>
                                        <p:cTn id="49" dur="1" fill="hold">
                                          <p:stCondLst>
                                            <p:cond delay="499"/>
                                          </p:stCondLst>
                                        </p:cTn>
                                        <p:tgtEl>
                                          <p:spTgt spid="86022"/>
                                        </p:tgtEl>
                                        <p:attrNameLst>
                                          <p:attrName>style.visibility</p:attrName>
                                        </p:attrNameLst>
                                      </p:cBhvr>
                                      <p:to>
                                        <p:strVal val="visible"/>
                                      </p:to>
                                    </p:set>
                                  </p:childTnLst>
                                </p:cTn>
                              </p:par>
                            </p:childTnLst>
                          </p:cTn>
                        </p:par>
                        <p:par>
                          <p:cTn id="50" fill="hold" nodeType="afterGroup">
                            <p:stCondLst>
                              <p:cond delay="9500"/>
                            </p:stCondLst>
                            <p:childTnLst>
                              <p:par>
                                <p:cTn id="51" presetID="1" presetClass="entr" presetSubtype="0" fill="hold" grpId="0" nodeType="afterEffect">
                                  <p:stCondLst>
                                    <p:cond delay="0"/>
                                  </p:stCondLst>
                                  <p:childTnLst>
                                    <p:set>
                                      <p:cBhvr>
                                        <p:cTn id="52" dur="1" fill="hold">
                                          <p:stCondLst>
                                            <p:cond delay="499"/>
                                          </p:stCondLst>
                                        </p:cTn>
                                        <p:tgtEl>
                                          <p:spTgt spid="8602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6072"/>
                                        </p:tgtEl>
                                        <p:attrNameLst>
                                          <p:attrName>style.visibility</p:attrName>
                                        </p:attrNameLst>
                                      </p:cBhvr>
                                      <p:to>
                                        <p:strVal val="visible"/>
                                      </p:to>
                                    </p:set>
                                    <p:animEffect transition="in" filter="wipe(left)">
                                      <p:cBhvr>
                                        <p:cTn id="57" dur="500"/>
                                        <p:tgtEl>
                                          <p:spTgt spid="860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9" fill="hold" grpId="0" nodeType="clickEffect">
                                  <p:stCondLst>
                                    <p:cond delay="0"/>
                                  </p:stCondLst>
                                  <p:childTnLst>
                                    <p:set>
                                      <p:cBhvr>
                                        <p:cTn id="61" dur="1" fill="hold">
                                          <p:stCondLst>
                                            <p:cond delay="0"/>
                                          </p:stCondLst>
                                        </p:cTn>
                                        <p:tgtEl>
                                          <p:spTgt spid="86076"/>
                                        </p:tgtEl>
                                        <p:attrNameLst>
                                          <p:attrName>style.visibility</p:attrName>
                                        </p:attrNameLst>
                                      </p:cBhvr>
                                      <p:to>
                                        <p:strVal val="visible"/>
                                      </p:to>
                                    </p:set>
                                    <p:animEffect transition="in" filter="strips(upLeft)">
                                      <p:cBhvr>
                                        <p:cTn id="62" dur="500"/>
                                        <p:tgtEl>
                                          <p:spTgt spid="860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6075"/>
                                        </p:tgtEl>
                                        <p:attrNameLst>
                                          <p:attrName>style.visibility</p:attrName>
                                        </p:attrNameLst>
                                      </p:cBhvr>
                                      <p:to>
                                        <p:strVal val="visible"/>
                                      </p:to>
                                    </p:set>
                                    <p:animEffect transition="in" filter="wipe(left)">
                                      <p:cBhvr>
                                        <p:cTn id="67" dur="500"/>
                                        <p:tgtEl>
                                          <p:spTgt spid="8607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9" fill="hold" grpId="0" nodeType="clickEffect">
                                  <p:stCondLst>
                                    <p:cond delay="0"/>
                                  </p:stCondLst>
                                  <p:childTnLst>
                                    <p:set>
                                      <p:cBhvr>
                                        <p:cTn id="71" dur="1" fill="hold">
                                          <p:stCondLst>
                                            <p:cond delay="0"/>
                                          </p:stCondLst>
                                        </p:cTn>
                                        <p:tgtEl>
                                          <p:spTgt spid="86077"/>
                                        </p:tgtEl>
                                        <p:attrNameLst>
                                          <p:attrName>style.visibility</p:attrName>
                                        </p:attrNameLst>
                                      </p:cBhvr>
                                      <p:to>
                                        <p:strVal val="visible"/>
                                      </p:to>
                                    </p:set>
                                    <p:animEffect transition="in" filter="strips(upLeft)">
                                      <p:cBhvr>
                                        <p:cTn id="72" dur="500"/>
                                        <p:tgtEl>
                                          <p:spTgt spid="8607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6074"/>
                                        </p:tgtEl>
                                        <p:attrNameLst>
                                          <p:attrName>style.visibility</p:attrName>
                                        </p:attrNameLst>
                                      </p:cBhvr>
                                      <p:to>
                                        <p:strVal val="visible"/>
                                      </p:to>
                                    </p:set>
                                    <p:animEffect transition="in" filter="wipe(left)">
                                      <p:cBhvr>
                                        <p:cTn id="77" dur="500"/>
                                        <p:tgtEl>
                                          <p:spTgt spid="8607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3" fill="hold" grpId="0" nodeType="clickEffect">
                                  <p:stCondLst>
                                    <p:cond delay="0"/>
                                  </p:stCondLst>
                                  <p:childTnLst>
                                    <p:set>
                                      <p:cBhvr>
                                        <p:cTn id="81" dur="1" fill="hold">
                                          <p:stCondLst>
                                            <p:cond delay="0"/>
                                          </p:stCondLst>
                                        </p:cTn>
                                        <p:tgtEl>
                                          <p:spTgt spid="86078"/>
                                        </p:tgtEl>
                                        <p:attrNameLst>
                                          <p:attrName>style.visibility</p:attrName>
                                        </p:attrNameLst>
                                      </p:cBhvr>
                                      <p:to>
                                        <p:strVal val="visible"/>
                                      </p:to>
                                    </p:set>
                                    <p:animEffect transition="in" filter="strips(upRight)">
                                      <p:cBhvr>
                                        <p:cTn id="82" dur="500"/>
                                        <p:tgtEl>
                                          <p:spTgt spid="86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P spid="86020" grpId="0" autoUpdateAnimBg="0"/>
      <p:bldP spid="86021" grpId="0" autoUpdateAnimBg="0"/>
      <p:bldP spid="86022" grpId="0" autoUpdateAnimBg="0"/>
      <p:bldP spid="86023" grpId="0" autoUpdateAnimBg="0"/>
      <p:bldP spid="86024" grpId="0" autoUpdateAnimBg="0"/>
      <p:bldP spid="86025" grpId="0" autoUpdateAnimBg="0"/>
      <p:bldP spid="86026" grpId="0" autoUpdateAnimBg="0"/>
      <p:bldP spid="86027" grpId="0" autoUpdateAnimBg="0"/>
      <p:bldP spid="86028" grpId="0" autoUpdateAnimBg="0"/>
      <p:bldP spid="86029" grpId="0" animBg="1"/>
      <p:bldP spid="86030" grpId="0" animBg="1"/>
      <p:bldP spid="86031" grpId="0" animBg="1"/>
      <p:bldP spid="86032" grpId="0" animBg="1"/>
      <p:bldP spid="86035" grpId="0" autoUpdateAnimBg="0"/>
      <p:bldP spid="86072" grpId="0" animBg="1"/>
      <p:bldP spid="86074" grpId="0" animBg="1"/>
      <p:bldP spid="86075" grpId="0" animBg="1"/>
      <p:bldP spid="86076" grpId="0" animBg="1" autoUpdateAnimBg="0"/>
      <p:bldP spid="86077" grpId="0" animBg="1" autoUpdateAnimBg="0"/>
      <p:bldP spid="8607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Thermische </a:t>
            </a:r>
            <a:r>
              <a:rPr lang="de-DE" sz="4800"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sz="4800" b="1">
                <a:effectLst>
                  <a:outerShdw blurRad="38100" dist="38100" dir="2700000" algn="tl">
                    <a:srgbClr val="DDDDDD"/>
                  </a:outerShdw>
                </a:effectLst>
                <a:latin typeface="Calibri" charset="0"/>
                <a:ea typeface="ＭＳ Ｐゴシック" charset="0"/>
                <a:cs typeface="ＭＳ Ｐゴシック" charset="0"/>
              </a:rPr>
              <a:t>T</a:t>
            </a:r>
            <a:endParaRPr lang="de-DE">
              <a:latin typeface="Calibri" charset="0"/>
              <a:ea typeface="ＭＳ Ｐゴシック" charset="0"/>
              <a:cs typeface="ＭＳ Ｐゴシック" charset="0"/>
            </a:endParaRPr>
          </a:p>
        </p:txBody>
      </p:sp>
      <p:sp>
        <p:nvSpPr>
          <p:cNvPr id="223235" name="Text Box 3"/>
          <p:cNvSpPr txBox="1">
            <a:spLocks noChangeArrowheads="1"/>
          </p:cNvSpPr>
          <p:nvPr/>
        </p:nvSpPr>
        <p:spPr bwMode="auto">
          <a:xfrm>
            <a:off x="2038350" y="1438275"/>
            <a:ext cx="172561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Thermisches </a:t>
            </a:r>
            <a:r>
              <a:rPr lang="de-DE" sz="3200" b="1">
                <a:effectLst>
                  <a:outerShdw blurRad="38100" dist="38100" dir="2700000" algn="tl">
                    <a:srgbClr val="DDDDDD"/>
                  </a:outerShdw>
                </a:effectLst>
                <a:latin typeface="Calibri" charset="0"/>
              </a:rPr>
              <a:t>H</a:t>
            </a:r>
            <a:endParaRPr lang="de-DE" sz="1800">
              <a:latin typeface="Calibri" charset="0"/>
            </a:endParaRPr>
          </a:p>
        </p:txBody>
      </p:sp>
      <p:grpSp>
        <p:nvGrpSpPr>
          <p:cNvPr id="2" name="Group 4"/>
          <p:cNvGrpSpPr>
            <a:grpSpLocks/>
          </p:cNvGrpSpPr>
          <p:nvPr/>
        </p:nvGrpSpPr>
        <p:grpSpPr bwMode="auto">
          <a:xfrm>
            <a:off x="2038350" y="5819775"/>
            <a:ext cx="5842000" cy="61913"/>
            <a:chOff x="1284" y="3666"/>
            <a:chExt cx="3680" cy="39"/>
          </a:xfrm>
        </p:grpSpPr>
        <p:sp>
          <p:nvSpPr>
            <p:cNvPr id="82981" name="Line 5"/>
            <p:cNvSpPr>
              <a:spLocks noChangeShapeType="1"/>
            </p:cNvSpPr>
            <p:nvPr/>
          </p:nvSpPr>
          <p:spPr bwMode="auto">
            <a:xfrm>
              <a:off x="1284" y="3705"/>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2982" name="Line 6"/>
            <p:cNvSpPr>
              <a:spLocks noChangeShapeType="1"/>
            </p:cNvSpPr>
            <p:nvPr/>
          </p:nvSpPr>
          <p:spPr bwMode="auto">
            <a:xfrm>
              <a:off x="1284" y="3666"/>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sp>
        <p:nvSpPr>
          <p:cNvPr id="223239" name="Line 7"/>
          <p:cNvSpPr>
            <a:spLocks noChangeShapeType="1"/>
          </p:cNvSpPr>
          <p:nvPr/>
        </p:nvSpPr>
        <p:spPr bwMode="auto">
          <a:xfrm>
            <a:off x="2038350" y="5392738"/>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3240" name="Line 8"/>
          <p:cNvSpPr>
            <a:spLocks noChangeShapeType="1"/>
          </p:cNvSpPr>
          <p:nvPr/>
        </p:nvSpPr>
        <p:spPr bwMode="auto">
          <a:xfrm>
            <a:off x="2038350" y="47593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3241" name="Line 9"/>
          <p:cNvSpPr>
            <a:spLocks noChangeShapeType="1"/>
          </p:cNvSpPr>
          <p:nvPr/>
        </p:nvSpPr>
        <p:spPr bwMode="auto">
          <a:xfrm>
            <a:off x="2038350" y="38957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3242" name="Line 10"/>
          <p:cNvSpPr>
            <a:spLocks noChangeShapeType="1"/>
          </p:cNvSpPr>
          <p:nvPr/>
        </p:nvSpPr>
        <p:spPr bwMode="auto">
          <a:xfrm>
            <a:off x="2038350" y="2760663"/>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3243" name="Text Box 11"/>
          <p:cNvSpPr txBox="1">
            <a:spLocks noChangeArrowheads="1"/>
          </p:cNvSpPr>
          <p:nvPr/>
        </p:nvSpPr>
        <p:spPr bwMode="auto">
          <a:xfrm>
            <a:off x="1397000" y="56594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a:t>
            </a:r>
          </a:p>
        </p:txBody>
      </p:sp>
      <p:sp>
        <p:nvSpPr>
          <p:cNvPr id="223244" name="Text Box 12"/>
          <p:cNvSpPr txBox="1">
            <a:spLocks noChangeArrowheads="1"/>
          </p:cNvSpPr>
          <p:nvPr/>
        </p:nvSpPr>
        <p:spPr bwMode="auto">
          <a:xfrm>
            <a:off x="1511300" y="51990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900</a:t>
            </a:r>
          </a:p>
        </p:txBody>
      </p:sp>
      <p:sp>
        <p:nvSpPr>
          <p:cNvPr id="223245" name="Text Box 13"/>
          <p:cNvSpPr txBox="1">
            <a:spLocks noChangeArrowheads="1"/>
          </p:cNvSpPr>
          <p:nvPr/>
        </p:nvSpPr>
        <p:spPr bwMode="auto">
          <a:xfrm>
            <a:off x="1511300" y="45593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800</a:t>
            </a:r>
          </a:p>
        </p:txBody>
      </p:sp>
      <p:sp>
        <p:nvSpPr>
          <p:cNvPr id="223246" name="Text Box 14"/>
          <p:cNvSpPr txBox="1">
            <a:spLocks noChangeArrowheads="1"/>
          </p:cNvSpPr>
          <p:nvPr/>
        </p:nvSpPr>
        <p:spPr bwMode="auto">
          <a:xfrm>
            <a:off x="1511300" y="37131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700</a:t>
            </a:r>
          </a:p>
        </p:txBody>
      </p:sp>
      <p:sp>
        <p:nvSpPr>
          <p:cNvPr id="223247" name="Text Box 15"/>
          <p:cNvSpPr txBox="1">
            <a:spLocks noChangeArrowheads="1"/>
          </p:cNvSpPr>
          <p:nvPr/>
        </p:nvSpPr>
        <p:spPr bwMode="auto">
          <a:xfrm>
            <a:off x="1511300" y="25812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600</a:t>
            </a:r>
          </a:p>
        </p:txBody>
      </p:sp>
      <p:sp>
        <p:nvSpPr>
          <p:cNvPr id="223248" name="Line 16"/>
          <p:cNvSpPr>
            <a:spLocks noChangeShapeType="1"/>
          </p:cNvSpPr>
          <p:nvPr/>
        </p:nvSpPr>
        <p:spPr bwMode="auto">
          <a:xfrm>
            <a:off x="4062413" y="2239963"/>
            <a:ext cx="0" cy="3652837"/>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3249" name="Line 17"/>
          <p:cNvSpPr>
            <a:spLocks noChangeShapeType="1"/>
          </p:cNvSpPr>
          <p:nvPr/>
        </p:nvSpPr>
        <p:spPr bwMode="auto">
          <a:xfrm>
            <a:off x="5753100" y="2235200"/>
            <a:ext cx="0" cy="3652838"/>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3250" name="Rectangle 18"/>
          <p:cNvSpPr>
            <a:spLocks noChangeArrowheads="1"/>
          </p:cNvSpPr>
          <p:nvPr/>
        </p:nvSpPr>
        <p:spPr bwMode="auto">
          <a:xfrm>
            <a:off x="4049713" y="5799138"/>
            <a:ext cx="1717675" cy="95250"/>
          </a:xfrm>
          <a:prstGeom prst="rect">
            <a:avLst/>
          </a:prstGeom>
          <a:solidFill>
            <a:srgbClr val="99CCFF"/>
          </a:solidFill>
          <a:ln w="12700">
            <a:solidFill>
              <a:srgbClr val="99CCFF"/>
            </a:solidFill>
            <a:miter lim="800000"/>
            <a:headEnd/>
            <a:tailEnd/>
          </a:ln>
        </p:spPr>
        <p:txBody>
          <a:bodyPr anchor="ctr">
            <a:spAutoFit/>
          </a:bodyPr>
          <a:lstStyle/>
          <a:p>
            <a:endParaRPr lang="de-DE">
              <a:latin typeface="Calibri" charset="0"/>
            </a:endParaRPr>
          </a:p>
        </p:txBody>
      </p:sp>
      <p:sp>
        <p:nvSpPr>
          <p:cNvPr id="223251" name="Text Box 19"/>
          <p:cNvSpPr txBox="1">
            <a:spLocks noChangeArrowheads="1"/>
          </p:cNvSpPr>
          <p:nvPr/>
        </p:nvSpPr>
        <p:spPr bwMode="auto">
          <a:xfrm>
            <a:off x="4311650" y="5911850"/>
            <a:ext cx="121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Abkühlung</a:t>
            </a:r>
          </a:p>
        </p:txBody>
      </p:sp>
      <p:sp>
        <p:nvSpPr>
          <p:cNvPr id="223252" name="Freeform 20"/>
          <p:cNvSpPr>
            <a:spLocks/>
          </p:cNvSpPr>
          <p:nvPr/>
        </p:nvSpPr>
        <p:spPr bwMode="auto">
          <a:xfrm>
            <a:off x="2038350" y="5045075"/>
            <a:ext cx="5832475" cy="336550"/>
          </a:xfrm>
          <a:custGeom>
            <a:avLst/>
            <a:gdLst>
              <a:gd name="T0" fmla="*/ 0 w 3674"/>
              <a:gd name="T1" fmla="*/ 2147483647 h 212"/>
              <a:gd name="T2" fmla="*/ 2147483647 w 3674"/>
              <a:gd name="T3" fmla="*/ 0 h 212"/>
              <a:gd name="T4" fmla="*/ 2147483647 w 3674"/>
              <a:gd name="T5" fmla="*/ 2147483647 h 212"/>
              <a:gd name="T6" fmla="*/ 0 60000 65536"/>
              <a:gd name="T7" fmla="*/ 0 60000 65536"/>
              <a:gd name="T8" fmla="*/ 0 60000 65536"/>
              <a:gd name="T9" fmla="*/ 0 w 3674"/>
              <a:gd name="T10" fmla="*/ 0 h 212"/>
              <a:gd name="T11" fmla="*/ 3674 w 3674"/>
              <a:gd name="T12" fmla="*/ 212 h 212"/>
            </a:gdLst>
            <a:ahLst/>
            <a:cxnLst>
              <a:cxn ang="T6">
                <a:pos x="T0" y="T1"/>
              </a:cxn>
              <a:cxn ang="T7">
                <a:pos x="T2" y="T3"/>
              </a:cxn>
              <a:cxn ang="T8">
                <a:pos x="T4" y="T5"/>
              </a:cxn>
            </a:cxnLst>
            <a:rect l="T9" t="T10" r="T11" b="T12"/>
            <a:pathLst>
              <a:path w="3674" h="212">
                <a:moveTo>
                  <a:pt x="0" y="212"/>
                </a:moveTo>
                <a:cubicBezTo>
                  <a:pt x="1269" y="205"/>
                  <a:pt x="1230" y="0"/>
                  <a:pt x="1848" y="0"/>
                </a:cubicBezTo>
                <a:cubicBezTo>
                  <a:pt x="2466" y="0"/>
                  <a:pt x="2339" y="198"/>
                  <a:pt x="3674" y="205"/>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3253" name="Freeform 21"/>
          <p:cNvSpPr>
            <a:spLocks/>
          </p:cNvSpPr>
          <p:nvPr/>
        </p:nvSpPr>
        <p:spPr bwMode="auto">
          <a:xfrm>
            <a:off x="2047875" y="4605338"/>
            <a:ext cx="5832475" cy="176212"/>
          </a:xfrm>
          <a:custGeom>
            <a:avLst/>
            <a:gdLst>
              <a:gd name="T0" fmla="*/ 0 w 3674"/>
              <a:gd name="T1" fmla="*/ 2147483647 h 111"/>
              <a:gd name="T2" fmla="*/ 2147483647 w 3674"/>
              <a:gd name="T3" fmla="*/ 0 h 111"/>
              <a:gd name="T4" fmla="*/ 2147483647 w 3674"/>
              <a:gd name="T5" fmla="*/ 2147483647 h 111"/>
              <a:gd name="T6" fmla="*/ 0 60000 65536"/>
              <a:gd name="T7" fmla="*/ 0 60000 65536"/>
              <a:gd name="T8" fmla="*/ 0 60000 65536"/>
              <a:gd name="T9" fmla="*/ 0 w 3674"/>
              <a:gd name="T10" fmla="*/ 0 h 111"/>
              <a:gd name="T11" fmla="*/ 3674 w 3674"/>
              <a:gd name="T12" fmla="*/ 111 h 111"/>
            </a:gdLst>
            <a:ahLst/>
            <a:cxnLst>
              <a:cxn ang="T6">
                <a:pos x="T0" y="T1"/>
              </a:cxn>
              <a:cxn ang="T7">
                <a:pos x="T2" y="T3"/>
              </a:cxn>
              <a:cxn ang="T8">
                <a:pos x="T4" y="T5"/>
              </a:cxn>
            </a:cxnLst>
            <a:rect l="T9" t="T10" r="T11" b="T12"/>
            <a:pathLst>
              <a:path w="3674" h="111">
                <a:moveTo>
                  <a:pt x="0" y="111"/>
                </a:moveTo>
                <a:cubicBezTo>
                  <a:pt x="1269" y="104"/>
                  <a:pt x="1217" y="0"/>
                  <a:pt x="1835" y="0"/>
                </a:cubicBezTo>
                <a:cubicBezTo>
                  <a:pt x="2453" y="0"/>
                  <a:pt x="2339" y="97"/>
                  <a:pt x="3674" y="104"/>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3254" name="Freeform 22"/>
          <p:cNvSpPr>
            <a:spLocks/>
          </p:cNvSpPr>
          <p:nvPr/>
        </p:nvSpPr>
        <p:spPr bwMode="auto">
          <a:xfrm>
            <a:off x="2047875" y="3878263"/>
            <a:ext cx="5832475" cy="298450"/>
          </a:xfrm>
          <a:custGeom>
            <a:avLst/>
            <a:gdLst>
              <a:gd name="T0" fmla="*/ 0 w 3674"/>
              <a:gd name="T1" fmla="*/ 2147483647 h 188"/>
              <a:gd name="T2" fmla="*/ 2147483647 w 3674"/>
              <a:gd name="T3" fmla="*/ 2147483647 h 188"/>
              <a:gd name="T4" fmla="*/ 2147483647 w 3674"/>
              <a:gd name="T5" fmla="*/ 2147483647 h 188"/>
              <a:gd name="T6" fmla="*/ 0 60000 65536"/>
              <a:gd name="T7" fmla="*/ 0 60000 65536"/>
              <a:gd name="T8" fmla="*/ 0 60000 65536"/>
              <a:gd name="T9" fmla="*/ 0 w 3674"/>
              <a:gd name="T10" fmla="*/ 0 h 188"/>
              <a:gd name="T11" fmla="*/ 3674 w 3674"/>
              <a:gd name="T12" fmla="*/ 188 h 188"/>
            </a:gdLst>
            <a:ahLst/>
            <a:cxnLst>
              <a:cxn ang="T6">
                <a:pos x="T0" y="T1"/>
              </a:cxn>
              <a:cxn ang="T7">
                <a:pos x="T2" y="T3"/>
              </a:cxn>
              <a:cxn ang="T8">
                <a:pos x="T4" y="T5"/>
              </a:cxn>
            </a:cxnLst>
            <a:rect l="T9" t="T10" r="T11" b="T12"/>
            <a:pathLst>
              <a:path w="3674" h="188">
                <a:moveTo>
                  <a:pt x="0" y="14"/>
                </a:moveTo>
                <a:cubicBezTo>
                  <a:pt x="1269" y="7"/>
                  <a:pt x="1230" y="188"/>
                  <a:pt x="1848" y="188"/>
                </a:cubicBezTo>
                <a:cubicBezTo>
                  <a:pt x="2466" y="188"/>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3255" name="Freeform 23"/>
          <p:cNvSpPr>
            <a:spLocks/>
          </p:cNvSpPr>
          <p:nvPr/>
        </p:nvSpPr>
        <p:spPr bwMode="auto">
          <a:xfrm>
            <a:off x="2038350" y="2736850"/>
            <a:ext cx="5832475" cy="455613"/>
          </a:xfrm>
          <a:custGeom>
            <a:avLst/>
            <a:gdLst>
              <a:gd name="T0" fmla="*/ 0 w 3674"/>
              <a:gd name="T1" fmla="*/ 2147483647 h 287"/>
              <a:gd name="T2" fmla="*/ 2147483647 w 3674"/>
              <a:gd name="T3" fmla="*/ 2147483647 h 287"/>
              <a:gd name="T4" fmla="*/ 2147483647 w 3674"/>
              <a:gd name="T5" fmla="*/ 2147483647 h 287"/>
              <a:gd name="T6" fmla="*/ 0 60000 65536"/>
              <a:gd name="T7" fmla="*/ 0 60000 65536"/>
              <a:gd name="T8" fmla="*/ 0 60000 65536"/>
              <a:gd name="T9" fmla="*/ 0 w 3674"/>
              <a:gd name="T10" fmla="*/ 0 h 287"/>
              <a:gd name="T11" fmla="*/ 3674 w 3674"/>
              <a:gd name="T12" fmla="*/ 287 h 287"/>
            </a:gdLst>
            <a:ahLst/>
            <a:cxnLst>
              <a:cxn ang="T6">
                <a:pos x="T0" y="T1"/>
              </a:cxn>
              <a:cxn ang="T7">
                <a:pos x="T2" y="T3"/>
              </a:cxn>
              <a:cxn ang="T8">
                <a:pos x="T4" y="T5"/>
              </a:cxn>
            </a:cxnLst>
            <a:rect l="T9" t="T10" r="T11" b="T12"/>
            <a:pathLst>
              <a:path w="3674" h="287">
                <a:moveTo>
                  <a:pt x="0" y="14"/>
                </a:moveTo>
                <a:cubicBezTo>
                  <a:pt x="1269" y="7"/>
                  <a:pt x="1216" y="287"/>
                  <a:pt x="1834" y="287"/>
                </a:cubicBezTo>
                <a:cubicBezTo>
                  <a:pt x="2452" y="287"/>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3256" name="AutoShape 24"/>
          <p:cNvSpPr>
            <a:spLocks noChangeArrowheads="1"/>
          </p:cNvSpPr>
          <p:nvPr/>
        </p:nvSpPr>
        <p:spPr bwMode="auto">
          <a:xfrm rot="600000">
            <a:off x="5765800" y="4941888"/>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23257" name="AutoShape 25"/>
          <p:cNvSpPr>
            <a:spLocks noChangeArrowheads="1"/>
          </p:cNvSpPr>
          <p:nvPr/>
        </p:nvSpPr>
        <p:spPr bwMode="auto">
          <a:xfrm rot="10200000">
            <a:off x="3732213" y="5000625"/>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23258" name="AutoShape 26"/>
          <p:cNvSpPr>
            <a:spLocks noChangeArrowheads="1"/>
          </p:cNvSpPr>
          <p:nvPr/>
        </p:nvSpPr>
        <p:spPr bwMode="auto">
          <a:xfrm rot="600000">
            <a:off x="5780088" y="5418138"/>
            <a:ext cx="461962" cy="109537"/>
          </a:xfrm>
          <a:prstGeom prst="rightArrow">
            <a:avLst>
              <a:gd name="adj1" fmla="val 50000"/>
              <a:gd name="adj2" fmla="val 105435"/>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3259" name="AutoShape 27"/>
          <p:cNvSpPr>
            <a:spLocks noChangeArrowheads="1"/>
          </p:cNvSpPr>
          <p:nvPr/>
        </p:nvSpPr>
        <p:spPr bwMode="auto">
          <a:xfrm rot="10200000">
            <a:off x="3565525" y="5421313"/>
            <a:ext cx="461963" cy="109537"/>
          </a:xfrm>
          <a:prstGeom prst="rightArrow">
            <a:avLst>
              <a:gd name="adj1" fmla="val 50000"/>
              <a:gd name="adj2" fmla="val 105435"/>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3260" name="AutoShape 28"/>
          <p:cNvSpPr>
            <a:spLocks noChangeArrowheads="1"/>
          </p:cNvSpPr>
          <p:nvPr/>
        </p:nvSpPr>
        <p:spPr bwMode="auto">
          <a:xfrm rot="900000">
            <a:off x="4076700" y="3922713"/>
            <a:ext cx="547688"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3261" name="AutoShape 29"/>
          <p:cNvSpPr>
            <a:spLocks noChangeArrowheads="1"/>
          </p:cNvSpPr>
          <p:nvPr/>
        </p:nvSpPr>
        <p:spPr bwMode="auto">
          <a:xfrm rot="9900000">
            <a:off x="5224463" y="3929063"/>
            <a:ext cx="547687"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3262" name="AutoShape 30"/>
          <p:cNvSpPr>
            <a:spLocks noChangeArrowheads="1"/>
          </p:cNvSpPr>
          <p:nvPr/>
        </p:nvSpPr>
        <p:spPr bwMode="auto">
          <a:xfrm rot="1200000">
            <a:off x="4011613" y="2803525"/>
            <a:ext cx="771525" cy="141288"/>
          </a:xfrm>
          <a:prstGeom prst="rightArrow">
            <a:avLst>
              <a:gd name="adj1" fmla="val 50000"/>
              <a:gd name="adj2" fmla="val 136516"/>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3263" name="AutoShape 31"/>
          <p:cNvSpPr>
            <a:spLocks noChangeArrowheads="1"/>
          </p:cNvSpPr>
          <p:nvPr/>
        </p:nvSpPr>
        <p:spPr bwMode="auto">
          <a:xfrm rot="9600000">
            <a:off x="5073650" y="2819400"/>
            <a:ext cx="771525" cy="141288"/>
          </a:xfrm>
          <a:prstGeom prst="rightArrow">
            <a:avLst>
              <a:gd name="adj1" fmla="val 50000"/>
              <a:gd name="adj2" fmla="val 136516"/>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3264" name="Text Box 32"/>
          <p:cNvSpPr txBox="1">
            <a:spLocks noChangeArrowheads="1"/>
          </p:cNvSpPr>
          <p:nvPr/>
        </p:nvSpPr>
        <p:spPr bwMode="auto">
          <a:xfrm>
            <a:off x="4257675" y="2392363"/>
            <a:ext cx="1365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solidFill>
                  <a:schemeClr val="accent1"/>
                </a:solidFill>
                <a:latin typeface="Calibri" charset="0"/>
              </a:rPr>
              <a:t>Konvergenz</a:t>
            </a:r>
            <a:endParaRPr lang="de-DE" sz="1800">
              <a:latin typeface="Calibri" charset="0"/>
            </a:endParaRPr>
          </a:p>
        </p:txBody>
      </p:sp>
      <p:sp>
        <p:nvSpPr>
          <p:cNvPr id="223265" name="Freeform 33"/>
          <p:cNvSpPr>
            <a:spLocks/>
          </p:cNvSpPr>
          <p:nvPr/>
        </p:nvSpPr>
        <p:spPr bwMode="auto">
          <a:xfrm>
            <a:off x="2047875" y="5391150"/>
            <a:ext cx="5832475" cy="415925"/>
          </a:xfrm>
          <a:custGeom>
            <a:avLst/>
            <a:gdLst>
              <a:gd name="T0" fmla="*/ 0 w 3674"/>
              <a:gd name="T1" fmla="*/ 2147483647 h 262"/>
              <a:gd name="T2" fmla="*/ 2147483647 w 3674"/>
              <a:gd name="T3" fmla="*/ 0 h 262"/>
              <a:gd name="T4" fmla="*/ 2147483647 w 3674"/>
              <a:gd name="T5" fmla="*/ 2147483647 h 262"/>
              <a:gd name="T6" fmla="*/ 0 60000 65536"/>
              <a:gd name="T7" fmla="*/ 0 60000 65536"/>
              <a:gd name="T8" fmla="*/ 0 60000 65536"/>
              <a:gd name="T9" fmla="*/ 0 w 3674"/>
              <a:gd name="T10" fmla="*/ 0 h 262"/>
              <a:gd name="T11" fmla="*/ 3674 w 3674"/>
              <a:gd name="T12" fmla="*/ 262 h 262"/>
            </a:gdLst>
            <a:ahLst/>
            <a:cxnLst>
              <a:cxn ang="T6">
                <a:pos x="T0" y="T1"/>
              </a:cxn>
              <a:cxn ang="T7">
                <a:pos x="T2" y="T3"/>
              </a:cxn>
              <a:cxn ang="T8">
                <a:pos x="T4" y="T5"/>
              </a:cxn>
            </a:cxnLst>
            <a:rect l="T9" t="T10" r="T11" b="T12"/>
            <a:pathLst>
              <a:path w="3674" h="262">
                <a:moveTo>
                  <a:pt x="0" y="262"/>
                </a:moveTo>
                <a:cubicBezTo>
                  <a:pt x="1269" y="255"/>
                  <a:pt x="1224" y="0"/>
                  <a:pt x="1842" y="0"/>
                </a:cubicBezTo>
                <a:cubicBezTo>
                  <a:pt x="2460" y="0"/>
                  <a:pt x="2339" y="248"/>
                  <a:pt x="3674" y="255"/>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3266" name="Text Box 34"/>
          <p:cNvSpPr txBox="1">
            <a:spLocks noChangeArrowheads="1"/>
          </p:cNvSpPr>
          <p:nvPr/>
        </p:nvSpPr>
        <p:spPr bwMode="auto">
          <a:xfrm>
            <a:off x="4348163" y="5035550"/>
            <a:ext cx="1174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solidFill>
                  <a:schemeClr val="accent1"/>
                </a:solidFill>
                <a:latin typeface="Calibri" charset="0"/>
              </a:rPr>
              <a:t>Divergenz</a:t>
            </a:r>
            <a:endParaRPr lang="de-DE" sz="1800">
              <a:latin typeface="Calibri" charset="0"/>
            </a:endParaRPr>
          </a:p>
        </p:txBody>
      </p:sp>
      <p:sp>
        <p:nvSpPr>
          <p:cNvPr id="223267" name="AutoShape 35"/>
          <p:cNvSpPr>
            <a:spLocks noChangeArrowheads="1"/>
          </p:cNvSpPr>
          <p:nvPr/>
        </p:nvSpPr>
        <p:spPr bwMode="auto">
          <a:xfrm>
            <a:off x="4762500" y="3098800"/>
            <a:ext cx="376238" cy="1936750"/>
          </a:xfrm>
          <a:prstGeom prst="downArrow">
            <a:avLst>
              <a:gd name="adj1" fmla="val 50000"/>
              <a:gd name="adj2" fmla="val 128692"/>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3268" name="Text Box 36"/>
          <p:cNvSpPr txBox="1">
            <a:spLocks noChangeArrowheads="1"/>
          </p:cNvSpPr>
          <p:nvPr/>
        </p:nvSpPr>
        <p:spPr bwMode="auto">
          <a:xfrm>
            <a:off x="4702175" y="5311775"/>
            <a:ext cx="50006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200" b="1">
                <a:effectLst>
                  <a:outerShdw blurRad="38100" dist="38100" dir="2700000" algn="tl">
                    <a:srgbClr val="DDDDDD"/>
                  </a:outerShdw>
                </a:effectLst>
                <a:latin typeface="Calibri" charset="0"/>
              </a:rPr>
              <a:t>H</a:t>
            </a:r>
            <a:endParaRPr lang="de-DE" sz="1800">
              <a:latin typeface="Calibri" charset="0"/>
            </a:endParaRPr>
          </a:p>
        </p:txBody>
      </p:sp>
      <p:sp>
        <p:nvSpPr>
          <p:cNvPr id="223269" name="Text Box 37"/>
          <p:cNvSpPr txBox="1">
            <a:spLocks noChangeArrowheads="1"/>
          </p:cNvSpPr>
          <p:nvPr/>
        </p:nvSpPr>
        <p:spPr bwMode="auto">
          <a:xfrm>
            <a:off x="4710113" y="1966913"/>
            <a:ext cx="455612" cy="579437"/>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200" b="1">
                <a:effectLst>
                  <a:outerShdw blurRad="38100" dist="38100" dir="2700000" algn="tl">
                    <a:srgbClr val="DDDDDD"/>
                  </a:outerShdw>
                </a:effectLst>
                <a:latin typeface="Calibri" charset="0"/>
              </a:rPr>
              <a:t>T</a:t>
            </a:r>
            <a:endParaRPr lang="de-DE" sz="1800">
              <a:latin typeface="Calibri"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323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323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324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324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23239"/>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324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3240"/>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3246"/>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23241"/>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23247"/>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3242"/>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23250"/>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23251"/>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23248"/>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223249"/>
                                        </p:tgtEl>
                                        <p:attrNameLst>
                                          <p:attrName>style.visibility</p:attrName>
                                        </p:attrNameLst>
                                      </p:cBhvr>
                                      <p:to>
                                        <p:strVal val="visible"/>
                                      </p:to>
                                    </p:set>
                                  </p:childTnLst>
                                </p:cTn>
                              </p:par>
                            </p:childTnLst>
                          </p:cTn>
                        </p:par>
                        <p:par>
                          <p:cTn id="52" fill="hold" nodeType="afterGroup">
                            <p:stCondLst>
                              <p:cond delay="8000"/>
                            </p:stCondLst>
                            <p:childTnLst>
                              <p:par>
                                <p:cTn id="53" presetID="17" presetClass="entr" presetSubtype="4" fill="hold" grpId="0" nodeType="afterEffect">
                                  <p:stCondLst>
                                    <p:cond delay="0"/>
                                  </p:stCondLst>
                                  <p:childTnLst>
                                    <p:set>
                                      <p:cBhvr>
                                        <p:cTn id="54" dur="1" fill="hold">
                                          <p:stCondLst>
                                            <p:cond delay="0"/>
                                          </p:stCondLst>
                                        </p:cTn>
                                        <p:tgtEl>
                                          <p:spTgt spid="223265"/>
                                        </p:tgtEl>
                                        <p:attrNameLst>
                                          <p:attrName>style.visibility</p:attrName>
                                        </p:attrNameLst>
                                      </p:cBhvr>
                                      <p:to>
                                        <p:strVal val="visible"/>
                                      </p:to>
                                    </p:set>
                                    <p:anim calcmode="lin" valueType="num">
                                      <p:cBhvr>
                                        <p:cTn id="55" dur="500" fill="hold"/>
                                        <p:tgtEl>
                                          <p:spTgt spid="223265"/>
                                        </p:tgtEl>
                                        <p:attrNameLst>
                                          <p:attrName>ppt_x</p:attrName>
                                        </p:attrNameLst>
                                      </p:cBhvr>
                                      <p:tavLst>
                                        <p:tav tm="0">
                                          <p:val>
                                            <p:strVal val="#ppt_x"/>
                                          </p:val>
                                        </p:tav>
                                        <p:tav tm="100000">
                                          <p:val>
                                            <p:strVal val="#ppt_x"/>
                                          </p:val>
                                        </p:tav>
                                      </p:tavLst>
                                    </p:anim>
                                    <p:anim calcmode="lin" valueType="num">
                                      <p:cBhvr>
                                        <p:cTn id="56" dur="500" fill="hold"/>
                                        <p:tgtEl>
                                          <p:spTgt spid="223265"/>
                                        </p:tgtEl>
                                        <p:attrNameLst>
                                          <p:attrName>ppt_y</p:attrName>
                                        </p:attrNameLst>
                                      </p:cBhvr>
                                      <p:tavLst>
                                        <p:tav tm="0">
                                          <p:val>
                                            <p:strVal val="#ppt_y+#ppt_h/2"/>
                                          </p:val>
                                        </p:tav>
                                        <p:tav tm="100000">
                                          <p:val>
                                            <p:strVal val="#ppt_y"/>
                                          </p:val>
                                        </p:tav>
                                      </p:tavLst>
                                    </p:anim>
                                    <p:anim calcmode="lin" valueType="num">
                                      <p:cBhvr>
                                        <p:cTn id="57" dur="500" fill="hold"/>
                                        <p:tgtEl>
                                          <p:spTgt spid="223265"/>
                                        </p:tgtEl>
                                        <p:attrNameLst>
                                          <p:attrName>ppt_w</p:attrName>
                                        </p:attrNameLst>
                                      </p:cBhvr>
                                      <p:tavLst>
                                        <p:tav tm="0">
                                          <p:val>
                                            <p:strVal val="#ppt_w"/>
                                          </p:val>
                                        </p:tav>
                                        <p:tav tm="100000">
                                          <p:val>
                                            <p:strVal val="#ppt_w"/>
                                          </p:val>
                                        </p:tav>
                                      </p:tavLst>
                                    </p:anim>
                                    <p:anim calcmode="lin" valueType="num">
                                      <p:cBhvr>
                                        <p:cTn id="58" dur="500" fill="hold"/>
                                        <p:tgtEl>
                                          <p:spTgt spid="223265"/>
                                        </p:tgtEl>
                                        <p:attrNameLst>
                                          <p:attrName>ppt_h</p:attrName>
                                        </p:attrNameLst>
                                      </p:cBhvr>
                                      <p:tavLst>
                                        <p:tav tm="0">
                                          <p:val>
                                            <p:fltVal val="0"/>
                                          </p:val>
                                        </p:tav>
                                        <p:tav tm="100000">
                                          <p:val>
                                            <p:strVal val="#ppt_h"/>
                                          </p:val>
                                        </p:tav>
                                      </p:tavLst>
                                    </p:anim>
                                  </p:childTnLst>
                                </p:cTn>
                              </p:par>
                            </p:childTnLst>
                          </p:cTn>
                        </p:par>
                        <p:par>
                          <p:cTn id="59" fill="hold" nodeType="afterGroup">
                            <p:stCondLst>
                              <p:cond delay="8500"/>
                            </p:stCondLst>
                            <p:childTnLst>
                              <p:par>
                                <p:cTn id="60" presetID="17" presetClass="entr" presetSubtype="4" fill="hold" grpId="0" nodeType="afterEffect">
                                  <p:stCondLst>
                                    <p:cond delay="0"/>
                                  </p:stCondLst>
                                  <p:childTnLst>
                                    <p:set>
                                      <p:cBhvr>
                                        <p:cTn id="61" dur="1" fill="hold">
                                          <p:stCondLst>
                                            <p:cond delay="0"/>
                                          </p:stCondLst>
                                        </p:cTn>
                                        <p:tgtEl>
                                          <p:spTgt spid="223252"/>
                                        </p:tgtEl>
                                        <p:attrNameLst>
                                          <p:attrName>style.visibility</p:attrName>
                                        </p:attrNameLst>
                                      </p:cBhvr>
                                      <p:to>
                                        <p:strVal val="visible"/>
                                      </p:to>
                                    </p:set>
                                    <p:anim calcmode="lin" valueType="num">
                                      <p:cBhvr>
                                        <p:cTn id="62" dur="500" fill="hold"/>
                                        <p:tgtEl>
                                          <p:spTgt spid="223252"/>
                                        </p:tgtEl>
                                        <p:attrNameLst>
                                          <p:attrName>ppt_x</p:attrName>
                                        </p:attrNameLst>
                                      </p:cBhvr>
                                      <p:tavLst>
                                        <p:tav tm="0">
                                          <p:val>
                                            <p:strVal val="#ppt_x"/>
                                          </p:val>
                                        </p:tav>
                                        <p:tav tm="100000">
                                          <p:val>
                                            <p:strVal val="#ppt_x"/>
                                          </p:val>
                                        </p:tav>
                                      </p:tavLst>
                                    </p:anim>
                                    <p:anim calcmode="lin" valueType="num">
                                      <p:cBhvr>
                                        <p:cTn id="63" dur="500" fill="hold"/>
                                        <p:tgtEl>
                                          <p:spTgt spid="223252"/>
                                        </p:tgtEl>
                                        <p:attrNameLst>
                                          <p:attrName>ppt_y</p:attrName>
                                        </p:attrNameLst>
                                      </p:cBhvr>
                                      <p:tavLst>
                                        <p:tav tm="0">
                                          <p:val>
                                            <p:strVal val="#ppt_y+#ppt_h/2"/>
                                          </p:val>
                                        </p:tav>
                                        <p:tav tm="100000">
                                          <p:val>
                                            <p:strVal val="#ppt_y"/>
                                          </p:val>
                                        </p:tav>
                                      </p:tavLst>
                                    </p:anim>
                                    <p:anim calcmode="lin" valueType="num">
                                      <p:cBhvr>
                                        <p:cTn id="64" dur="500" fill="hold"/>
                                        <p:tgtEl>
                                          <p:spTgt spid="223252"/>
                                        </p:tgtEl>
                                        <p:attrNameLst>
                                          <p:attrName>ppt_w</p:attrName>
                                        </p:attrNameLst>
                                      </p:cBhvr>
                                      <p:tavLst>
                                        <p:tav tm="0">
                                          <p:val>
                                            <p:strVal val="#ppt_w"/>
                                          </p:val>
                                        </p:tav>
                                        <p:tav tm="100000">
                                          <p:val>
                                            <p:strVal val="#ppt_w"/>
                                          </p:val>
                                        </p:tav>
                                      </p:tavLst>
                                    </p:anim>
                                    <p:anim calcmode="lin" valueType="num">
                                      <p:cBhvr>
                                        <p:cTn id="65" dur="500" fill="hold"/>
                                        <p:tgtEl>
                                          <p:spTgt spid="223252"/>
                                        </p:tgtEl>
                                        <p:attrNameLst>
                                          <p:attrName>ppt_h</p:attrName>
                                        </p:attrNameLst>
                                      </p:cBhvr>
                                      <p:tavLst>
                                        <p:tav tm="0">
                                          <p:val>
                                            <p:fltVal val="0"/>
                                          </p:val>
                                        </p:tav>
                                        <p:tav tm="100000">
                                          <p:val>
                                            <p:strVal val="#ppt_h"/>
                                          </p:val>
                                        </p:tav>
                                      </p:tavLst>
                                    </p:anim>
                                  </p:childTnLst>
                                </p:cTn>
                              </p:par>
                            </p:childTnLst>
                          </p:cTn>
                        </p:par>
                        <p:par>
                          <p:cTn id="66" fill="hold" nodeType="afterGroup">
                            <p:stCondLst>
                              <p:cond delay="9000"/>
                            </p:stCondLst>
                            <p:childTnLst>
                              <p:par>
                                <p:cTn id="67" presetID="17" presetClass="entr" presetSubtype="4" fill="hold" grpId="0" nodeType="afterEffect">
                                  <p:stCondLst>
                                    <p:cond delay="0"/>
                                  </p:stCondLst>
                                  <p:childTnLst>
                                    <p:set>
                                      <p:cBhvr>
                                        <p:cTn id="68" dur="1" fill="hold">
                                          <p:stCondLst>
                                            <p:cond delay="0"/>
                                          </p:stCondLst>
                                        </p:cTn>
                                        <p:tgtEl>
                                          <p:spTgt spid="223253"/>
                                        </p:tgtEl>
                                        <p:attrNameLst>
                                          <p:attrName>style.visibility</p:attrName>
                                        </p:attrNameLst>
                                      </p:cBhvr>
                                      <p:to>
                                        <p:strVal val="visible"/>
                                      </p:to>
                                    </p:set>
                                    <p:anim calcmode="lin" valueType="num">
                                      <p:cBhvr>
                                        <p:cTn id="69" dur="500" fill="hold"/>
                                        <p:tgtEl>
                                          <p:spTgt spid="223253"/>
                                        </p:tgtEl>
                                        <p:attrNameLst>
                                          <p:attrName>ppt_x</p:attrName>
                                        </p:attrNameLst>
                                      </p:cBhvr>
                                      <p:tavLst>
                                        <p:tav tm="0">
                                          <p:val>
                                            <p:strVal val="#ppt_x"/>
                                          </p:val>
                                        </p:tav>
                                        <p:tav tm="100000">
                                          <p:val>
                                            <p:strVal val="#ppt_x"/>
                                          </p:val>
                                        </p:tav>
                                      </p:tavLst>
                                    </p:anim>
                                    <p:anim calcmode="lin" valueType="num">
                                      <p:cBhvr>
                                        <p:cTn id="70" dur="500" fill="hold"/>
                                        <p:tgtEl>
                                          <p:spTgt spid="223253"/>
                                        </p:tgtEl>
                                        <p:attrNameLst>
                                          <p:attrName>ppt_y</p:attrName>
                                        </p:attrNameLst>
                                      </p:cBhvr>
                                      <p:tavLst>
                                        <p:tav tm="0">
                                          <p:val>
                                            <p:strVal val="#ppt_y+#ppt_h/2"/>
                                          </p:val>
                                        </p:tav>
                                        <p:tav tm="100000">
                                          <p:val>
                                            <p:strVal val="#ppt_y"/>
                                          </p:val>
                                        </p:tav>
                                      </p:tavLst>
                                    </p:anim>
                                    <p:anim calcmode="lin" valueType="num">
                                      <p:cBhvr>
                                        <p:cTn id="71" dur="500" fill="hold"/>
                                        <p:tgtEl>
                                          <p:spTgt spid="223253"/>
                                        </p:tgtEl>
                                        <p:attrNameLst>
                                          <p:attrName>ppt_w</p:attrName>
                                        </p:attrNameLst>
                                      </p:cBhvr>
                                      <p:tavLst>
                                        <p:tav tm="0">
                                          <p:val>
                                            <p:strVal val="#ppt_w"/>
                                          </p:val>
                                        </p:tav>
                                        <p:tav tm="100000">
                                          <p:val>
                                            <p:strVal val="#ppt_w"/>
                                          </p:val>
                                        </p:tav>
                                      </p:tavLst>
                                    </p:anim>
                                    <p:anim calcmode="lin" valueType="num">
                                      <p:cBhvr>
                                        <p:cTn id="72" dur="500" fill="hold"/>
                                        <p:tgtEl>
                                          <p:spTgt spid="223253"/>
                                        </p:tgtEl>
                                        <p:attrNameLst>
                                          <p:attrName>ppt_h</p:attrName>
                                        </p:attrNameLst>
                                      </p:cBhvr>
                                      <p:tavLst>
                                        <p:tav tm="0">
                                          <p:val>
                                            <p:fltVal val="0"/>
                                          </p:val>
                                        </p:tav>
                                        <p:tav tm="100000">
                                          <p:val>
                                            <p:strVal val="#ppt_h"/>
                                          </p:val>
                                        </p:tav>
                                      </p:tavLst>
                                    </p:anim>
                                  </p:childTnLst>
                                </p:cTn>
                              </p:par>
                            </p:childTnLst>
                          </p:cTn>
                        </p:par>
                        <p:par>
                          <p:cTn id="73" fill="hold" nodeType="afterGroup">
                            <p:stCondLst>
                              <p:cond delay="9500"/>
                            </p:stCondLst>
                            <p:childTnLst>
                              <p:par>
                                <p:cTn id="74" presetID="17" presetClass="entr" presetSubtype="1" fill="hold" grpId="0" nodeType="afterEffect">
                                  <p:stCondLst>
                                    <p:cond delay="0"/>
                                  </p:stCondLst>
                                  <p:childTnLst>
                                    <p:set>
                                      <p:cBhvr>
                                        <p:cTn id="75" dur="1" fill="hold">
                                          <p:stCondLst>
                                            <p:cond delay="0"/>
                                          </p:stCondLst>
                                        </p:cTn>
                                        <p:tgtEl>
                                          <p:spTgt spid="223254"/>
                                        </p:tgtEl>
                                        <p:attrNameLst>
                                          <p:attrName>style.visibility</p:attrName>
                                        </p:attrNameLst>
                                      </p:cBhvr>
                                      <p:to>
                                        <p:strVal val="visible"/>
                                      </p:to>
                                    </p:set>
                                    <p:anim calcmode="lin" valueType="num">
                                      <p:cBhvr>
                                        <p:cTn id="76" dur="500" fill="hold"/>
                                        <p:tgtEl>
                                          <p:spTgt spid="223254"/>
                                        </p:tgtEl>
                                        <p:attrNameLst>
                                          <p:attrName>ppt_x</p:attrName>
                                        </p:attrNameLst>
                                      </p:cBhvr>
                                      <p:tavLst>
                                        <p:tav tm="0">
                                          <p:val>
                                            <p:strVal val="#ppt_x"/>
                                          </p:val>
                                        </p:tav>
                                        <p:tav tm="100000">
                                          <p:val>
                                            <p:strVal val="#ppt_x"/>
                                          </p:val>
                                        </p:tav>
                                      </p:tavLst>
                                    </p:anim>
                                    <p:anim calcmode="lin" valueType="num">
                                      <p:cBhvr>
                                        <p:cTn id="77" dur="500" fill="hold"/>
                                        <p:tgtEl>
                                          <p:spTgt spid="223254"/>
                                        </p:tgtEl>
                                        <p:attrNameLst>
                                          <p:attrName>ppt_y</p:attrName>
                                        </p:attrNameLst>
                                      </p:cBhvr>
                                      <p:tavLst>
                                        <p:tav tm="0">
                                          <p:val>
                                            <p:strVal val="#ppt_y-#ppt_h/2"/>
                                          </p:val>
                                        </p:tav>
                                        <p:tav tm="100000">
                                          <p:val>
                                            <p:strVal val="#ppt_y"/>
                                          </p:val>
                                        </p:tav>
                                      </p:tavLst>
                                    </p:anim>
                                    <p:anim calcmode="lin" valueType="num">
                                      <p:cBhvr>
                                        <p:cTn id="78" dur="500" fill="hold"/>
                                        <p:tgtEl>
                                          <p:spTgt spid="223254"/>
                                        </p:tgtEl>
                                        <p:attrNameLst>
                                          <p:attrName>ppt_w</p:attrName>
                                        </p:attrNameLst>
                                      </p:cBhvr>
                                      <p:tavLst>
                                        <p:tav tm="0">
                                          <p:val>
                                            <p:strVal val="#ppt_w"/>
                                          </p:val>
                                        </p:tav>
                                        <p:tav tm="100000">
                                          <p:val>
                                            <p:strVal val="#ppt_w"/>
                                          </p:val>
                                        </p:tav>
                                      </p:tavLst>
                                    </p:anim>
                                    <p:anim calcmode="lin" valueType="num">
                                      <p:cBhvr>
                                        <p:cTn id="79" dur="500" fill="hold"/>
                                        <p:tgtEl>
                                          <p:spTgt spid="223254"/>
                                        </p:tgtEl>
                                        <p:attrNameLst>
                                          <p:attrName>ppt_h</p:attrName>
                                        </p:attrNameLst>
                                      </p:cBhvr>
                                      <p:tavLst>
                                        <p:tav tm="0">
                                          <p:val>
                                            <p:fltVal val="0"/>
                                          </p:val>
                                        </p:tav>
                                        <p:tav tm="100000">
                                          <p:val>
                                            <p:strVal val="#ppt_h"/>
                                          </p:val>
                                        </p:tav>
                                      </p:tavLst>
                                    </p:anim>
                                  </p:childTnLst>
                                </p:cTn>
                              </p:par>
                            </p:childTnLst>
                          </p:cTn>
                        </p:par>
                        <p:par>
                          <p:cTn id="80" fill="hold" nodeType="afterGroup">
                            <p:stCondLst>
                              <p:cond delay="10000"/>
                            </p:stCondLst>
                            <p:childTnLst>
                              <p:par>
                                <p:cTn id="81" presetID="17" presetClass="entr" presetSubtype="1" fill="hold" grpId="0" nodeType="afterEffect">
                                  <p:stCondLst>
                                    <p:cond delay="0"/>
                                  </p:stCondLst>
                                  <p:childTnLst>
                                    <p:set>
                                      <p:cBhvr>
                                        <p:cTn id="82" dur="1" fill="hold">
                                          <p:stCondLst>
                                            <p:cond delay="0"/>
                                          </p:stCondLst>
                                        </p:cTn>
                                        <p:tgtEl>
                                          <p:spTgt spid="223255"/>
                                        </p:tgtEl>
                                        <p:attrNameLst>
                                          <p:attrName>style.visibility</p:attrName>
                                        </p:attrNameLst>
                                      </p:cBhvr>
                                      <p:to>
                                        <p:strVal val="visible"/>
                                      </p:to>
                                    </p:set>
                                    <p:anim calcmode="lin" valueType="num">
                                      <p:cBhvr>
                                        <p:cTn id="83" dur="500" fill="hold"/>
                                        <p:tgtEl>
                                          <p:spTgt spid="223255"/>
                                        </p:tgtEl>
                                        <p:attrNameLst>
                                          <p:attrName>ppt_x</p:attrName>
                                        </p:attrNameLst>
                                      </p:cBhvr>
                                      <p:tavLst>
                                        <p:tav tm="0">
                                          <p:val>
                                            <p:strVal val="#ppt_x"/>
                                          </p:val>
                                        </p:tav>
                                        <p:tav tm="100000">
                                          <p:val>
                                            <p:strVal val="#ppt_x"/>
                                          </p:val>
                                        </p:tav>
                                      </p:tavLst>
                                    </p:anim>
                                    <p:anim calcmode="lin" valueType="num">
                                      <p:cBhvr>
                                        <p:cTn id="84" dur="500" fill="hold"/>
                                        <p:tgtEl>
                                          <p:spTgt spid="223255"/>
                                        </p:tgtEl>
                                        <p:attrNameLst>
                                          <p:attrName>ppt_y</p:attrName>
                                        </p:attrNameLst>
                                      </p:cBhvr>
                                      <p:tavLst>
                                        <p:tav tm="0">
                                          <p:val>
                                            <p:strVal val="#ppt_y-#ppt_h/2"/>
                                          </p:val>
                                        </p:tav>
                                        <p:tav tm="100000">
                                          <p:val>
                                            <p:strVal val="#ppt_y"/>
                                          </p:val>
                                        </p:tav>
                                      </p:tavLst>
                                    </p:anim>
                                    <p:anim calcmode="lin" valueType="num">
                                      <p:cBhvr>
                                        <p:cTn id="85" dur="500" fill="hold"/>
                                        <p:tgtEl>
                                          <p:spTgt spid="223255"/>
                                        </p:tgtEl>
                                        <p:attrNameLst>
                                          <p:attrName>ppt_w</p:attrName>
                                        </p:attrNameLst>
                                      </p:cBhvr>
                                      <p:tavLst>
                                        <p:tav tm="0">
                                          <p:val>
                                            <p:strVal val="#ppt_w"/>
                                          </p:val>
                                        </p:tav>
                                        <p:tav tm="100000">
                                          <p:val>
                                            <p:strVal val="#ppt_w"/>
                                          </p:val>
                                        </p:tav>
                                      </p:tavLst>
                                    </p:anim>
                                    <p:anim calcmode="lin" valueType="num">
                                      <p:cBhvr>
                                        <p:cTn id="86" dur="500" fill="hold"/>
                                        <p:tgtEl>
                                          <p:spTgt spid="223255"/>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0500"/>
                            </p:stCondLst>
                            <p:childTnLst>
                              <p:par>
                                <p:cTn id="88" presetID="18" presetClass="entr" presetSubtype="12" fill="hold" grpId="0" nodeType="afterEffect">
                                  <p:stCondLst>
                                    <p:cond delay="0"/>
                                  </p:stCondLst>
                                  <p:childTnLst>
                                    <p:set>
                                      <p:cBhvr>
                                        <p:cTn id="89" dur="1" fill="hold">
                                          <p:stCondLst>
                                            <p:cond delay="0"/>
                                          </p:stCondLst>
                                        </p:cTn>
                                        <p:tgtEl>
                                          <p:spTgt spid="223259"/>
                                        </p:tgtEl>
                                        <p:attrNameLst>
                                          <p:attrName>style.visibility</p:attrName>
                                        </p:attrNameLst>
                                      </p:cBhvr>
                                      <p:to>
                                        <p:strVal val="visible"/>
                                      </p:to>
                                    </p:set>
                                    <p:animEffect transition="in" filter="strips(downLeft)">
                                      <p:cBhvr>
                                        <p:cTn id="90" dur="500"/>
                                        <p:tgtEl>
                                          <p:spTgt spid="223259"/>
                                        </p:tgtEl>
                                      </p:cBhvr>
                                    </p:animEffect>
                                  </p:childTnLst>
                                </p:cTn>
                              </p:par>
                            </p:childTnLst>
                          </p:cTn>
                        </p:par>
                        <p:par>
                          <p:cTn id="91" fill="hold" nodeType="afterGroup">
                            <p:stCondLst>
                              <p:cond delay="11000"/>
                            </p:stCondLst>
                            <p:childTnLst>
                              <p:par>
                                <p:cTn id="92" presetID="18" presetClass="entr" presetSubtype="6" fill="hold" grpId="0" nodeType="afterEffect">
                                  <p:stCondLst>
                                    <p:cond delay="0"/>
                                  </p:stCondLst>
                                  <p:childTnLst>
                                    <p:set>
                                      <p:cBhvr>
                                        <p:cTn id="93" dur="1" fill="hold">
                                          <p:stCondLst>
                                            <p:cond delay="0"/>
                                          </p:stCondLst>
                                        </p:cTn>
                                        <p:tgtEl>
                                          <p:spTgt spid="223258"/>
                                        </p:tgtEl>
                                        <p:attrNameLst>
                                          <p:attrName>style.visibility</p:attrName>
                                        </p:attrNameLst>
                                      </p:cBhvr>
                                      <p:to>
                                        <p:strVal val="visible"/>
                                      </p:to>
                                    </p:set>
                                    <p:animEffect transition="in" filter="strips(downRight)">
                                      <p:cBhvr>
                                        <p:cTn id="94" dur="500"/>
                                        <p:tgtEl>
                                          <p:spTgt spid="223258"/>
                                        </p:tgtEl>
                                      </p:cBhvr>
                                    </p:animEffect>
                                  </p:childTnLst>
                                </p:cTn>
                              </p:par>
                            </p:childTnLst>
                          </p:cTn>
                        </p:par>
                        <p:par>
                          <p:cTn id="95" fill="hold" nodeType="afterGroup">
                            <p:stCondLst>
                              <p:cond delay="11500"/>
                            </p:stCondLst>
                            <p:childTnLst>
                              <p:par>
                                <p:cTn id="96" presetID="18" presetClass="entr" presetSubtype="12" fill="hold" grpId="0" nodeType="afterEffect">
                                  <p:stCondLst>
                                    <p:cond delay="0"/>
                                  </p:stCondLst>
                                  <p:childTnLst>
                                    <p:set>
                                      <p:cBhvr>
                                        <p:cTn id="97" dur="1" fill="hold">
                                          <p:stCondLst>
                                            <p:cond delay="0"/>
                                          </p:stCondLst>
                                        </p:cTn>
                                        <p:tgtEl>
                                          <p:spTgt spid="223257"/>
                                        </p:tgtEl>
                                        <p:attrNameLst>
                                          <p:attrName>style.visibility</p:attrName>
                                        </p:attrNameLst>
                                      </p:cBhvr>
                                      <p:to>
                                        <p:strVal val="visible"/>
                                      </p:to>
                                    </p:set>
                                    <p:animEffect transition="in" filter="strips(downLeft)">
                                      <p:cBhvr>
                                        <p:cTn id="98" dur="500"/>
                                        <p:tgtEl>
                                          <p:spTgt spid="223257"/>
                                        </p:tgtEl>
                                      </p:cBhvr>
                                    </p:animEffect>
                                  </p:childTnLst>
                                </p:cTn>
                              </p:par>
                            </p:childTnLst>
                          </p:cTn>
                        </p:par>
                        <p:par>
                          <p:cTn id="99" fill="hold" nodeType="afterGroup">
                            <p:stCondLst>
                              <p:cond delay="12000"/>
                            </p:stCondLst>
                            <p:childTnLst>
                              <p:par>
                                <p:cTn id="100" presetID="18" presetClass="entr" presetSubtype="6" fill="hold" grpId="0" nodeType="afterEffect">
                                  <p:stCondLst>
                                    <p:cond delay="0"/>
                                  </p:stCondLst>
                                  <p:childTnLst>
                                    <p:set>
                                      <p:cBhvr>
                                        <p:cTn id="101" dur="1" fill="hold">
                                          <p:stCondLst>
                                            <p:cond delay="0"/>
                                          </p:stCondLst>
                                        </p:cTn>
                                        <p:tgtEl>
                                          <p:spTgt spid="223256"/>
                                        </p:tgtEl>
                                        <p:attrNameLst>
                                          <p:attrName>style.visibility</p:attrName>
                                        </p:attrNameLst>
                                      </p:cBhvr>
                                      <p:to>
                                        <p:strVal val="visible"/>
                                      </p:to>
                                    </p:set>
                                    <p:animEffect transition="in" filter="strips(downRight)">
                                      <p:cBhvr>
                                        <p:cTn id="102" dur="500"/>
                                        <p:tgtEl>
                                          <p:spTgt spid="223256"/>
                                        </p:tgtEl>
                                      </p:cBhvr>
                                    </p:animEffect>
                                  </p:childTnLst>
                                </p:cTn>
                              </p:par>
                            </p:childTnLst>
                          </p:cTn>
                        </p:par>
                        <p:par>
                          <p:cTn id="103" fill="hold" nodeType="afterGroup">
                            <p:stCondLst>
                              <p:cond delay="12500"/>
                            </p:stCondLst>
                            <p:childTnLst>
                              <p:par>
                                <p:cTn id="104" presetID="18" presetClass="entr" presetSubtype="6" fill="hold" grpId="0" nodeType="afterEffect">
                                  <p:stCondLst>
                                    <p:cond delay="0"/>
                                  </p:stCondLst>
                                  <p:childTnLst>
                                    <p:set>
                                      <p:cBhvr>
                                        <p:cTn id="105" dur="1" fill="hold">
                                          <p:stCondLst>
                                            <p:cond delay="0"/>
                                          </p:stCondLst>
                                        </p:cTn>
                                        <p:tgtEl>
                                          <p:spTgt spid="223260"/>
                                        </p:tgtEl>
                                        <p:attrNameLst>
                                          <p:attrName>style.visibility</p:attrName>
                                        </p:attrNameLst>
                                      </p:cBhvr>
                                      <p:to>
                                        <p:strVal val="visible"/>
                                      </p:to>
                                    </p:set>
                                    <p:animEffect transition="in" filter="strips(downRight)">
                                      <p:cBhvr>
                                        <p:cTn id="106" dur="500"/>
                                        <p:tgtEl>
                                          <p:spTgt spid="223260"/>
                                        </p:tgtEl>
                                      </p:cBhvr>
                                    </p:animEffect>
                                  </p:childTnLst>
                                </p:cTn>
                              </p:par>
                            </p:childTnLst>
                          </p:cTn>
                        </p:par>
                        <p:par>
                          <p:cTn id="107" fill="hold" nodeType="afterGroup">
                            <p:stCondLst>
                              <p:cond delay="13000"/>
                            </p:stCondLst>
                            <p:childTnLst>
                              <p:par>
                                <p:cTn id="108" presetID="18" presetClass="entr" presetSubtype="12" fill="hold" grpId="0" nodeType="afterEffect">
                                  <p:stCondLst>
                                    <p:cond delay="0"/>
                                  </p:stCondLst>
                                  <p:childTnLst>
                                    <p:set>
                                      <p:cBhvr>
                                        <p:cTn id="109" dur="1" fill="hold">
                                          <p:stCondLst>
                                            <p:cond delay="0"/>
                                          </p:stCondLst>
                                        </p:cTn>
                                        <p:tgtEl>
                                          <p:spTgt spid="223261"/>
                                        </p:tgtEl>
                                        <p:attrNameLst>
                                          <p:attrName>style.visibility</p:attrName>
                                        </p:attrNameLst>
                                      </p:cBhvr>
                                      <p:to>
                                        <p:strVal val="visible"/>
                                      </p:to>
                                    </p:set>
                                    <p:animEffect transition="in" filter="strips(downLeft)">
                                      <p:cBhvr>
                                        <p:cTn id="110" dur="500"/>
                                        <p:tgtEl>
                                          <p:spTgt spid="223261"/>
                                        </p:tgtEl>
                                      </p:cBhvr>
                                    </p:animEffect>
                                  </p:childTnLst>
                                </p:cTn>
                              </p:par>
                            </p:childTnLst>
                          </p:cTn>
                        </p:par>
                        <p:par>
                          <p:cTn id="111" fill="hold" nodeType="afterGroup">
                            <p:stCondLst>
                              <p:cond delay="13500"/>
                            </p:stCondLst>
                            <p:childTnLst>
                              <p:par>
                                <p:cTn id="112" presetID="18" presetClass="entr" presetSubtype="6" fill="hold" grpId="0" nodeType="afterEffect">
                                  <p:stCondLst>
                                    <p:cond delay="0"/>
                                  </p:stCondLst>
                                  <p:childTnLst>
                                    <p:set>
                                      <p:cBhvr>
                                        <p:cTn id="113" dur="1" fill="hold">
                                          <p:stCondLst>
                                            <p:cond delay="0"/>
                                          </p:stCondLst>
                                        </p:cTn>
                                        <p:tgtEl>
                                          <p:spTgt spid="223262"/>
                                        </p:tgtEl>
                                        <p:attrNameLst>
                                          <p:attrName>style.visibility</p:attrName>
                                        </p:attrNameLst>
                                      </p:cBhvr>
                                      <p:to>
                                        <p:strVal val="visible"/>
                                      </p:to>
                                    </p:set>
                                    <p:animEffect transition="in" filter="strips(downRight)">
                                      <p:cBhvr>
                                        <p:cTn id="114" dur="500"/>
                                        <p:tgtEl>
                                          <p:spTgt spid="223262"/>
                                        </p:tgtEl>
                                      </p:cBhvr>
                                    </p:animEffect>
                                  </p:childTnLst>
                                </p:cTn>
                              </p:par>
                            </p:childTnLst>
                          </p:cTn>
                        </p:par>
                        <p:par>
                          <p:cTn id="115" fill="hold" nodeType="afterGroup">
                            <p:stCondLst>
                              <p:cond delay="14000"/>
                            </p:stCondLst>
                            <p:childTnLst>
                              <p:par>
                                <p:cTn id="116" presetID="18" presetClass="entr" presetSubtype="12" fill="hold" grpId="0" nodeType="afterEffect">
                                  <p:stCondLst>
                                    <p:cond delay="0"/>
                                  </p:stCondLst>
                                  <p:childTnLst>
                                    <p:set>
                                      <p:cBhvr>
                                        <p:cTn id="117" dur="1" fill="hold">
                                          <p:stCondLst>
                                            <p:cond delay="0"/>
                                          </p:stCondLst>
                                        </p:cTn>
                                        <p:tgtEl>
                                          <p:spTgt spid="223263"/>
                                        </p:tgtEl>
                                        <p:attrNameLst>
                                          <p:attrName>style.visibility</p:attrName>
                                        </p:attrNameLst>
                                      </p:cBhvr>
                                      <p:to>
                                        <p:strVal val="visible"/>
                                      </p:to>
                                    </p:set>
                                    <p:animEffect transition="in" filter="strips(downLeft)">
                                      <p:cBhvr>
                                        <p:cTn id="118" dur="500"/>
                                        <p:tgtEl>
                                          <p:spTgt spid="223263"/>
                                        </p:tgtEl>
                                      </p:cBhvr>
                                    </p:animEffect>
                                  </p:childTnLst>
                                </p:cTn>
                              </p:par>
                            </p:childTnLst>
                          </p:cTn>
                        </p:par>
                        <p:par>
                          <p:cTn id="119" fill="hold" nodeType="afterGroup">
                            <p:stCondLst>
                              <p:cond delay="14500"/>
                            </p:stCondLst>
                            <p:childTnLst>
                              <p:par>
                                <p:cTn id="120" presetID="16" presetClass="entr" presetSubtype="26" fill="hold" grpId="0" nodeType="afterEffect">
                                  <p:stCondLst>
                                    <p:cond delay="0"/>
                                  </p:stCondLst>
                                  <p:childTnLst>
                                    <p:set>
                                      <p:cBhvr>
                                        <p:cTn id="121" dur="1" fill="hold">
                                          <p:stCondLst>
                                            <p:cond delay="0"/>
                                          </p:stCondLst>
                                        </p:cTn>
                                        <p:tgtEl>
                                          <p:spTgt spid="223264"/>
                                        </p:tgtEl>
                                        <p:attrNameLst>
                                          <p:attrName>style.visibility</p:attrName>
                                        </p:attrNameLst>
                                      </p:cBhvr>
                                      <p:to>
                                        <p:strVal val="visible"/>
                                      </p:to>
                                    </p:set>
                                    <p:animEffect transition="in" filter="barn(inHorizontal)">
                                      <p:cBhvr>
                                        <p:cTn id="122" dur="500"/>
                                        <p:tgtEl>
                                          <p:spTgt spid="223264"/>
                                        </p:tgtEl>
                                      </p:cBhvr>
                                    </p:animEffect>
                                  </p:childTnLst>
                                </p:cTn>
                              </p:par>
                            </p:childTnLst>
                          </p:cTn>
                        </p:par>
                        <p:par>
                          <p:cTn id="123" fill="hold" nodeType="afterGroup">
                            <p:stCondLst>
                              <p:cond delay="15000"/>
                            </p:stCondLst>
                            <p:childTnLst>
                              <p:par>
                                <p:cTn id="124" presetID="16" presetClass="entr" presetSubtype="26" fill="hold" grpId="0" nodeType="afterEffect">
                                  <p:stCondLst>
                                    <p:cond delay="2000"/>
                                  </p:stCondLst>
                                  <p:childTnLst>
                                    <p:set>
                                      <p:cBhvr>
                                        <p:cTn id="125" dur="1" fill="hold">
                                          <p:stCondLst>
                                            <p:cond delay="0"/>
                                          </p:stCondLst>
                                        </p:cTn>
                                        <p:tgtEl>
                                          <p:spTgt spid="223266"/>
                                        </p:tgtEl>
                                        <p:attrNameLst>
                                          <p:attrName>style.visibility</p:attrName>
                                        </p:attrNameLst>
                                      </p:cBhvr>
                                      <p:to>
                                        <p:strVal val="visible"/>
                                      </p:to>
                                    </p:set>
                                    <p:animEffect transition="in" filter="barn(inHorizontal)">
                                      <p:cBhvr>
                                        <p:cTn id="126" dur="500"/>
                                        <p:tgtEl>
                                          <p:spTgt spid="223266"/>
                                        </p:tgtEl>
                                      </p:cBhvr>
                                    </p:animEffect>
                                  </p:childTnLst>
                                </p:cTn>
                              </p:par>
                            </p:childTnLst>
                          </p:cTn>
                        </p:par>
                        <p:par>
                          <p:cTn id="127" fill="hold" nodeType="afterGroup">
                            <p:stCondLst>
                              <p:cond delay="17500"/>
                            </p:stCondLst>
                            <p:childTnLst>
                              <p:par>
                                <p:cTn id="128" presetID="17" presetClass="entr" presetSubtype="1" fill="hold" grpId="0" nodeType="afterEffect">
                                  <p:stCondLst>
                                    <p:cond delay="2000"/>
                                  </p:stCondLst>
                                  <p:childTnLst>
                                    <p:set>
                                      <p:cBhvr>
                                        <p:cTn id="129" dur="1" fill="hold">
                                          <p:stCondLst>
                                            <p:cond delay="0"/>
                                          </p:stCondLst>
                                        </p:cTn>
                                        <p:tgtEl>
                                          <p:spTgt spid="223267"/>
                                        </p:tgtEl>
                                        <p:attrNameLst>
                                          <p:attrName>style.visibility</p:attrName>
                                        </p:attrNameLst>
                                      </p:cBhvr>
                                      <p:to>
                                        <p:strVal val="visible"/>
                                      </p:to>
                                    </p:set>
                                    <p:anim calcmode="lin" valueType="num">
                                      <p:cBhvr>
                                        <p:cTn id="130" dur="500" fill="hold"/>
                                        <p:tgtEl>
                                          <p:spTgt spid="223267"/>
                                        </p:tgtEl>
                                        <p:attrNameLst>
                                          <p:attrName>ppt_x</p:attrName>
                                        </p:attrNameLst>
                                      </p:cBhvr>
                                      <p:tavLst>
                                        <p:tav tm="0">
                                          <p:val>
                                            <p:strVal val="#ppt_x"/>
                                          </p:val>
                                        </p:tav>
                                        <p:tav tm="100000">
                                          <p:val>
                                            <p:strVal val="#ppt_x"/>
                                          </p:val>
                                        </p:tav>
                                      </p:tavLst>
                                    </p:anim>
                                    <p:anim calcmode="lin" valueType="num">
                                      <p:cBhvr>
                                        <p:cTn id="131" dur="500" fill="hold"/>
                                        <p:tgtEl>
                                          <p:spTgt spid="223267"/>
                                        </p:tgtEl>
                                        <p:attrNameLst>
                                          <p:attrName>ppt_y</p:attrName>
                                        </p:attrNameLst>
                                      </p:cBhvr>
                                      <p:tavLst>
                                        <p:tav tm="0">
                                          <p:val>
                                            <p:strVal val="#ppt_y-#ppt_h/2"/>
                                          </p:val>
                                        </p:tav>
                                        <p:tav tm="100000">
                                          <p:val>
                                            <p:strVal val="#ppt_y"/>
                                          </p:val>
                                        </p:tav>
                                      </p:tavLst>
                                    </p:anim>
                                    <p:anim calcmode="lin" valueType="num">
                                      <p:cBhvr>
                                        <p:cTn id="132" dur="500" fill="hold"/>
                                        <p:tgtEl>
                                          <p:spTgt spid="223267"/>
                                        </p:tgtEl>
                                        <p:attrNameLst>
                                          <p:attrName>ppt_w</p:attrName>
                                        </p:attrNameLst>
                                      </p:cBhvr>
                                      <p:tavLst>
                                        <p:tav tm="0">
                                          <p:val>
                                            <p:strVal val="#ppt_w"/>
                                          </p:val>
                                        </p:tav>
                                        <p:tav tm="100000">
                                          <p:val>
                                            <p:strVal val="#ppt_w"/>
                                          </p:val>
                                        </p:tav>
                                      </p:tavLst>
                                    </p:anim>
                                    <p:anim calcmode="lin" valueType="num">
                                      <p:cBhvr>
                                        <p:cTn id="133" dur="500" fill="hold"/>
                                        <p:tgtEl>
                                          <p:spTgt spid="223267"/>
                                        </p:tgtEl>
                                        <p:attrNameLst>
                                          <p:attrName>ppt_h</p:attrName>
                                        </p:attrNameLst>
                                      </p:cBhvr>
                                      <p:tavLst>
                                        <p:tav tm="0">
                                          <p:val>
                                            <p:fltVal val="0"/>
                                          </p:val>
                                        </p:tav>
                                        <p:tav tm="100000">
                                          <p:val>
                                            <p:strVal val="#ppt_h"/>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9" presetClass="entr" presetSubtype="10" fill="hold" grpId="0" nodeType="clickEffect">
                                  <p:stCondLst>
                                    <p:cond delay="0"/>
                                  </p:stCondLst>
                                  <p:childTnLst>
                                    <p:set>
                                      <p:cBhvr>
                                        <p:cTn id="137" dur="1" fill="hold">
                                          <p:stCondLst>
                                            <p:cond delay="0"/>
                                          </p:stCondLst>
                                        </p:cTn>
                                        <p:tgtEl>
                                          <p:spTgt spid="223268"/>
                                        </p:tgtEl>
                                        <p:attrNameLst>
                                          <p:attrName>style.visibility</p:attrName>
                                        </p:attrNameLst>
                                      </p:cBhvr>
                                      <p:to>
                                        <p:strVal val="visible"/>
                                      </p:to>
                                    </p:set>
                                    <p:anim calcmode="lin" valueType="num">
                                      <p:cBhvr>
                                        <p:cTn id="138" dur="5000" fill="hold"/>
                                        <p:tgtEl>
                                          <p:spTgt spid="223268"/>
                                        </p:tgtEl>
                                        <p:attrNameLst>
                                          <p:attrName>ppt_w</p:attrName>
                                        </p:attrNameLst>
                                      </p:cBhvr>
                                      <p:tavLst>
                                        <p:tav tm="0" fmla="#ppt_w*sin(2.5*pi*$)">
                                          <p:val>
                                            <p:fltVal val="0"/>
                                          </p:val>
                                        </p:tav>
                                        <p:tav tm="100000">
                                          <p:val>
                                            <p:fltVal val="1"/>
                                          </p:val>
                                        </p:tav>
                                      </p:tavLst>
                                    </p:anim>
                                    <p:anim calcmode="lin" valueType="num">
                                      <p:cBhvr>
                                        <p:cTn id="139" dur="5000" fill="hold"/>
                                        <p:tgtEl>
                                          <p:spTgt spid="223268"/>
                                        </p:tgtEl>
                                        <p:attrNameLst>
                                          <p:attrName>ppt_h</p:attrName>
                                        </p:attrNameLst>
                                      </p:cBhvr>
                                      <p:tavLst>
                                        <p:tav tm="0">
                                          <p:val>
                                            <p:strVal val="#ppt_h"/>
                                          </p:val>
                                        </p:tav>
                                        <p:tav tm="100000">
                                          <p:val>
                                            <p:strVal val="#ppt_h"/>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9" presetClass="entr" presetSubtype="10" fill="hold" grpId="0" nodeType="clickEffect">
                                  <p:stCondLst>
                                    <p:cond delay="0"/>
                                  </p:stCondLst>
                                  <p:childTnLst>
                                    <p:set>
                                      <p:cBhvr>
                                        <p:cTn id="143" dur="1" fill="hold">
                                          <p:stCondLst>
                                            <p:cond delay="0"/>
                                          </p:stCondLst>
                                        </p:cTn>
                                        <p:tgtEl>
                                          <p:spTgt spid="223269"/>
                                        </p:tgtEl>
                                        <p:attrNameLst>
                                          <p:attrName>style.visibility</p:attrName>
                                        </p:attrNameLst>
                                      </p:cBhvr>
                                      <p:to>
                                        <p:strVal val="visible"/>
                                      </p:to>
                                    </p:set>
                                    <p:anim calcmode="lin" valueType="num">
                                      <p:cBhvr>
                                        <p:cTn id="144" dur="5000" fill="hold"/>
                                        <p:tgtEl>
                                          <p:spTgt spid="223269"/>
                                        </p:tgtEl>
                                        <p:attrNameLst>
                                          <p:attrName>ppt_w</p:attrName>
                                        </p:attrNameLst>
                                      </p:cBhvr>
                                      <p:tavLst>
                                        <p:tav tm="0" fmla="#ppt_w*sin(2.5*pi*$)">
                                          <p:val>
                                            <p:fltVal val="0"/>
                                          </p:val>
                                        </p:tav>
                                        <p:tav tm="100000">
                                          <p:val>
                                            <p:fltVal val="1"/>
                                          </p:val>
                                        </p:tav>
                                      </p:tavLst>
                                    </p:anim>
                                    <p:anim calcmode="lin" valueType="num">
                                      <p:cBhvr>
                                        <p:cTn id="145" dur="5000" fill="hold"/>
                                        <p:tgtEl>
                                          <p:spTgt spid="223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autoUpdateAnimBg="0"/>
      <p:bldP spid="223235" grpId="0" autoUpdateAnimBg="0"/>
      <p:bldP spid="223239" grpId="0" animBg="1"/>
      <p:bldP spid="223240" grpId="0" animBg="1"/>
      <p:bldP spid="223241" grpId="0" animBg="1"/>
      <p:bldP spid="223242" grpId="0" animBg="1"/>
      <p:bldP spid="223243" grpId="0" autoUpdateAnimBg="0"/>
      <p:bldP spid="223244" grpId="0" autoUpdateAnimBg="0"/>
      <p:bldP spid="223245" grpId="0" autoUpdateAnimBg="0"/>
      <p:bldP spid="223246" grpId="0" autoUpdateAnimBg="0"/>
      <p:bldP spid="223247" grpId="0" autoUpdateAnimBg="0"/>
      <p:bldP spid="223248" grpId="0" animBg="1"/>
      <p:bldP spid="223249" grpId="0" animBg="1"/>
      <p:bldP spid="223250" grpId="0" animBg="1"/>
      <p:bldP spid="223251" grpId="0" autoUpdateAnimBg="0"/>
      <p:bldP spid="223252" grpId="0" animBg="1"/>
      <p:bldP spid="223253" grpId="0" animBg="1"/>
      <p:bldP spid="223254" grpId="0" animBg="1"/>
      <p:bldP spid="223255" grpId="0" animBg="1"/>
      <p:bldP spid="223256" grpId="0" animBg="1"/>
      <p:bldP spid="223257" grpId="0" animBg="1"/>
      <p:bldP spid="223258" grpId="0" animBg="1"/>
      <p:bldP spid="223259" grpId="0" animBg="1"/>
      <p:bldP spid="223260" grpId="0" animBg="1"/>
      <p:bldP spid="223261" grpId="0" animBg="1"/>
      <p:bldP spid="223262" grpId="0" animBg="1"/>
      <p:bldP spid="223263" grpId="0" animBg="1"/>
      <p:bldP spid="223264" grpId="0" autoUpdateAnimBg="0"/>
      <p:bldP spid="223265" grpId="0" animBg="1"/>
      <p:bldP spid="223266" grpId="0" autoUpdateAnimBg="0"/>
      <p:bldP spid="223267" grpId="0" animBg="1"/>
      <p:bldP spid="223268" grpId="0" autoUpdateAnimBg="0"/>
      <p:bldP spid="22326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Thermische </a:t>
            </a:r>
            <a:r>
              <a:rPr lang="de-DE" sz="4800"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sz="4800" b="1">
                <a:effectLst>
                  <a:outerShdw blurRad="38100" dist="38100" dir="2700000" algn="tl">
                    <a:srgbClr val="DDDDDD"/>
                  </a:outerShdw>
                </a:effectLst>
                <a:latin typeface="Calibri" charset="0"/>
                <a:ea typeface="ＭＳ Ｐゴシック" charset="0"/>
                <a:cs typeface="ＭＳ Ｐゴシック" charset="0"/>
              </a:rPr>
              <a:t>T</a:t>
            </a:r>
            <a:endParaRPr lang="de-DE">
              <a:latin typeface="Calibri" charset="0"/>
              <a:ea typeface="ＭＳ Ｐゴシック" charset="0"/>
              <a:cs typeface="ＭＳ Ｐゴシック" charset="0"/>
            </a:endParaRPr>
          </a:p>
        </p:txBody>
      </p:sp>
      <p:sp>
        <p:nvSpPr>
          <p:cNvPr id="225283" name="Text Box 3"/>
          <p:cNvSpPr txBox="1">
            <a:spLocks noChangeArrowheads="1"/>
          </p:cNvSpPr>
          <p:nvPr/>
        </p:nvSpPr>
        <p:spPr bwMode="auto">
          <a:xfrm>
            <a:off x="2060575" y="1438275"/>
            <a:ext cx="168116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Thermisches </a:t>
            </a:r>
            <a:r>
              <a:rPr lang="de-DE" sz="3200" b="1">
                <a:effectLst>
                  <a:outerShdw blurRad="38100" dist="38100" dir="2700000" algn="tl">
                    <a:srgbClr val="DDDDDD"/>
                  </a:outerShdw>
                </a:effectLst>
                <a:latin typeface="Calibri" charset="0"/>
              </a:rPr>
              <a:t>T</a:t>
            </a:r>
            <a:endParaRPr lang="de-DE" sz="1800">
              <a:latin typeface="Calibri" charset="0"/>
            </a:endParaRPr>
          </a:p>
        </p:txBody>
      </p:sp>
      <p:grpSp>
        <p:nvGrpSpPr>
          <p:cNvPr id="2" name="Group 4"/>
          <p:cNvGrpSpPr>
            <a:grpSpLocks/>
          </p:cNvGrpSpPr>
          <p:nvPr/>
        </p:nvGrpSpPr>
        <p:grpSpPr bwMode="auto">
          <a:xfrm>
            <a:off x="2038350" y="5819775"/>
            <a:ext cx="5842000" cy="61913"/>
            <a:chOff x="1284" y="3666"/>
            <a:chExt cx="3680" cy="39"/>
          </a:xfrm>
        </p:grpSpPr>
        <p:sp>
          <p:nvSpPr>
            <p:cNvPr id="85025" name="Line 5"/>
            <p:cNvSpPr>
              <a:spLocks noChangeShapeType="1"/>
            </p:cNvSpPr>
            <p:nvPr/>
          </p:nvSpPr>
          <p:spPr bwMode="auto">
            <a:xfrm>
              <a:off x="1284" y="3705"/>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5026" name="Line 6"/>
            <p:cNvSpPr>
              <a:spLocks noChangeShapeType="1"/>
            </p:cNvSpPr>
            <p:nvPr/>
          </p:nvSpPr>
          <p:spPr bwMode="auto">
            <a:xfrm>
              <a:off x="1284" y="3666"/>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sp>
        <p:nvSpPr>
          <p:cNvPr id="225287" name="Line 7"/>
          <p:cNvSpPr>
            <a:spLocks noChangeShapeType="1"/>
          </p:cNvSpPr>
          <p:nvPr/>
        </p:nvSpPr>
        <p:spPr bwMode="auto">
          <a:xfrm>
            <a:off x="2038350" y="5392738"/>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5288" name="Line 8"/>
          <p:cNvSpPr>
            <a:spLocks noChangeShapeType="1"/>
          </p:cNvSpPr>
          <p:nvPr/>
        </p:nvSpPr>
        <p:spPr bwMode="auto">
          <a:xfrm>
            <a:off x="2038350" y="47593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5289" name="Line 9"/>
          <p:cNvSpPr>
            <a:spLocks noChangeShapeType="1"/>
          </p:cNvSpPr>
          <p:nvPr/>
        </p:nvSpPr>
        <p:spPr bwMode="auto">
          <a:xfrm>
            <a:off x="2038350" y="38957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5290" name="Line 10"/>
          <p:cNvSpPr>
            <a:spLocks noChangeShapeType="1"/>
          </p:cNvSpPr>
          <p:nvPr/>
        </p:nvSpPr>
        <p:spPr bwMode="auto">
          <a:xfrm>
            <a:off x="2038350" y="2760663"/>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5291" name="Text Box 11"/>
          <p:cNvSpPr txBox="1">
            <a:spLocks noChangeArrowheads="1"/>
          </p:cNvSpPr>
          <p:nvPr/>
        </p:nvSpPr>
        <p:spPr bwMode="auto">
          <a:xfrm>
            <a:off x="1397000" y="56594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a:t>
            </a:r>
          </a:p>
        </p:txBody>
      </p:sp>
      <p:sp>
        <p:nvSpPr>
          <p:cNvPr id="225292" name="Text Box 12"/>
          <p:cNvSpPr txBox="1">
            <a:spLocks noChangeArrowheads="1"/>
          </p:cNvSpPr>
          <p:nvPr/>
        </p:nvSpPr>
        <p:spPr bwMode="auto">
          <a:xfrm>
            <a:off x="1511300" y="51990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900</a:t>
            </a:r>
          </a:p>
        </p:txBody>
      </p:sp>
      <p:sp>
        <p:nvSpPr>
          <p:cNvPr id="225293" name="Text Box 13"/>
          <p:cNvSpPr txBox="1">
            <a:spLocks noChangeArrowheads="1"/>
          </p:cNvSpPr>
          <p:nvPr/>
        </p:nvSpPr>
        <p:spPr bwMode="auto">
          <a:xfrm>
            <a:off x="1511300" y="45593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800</a:t>
            </a:r>
          </a:p>
        </p:txBody>
      </p:sp>
      <p:sp>
        <p:nvSpPr>
          <p:cNvPr id="225294" name="Text Box 14"/>
          <p:cNvSpPr txBox="1">
            <a:spLocks noChangeArrowheads="1"/>
          </p:cNvSpPr>
          <p:nvPr/>
        </p:nvSpPr>
        <p:spPr bwMode="auto">
          <a:xfrm>
            <a:off x="1511300" y="37131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700</a:t>
            </a:r>
          </a:p>
        </p:txBody>
      </p:sp>
      <p:sp>
        <p:nvSpPr>
          <p:cNvPr id="225295" name="Text Box 15"/>
          <p:cNvSpPr txBox="1">
            <a:spLocks noChangeArrowheads="1"/>
          </p:cNvSpPr>
          <p:nvPr/>
        </p:nvSpPr>
        <p:spPr bwMode="auto">
          <a:xfrm>
            <a:off x="1511300" y="25812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600</a:t>
            </a:r>
          </a:p>
        </p:txBody>
      </p:sp>
      <p:grpSp>
        <p:nvGrpSpPr>
          <p:cNvPr id="3" name="Group 33"/>
          <p:cNvGrpSpPr>
            <a:grpSpLocks/>
          </p:cNvGrpSpPr>
          <p:nvPr/>
        </p:nvGrpSpPr>
        <p:grpSpPr bwMode="auto">
          <a:xfrm>
            <a:off x="4062413" y="2235200"/>
            <a:ext cx="1690687" cy="3657600"/>
            <a:chOff x="2559" y="1408"/>
            <a:chExt cx="1065" cy="2304"/>
          </a:xfrm>
        </p:grpSpPr>
        <p:sp>
          <p:nvSpPr>
            <p:cNvPr id="85023" name="Line 16"/>
            <p:cNvSpPr>
              <a:spLocks noChangeShapeType="1"/>
            </p:cNvSpPr>
            <p:nvPr/>
          </p:nvSpPr>
          <p:spPr bwMode="auto">
            <a:xfrm>
              <a:off x="2559" y="1411"/>
              <a:ext cx="0" cy="2301"/>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5024" name="Line 17"/>
            <p:cNvSpPr>
              <a:spLocks noChangeShapeType="1"/>
            </p:cNvSpPr>
            <p:nvPr/>
          </p:nvSpPr>
          <p:spPr bwMode="auto">
            <a:xfrm>
              <a:off x="3624" y="1408"/>
              <a:ext cx="0" cy="2301"/>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sp>
        <p:nvSpPr>
          <p:cNvPr id="225298" name="Rectangle 18"/>
          <p:cNvSpPr>
            <a:spLocks noChangeArrowheads="1"/>
          </p:cNvSpPr>
          <p:nvPr/>
        </p:nvSpPr>
        <p:spPr bwMode="auto">
          <a:xfrm>
            <a:off x="4049713" y="5799138"/>
            <a:ext cx="1717675" cy="95250"/>
          </a:xfrm>
          <a:prstGeom prst="rect">
            <a:avLst/>
          </a:prstGeom>
          <a:solidFill>
            <a:schemeClr val="accent2"/>
          </a:solidFill>
          <a:ln w="12700">
            <a:solidFill>
              <a:schemeClr val="accent2"/>
            </a:solidFill>
            <a:miter lim="800000"/>
            <a:headEnd/>
            <a:tailEnd/>
          </a:ln>
        </p:spPr>
        <p:txBody>
          <a:bodyPr anchor="ctr">
            <a:spAutoFit/>
          </a:bodyPr>
          <a:lstStyle/>
          <a:p>
            <a:endParaRPr lang="de-DE">
              <a:latin typeface="Calibri" charset="0"/>
            </a:endParaRPr>
          </a:p>
        </p:txBody>
      </p:sp>
      <p:sp>
        <p:nvSpPr>
          <p:cNvPr id="225299" name="Text Box 19"/>
          <p:cNvSpPr txBox="1">
            <a:spLocks noChangeArrowheads="1"/>
          </p:cNvSpPr>
          <p:nvPr/>
        </p:nvSpPr>
        <p:spPr bwMode="auto">
          <a:xfrm>
            <a:off x="4286250" y="5911850"/>
            <a:ext cx="1263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Erwärmung</a:t>
            </a:r>
          </a:p>
        </p:txBody>
      </p:sp>
      <p:sp>
        <p:nvSpPr>
          <p:cNvPr id="225300" name="Freeform 20"/>
          <p:cNvSpPr>
            <a:spLocks/>
          </p:cNvSpPr>
          <p:nvPr/>
        </p:nvSpPr>
        <p:spPr bwMode="auto">
          <a:xfrm>
            <a:off x="2038350" y="5307013"/>
            <a:ext cx="5832475" cy="74612"/>
          </a:xfrm>
          <a:custGeom>
            <a:avLst/>
            <a:gdLst>
              <a:gd name="T0" fmla="*/ 0 w 3674"/>
              <a:gd name="T1" fmla="*/ 2147483647 h 47"/>
              <a:gd name="T2" fmla="*/ 2147483647 w 3674"/>
              <a:gd name="T3" fmla="*/ 0 h 47"/>
              <a:gd name="T4" fmla="*/ 2147483647 w 3674"/>
              <a:gd name="T5" fmla="*/ 2147483647 h 47"/>
              <a:gd name="T6" fmla="*/ 0 60000 65536"/>
              <a:gd name="T7" fmla="*/ 0 60000 65536"/>
              <a:gd name="T8" fmla="*/ 0 60000 65536"/>
              <a:gd name="T9" fmla="*/ 0 w 3674"/>
              <a:gd name="T10" fmla="*/ 0 h 47"/>
              <a:gd name="T11" fmla="*/ 3674 w 3674"/>
              <a:gd name="T12" fmla="*/ 47 h 47"/>
            </a:gdLst>
            <a:ahLst/>
            <a:cxnLst>
              <a:cxn ang="T6">
                <a:pos x="T0" y="T1"/>
              </a:cxn>
              <a:cxn ang="T7">
                <a:pos x="T2" y="T3"/>
              </a:cxn>
              <a:cxn ang="T8">
                <a:pos x="T4" y="T5"/>
              </a:cxn>
            </a:cxnLst>
            <a:rect l="T9" t="T10" r="T11" b="T12"/>
            <a:pathLst>
              <a:path w="3674" h="47">
                <a:moveTo>
                  <a:pt x="0" y="47"/>
                </a:moveTo>
                <a:cubicBezTo>
                  <a:pt x="1269" y="40"/>
                  <a:pt x="1216" y="0"/>
                  <a:pt x="1834" y="0"/>
                </a:cubicBezTo>
                <a:cubicBezTo>
                  <a:pt x="2452" y="0"/>
                  <a:pt x="2339" y="33"/>
                  <a:pt x="3674" y="40"/>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5301" name="Freeform 21"/>
          <p:cNvSpPr>
            <a:spLocks/>
          </p:cNvSpPr>
          <p:nvPr/>
        </p:nvSpPr>
        <p:spPr bwMode="auto">
          <a:xfrm>
            <a:off x="2047875" y="4521200"/>
            <a:ext cx="5832475" cy="249238"/>
          </a:xfrm>
          <a:custGeom>
            <a:avLst/>
            <a:gdLst>
              <a:gd name="T0" fmla="*/ 0 w 3674"/>
              <a:gd name="T1" fmla="*/ 2147483647 h 157"/>
              <a:gd name="T2" fmla="*/ 2147483647 w 3674"/>
              <a:gd name="T3" fmla="*/ 0 h 157"/>
              <a:gd name="T4" fmla="*/ 2147483647 w 3674"/>
              <a:gd name="T5" fmla="*/ 2147483647 h 157"/>
              <a:gd name="T6" fmla="*/ 0 60000 65536"/>
              <a:gd name="T7" fmla="*/ 0 60000 65536"/>
              <a:gd name="T8" fmla="*/ 0 60000 65536"/>
              <a:gd name="T9" fmla="*/ 0 w 3674"/>
              <a:gd name="T10" fmla="*/ 0 h 157"/>
              <a:gd name="T11" fmla="*/ 3674 w 3674"/>
              <a:gd name="T12" fmla="*/ 157 h 157"/>
            </a:gdLst>
            <a:ahLst/>
            <a:cxnLst>
              <a:cxn ang="T6">
                <a:pos x="T0" y="T1"/>
              </a:cxn>
              <a:cxn ang="T7">
                <a:pos x="T2" y="T3"/>
              </a:cxn>
              <a:cxn ang="T8">
                <a:pos x="T4" y="T5"/>
              </a:cxn>
            </a:cxnLst>
            <a:rect l="T9" t="T10" r="T11" b="T12"/>
            <a:pathLst>
              <a:path w="3674" h="157">
                <a:moveTo>
                  <a:pt x="0" y="157"/>
                </a:moveTo>
                <a:cubicBezTo>
                  <a:pt x="1269" y="150"/>
                  <a:pt x="1224" y="0"/>
                  <a:pt x="1842" y="0"/>
                </a:cubicBezTo>
                <a:cubicBezTo>
                  <a:pt x="2460" y="0"/>
                  <a:pt x="2339" y="143"/>
                  <a:pt x="3674" y="150"/>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5302" name="Freeform 22"/>
          <p:cNvSpPr>
            <a:spLocks/>
          </p:cNvSpPr>
          <p:nvPr/>
        </p:nvSpPr>
        <p:spPr bwMode="auto">
          <a:xfrm>
            <a:off x="2047875" y="3486150"/>
            <a:ext cx="5832475" cy="414338"/>
          </a:xfrm>
          <a:custGeom>
            <a:avLst/>
            <a:gdLst>
              <a:gd name="T0" fmla="*/ 0 w 3674"/>
              <a:gd name="T1" fmla="*/ 2147483647 h 261"/>
              <a:gd name="T2" fmla="*/ 2147483647 w 3674"/>
              <a:gd name="T3" fmla="*/ 0 h 261"/>
              <a:gd name="T4" fmla="*/ 2147483647 w 3674"/>
              <a:gd name="T5" fmla="*/ 2147483647 h 261"/>
              <a:gd name="T6" fmla="*/ 0 60000 65536"/>
              <a:gd name="T7" fmla="*/ 0 60000 65536"/>
              <a:gd name="T8" fmla="*/ 0 60000 65536"/>
              <a:gd name="T9" fmla="*/ 0 w 3674"/>
              <a:gd name="T10" fmla="*/ 0 h 261"/>
              <a:gd name="T11" fmla="*/ 3674 w 3674"/>
              <a:gd name="T12" fmla="*/ 261 h 261"/>
            </a:gdLst>
            <a:ahLst/>
            <a:cxnLst>
              <a:cxn ang="T6">
                <a:pos x="T0" y="T1"/>
              </a:cxn>
              <a:cxn ang="T7">
                <a:pos x="T2" y="T3"/>
              </a:cxn>
              <a:cxn ang="T8">
                <a:pos x="T4" y="T5"/>
              </a:cxn>
            </a:cxnLst>
            <a:rect l="T9" t="T10" r="T11" b="T12"/>
            <a:pathLst>
              <a:path w="3674" h="261">
                <a:moveTo>
                  <a:pt x="0" y="261"/>
                </a:moveTo>
                <a:cubicBezTo>
                  <a:pt x="1269" y="254"/>
                  <a:pt x="1217" y="0"/>
                  <a:pt x="1835" y="0"/>
                </a:cubicBezTo>
                <a:cubicBezTo>
                  <a:pt x="2453" y="0"/>
                  <a:pt x="2339" y="247"/>
                  <a:pt x="3674" y="254"/>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5303" name="Freeform 23"/>
          <p:cNvSpPr>
            <a:spLocks/>
          </p:cNvSpPr>
          <p:nvPr/>
        </p:nvSpPr>
        <p:spPr bwMode="auto">
          <a:xfrm>
            <a:off x="2038350" y="2082800"/>
            <a:ext cx="5832475" cy="676275"/>
          </a:xfrm>
          <a:custGeom>
            <a:avLst/>
            <a:gdLst>
              <a:gd name="T0" fmla="*/ 0 w 3674"/>
              <a:gd name="T1" fmla="*/ 2147483647 h 426"/>
              <a:gd name="T2" fmla="*/ 2147483647 w 3674"/>
              <a:gd name="T3" fmla="*/ 0 h 426"/>
              <a:gd name="T4" fmla="*/ 2147483647 w 3674"/>
              <a:gd name="T5" fmla="*/ 2147483647 h 426"/>
              <a:gd name="T6" fmla="*/ 0 60000 65536"/>
              <a:gd name="T7" fmla="*/ 0 60000 65536"/>
              <a:gd name="T8" fmla="*/ 0 60000 65536"/>
              <a:gd name="T9" fmla="*/ 0 w 3674"/>
              <a:gd name="T10" fmla="*/ 0 h 426"/>
              <a:gd name="T11" fmla="*/ 3674 w 3674"/>
              <a:gd name="T12" fmla="*/ 426 h 426"/>
            </a:gdLst>
            <a:ahLst/>
            <a:cxnLst>
              <a:cxn ang="T6">
                <a:pos x="T0" y="T1"/>
              </a:cxn>
              <a:cxn ang="T7">
                <a:pos x="T2" y="T3"/>
              </a:cxn>
              <a:cxn ang="T8">
                <a:pos x="T4" y="T5"/>
              </a:cxn>
            </a:cxnLst>
            <a:rect l="T9" t="T10" r="T11" b="T12"/>
            <a:pathLst>
              <a:path w="3674" h="426">
                <a:moveTo>
                  <a:pt x="0" y="426"/>
                </a:moveTo>
                <a:cubicBezTo>
                  <a:pt x="1269" y="419"/>
                  <a:pt x="1223" y="0"/>
                  <a:pt x="1841" y="0"/>
                </a:cubicBezTo>
                <a:cubicBezTo>
                  <a:pt x="2459" y="0"/>
                  <a:pt x="2339" y="412"/>
                  <a:pt x="3674" y="419"/>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5304" name="AutoShape 24"/>
          <p:cNvSpPr>
            <a:spLocks noChangeArrowheads="1"/>
          </p:cNvSpPr>
          <p:nvPr/>
        </p:nvSpPr>
        <p:spPr bwMode="auto">
          <a:xfrm rot="600000">
            <a:off x="5756275" y="5213350"/>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25305" name="AutoShape 25"/>
          <p:cNvSpPr>
            <a:spLocks noChangeArrowheads="1"/>
          </p:cNvSpPr>
          <p:nvPr/>
        </p:nvSpPr>
        <p:spPr bwMode="auto">
          <a:xfrm rot="10200000">
            <a:off x="3721100" y="5208588"/>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25306" name="AutoShape 26"/>
          <p:cNvSpPr>
            <a:spLocks noChangeArrowheads="1"/>
          </p:cNvSpPr>
          <p:nvPr/>
        </p:nvSpPr>
        <p:spPr bwMode="auto">
          <a:xfrm rot="600000">
            <a:off x="5768975" y="4495800"/>
            <a:ext cx="461963" cy="109538"/>
          </a:xfrm>
          <a:prstGeom prst="rightArrow">
            <a:avLst>
              <a:gd name="adj1" fmla="val 50000"/>
              <a:gd name="adj2" fmla="val 105434"/>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5307" name="AutoShape 27"/>
          <p:cNvSpPr>
            <a:spLocks noChangeArrowheads="1"/>
          </p:cNvSpPr>
          <p:nvPr/>
        </p:nvSpPr>
        <p:spPr bwMode="auto">
          <a:xfrm rot="10200000">
            <a:off x="3565525" y="4532313"/>
            <a:ext cx="461963" cy="109537"/>
          </a:xfrm>
          <a:prstGeom prst="rightArrow">
            <a:avLst>
              <a:gd name="adj1" fmla="val 50000"/>
              <a:gd name="adj2" fmla="val 105435"/>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5308" name="AutoShape 28"/>
          <p:cNvSpPr>
            <a:spLocks noChangeArrowheads="1"/>
          </p:cNvSpPr>
          <p:nvPr/>
        </p:nvSpPr>
        <p:spPr bwMode="auto">
          <a:xfrm rot="900000">
            <a:off x="5751513" y="3546475"/>
            <a:ext cx="547687"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5309" name="AutoShape 29"/>
          <p:cNvSpPr>
            <a:spLocks noChangeArrowheads="1"/>
          </p:cNvSpPr>
          <p:nvPr/>
        </p:nvSpPr>
        <p:spPr bwMode="auto">
          <a:xfrm rot="9900000">
            <a:off x="3486150" y="3573463"/>
            <a:ext cx="547688"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5310" name="AutoShape 30"/>
          <p:cNvSpPr>
            <a:spLocks noChangeArrowheads="1"/>
          </p:cNvSpPr>
          <p:nvPr/>
        </p:nvSpPr>
        <p:spPr bwMode="auto">
          <a:xfrm rot="1200000">
            <a:off x="5759450" y="2279650"/>
            <a:ext cx="771525" cy="141288"/>
          </a:xfrm>
          <a:prstGeom prst="rightArrow">
            <a:avLst>
              <a:gd name="adj1" fmla="val 50000"/>
              <a:gd name="adj2" fmla="val 136516"/>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5311" name="AutoShape 31"/>
          <p:cNvSpPr>
            <a:spLocks noChangeArrowheads="1"/>
          </p:cNvSpPr>
          <p:nvPr/>
        </p:nvSpPr>
        <p:spPr bwMode="auto">
          <a:xfrm rot="9600000">
            <a:off x="3294063" y="2274888"/>
            <a:ext cx="771525" cy="141287"/>
          </a:xfrm>
          <a:prstGeom prst="rightArrow">
            <a:avLst>
              <a:gd name="adj1" fmla="val 50000"/>
              <a:gd name="adj2" fmla="val 136517"/>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5312" name="Text Box 32"/>
          <p:cNvSpPr txBox="1">
            <a:spLocks noChangeArrowheads="1"/>
          </p:cNvSpPr>
          <p:nvPr/>
        </p:nvSpPr>
        <p:spPr bwMode="auto">
          <a:xfrm>
            <a:off x="4341813" y="2266950"/>
            <a:ext cx="1174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solidFill>
                  <a:schemeClr val="accent1"/>
                </a:solidFill>
                <a:latin typeface="Calibri" charset="0"/>
              </a:rPr>
              <a:t>Divergenz</a:t>
            </a:r>
            <a:endParaRPr lang="de-DE" sz="180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slide(fromBottom)">
                                      <p:cBhvr>
                                        <p:cTn id="7" dur="500"/>
                                        <p:tgtEl>
                                          <p:spTgt spid="225283"/>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25291"/>
                                        </p:tgtEl>
                                        <p:attrNameLst>
                                          <p:attrName>style.visibility</p:attrName>
                                        </p:attrNameLst>
                                      </p:cBhvr>
                                      <p:to>
                                        <p:strVal val="visible"/>
                                      </p:to>
                                    </p:set>
                                    <p:animEffect transition="in" filter="slide(fromLeft)">
                                      <p:cBhvr>
                                        <p:cTn id="15" dur="500"/>
                                        <p:tgtEl>
                                          <p:spTgt spid="225291"/>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25292"/>
                                        </p:tgtEl>
                                        <p:attrNameLst>
                                          <p:attrName>style.visibility</p:attrName>
                                        </p:attrNameLst>
                                      </p:cBhvr>
                                      <p:to>
                                        <p:strVal val="visible"/>
                                      </p:to>
                                    </p:set>
                                    <p:animEffect transition="in" filter="slide(fromLeft)">
                                      <p:cBhvr>
                                        <p:cTn id="19" dur="500"/>
                                        <p:tgtEl>
                                          <p:spTgt spid="225292"/>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wipe(left)">
                                      <p:cBhvr>
                                        <p:cTn id="23" dur="500"/>
                                        <p:tgtEl>
                                          <p:spTgt spid="225287"/>
                                        </p:tgtEl>
                                      </p:cBhvr>
                                    </p:animEffect>
                                  </p:childTnLst>
                                </p:cTn>
                              </p:par>
                            </p:childTnLst>
                          </p:cTn>
                        </p:par>
                        <p:par>
                          <p:cTn id="24" fill="hold" nodeType="afterGroup">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25293"/>
                                        </p:tgtEl>
                                        <p:attrNameLst>
                                          <p:attrName>style.visibility</p:attrName>
                                        </p:attrNameLst>
                                      </p:cBhvr>
                                      <p:to>
                                        <p:strVal val="visible"/>
                                      </p:to>
                                    </p:set>
                                    <p:animEffect transition="in" filter="slide(fromLeft)">
                                      <p:cBhvr>
                                        <p:cTn id="27" dur="500"/>
                                        <p:tgtEl>
                                          <p:spTgt spid="225293"/>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5288"/>
                                        </p:tgtEl>
                                        <p:attrNameLst>
                                          <p:attrName>style.visibility</p:attrName>
                                        </p:attrNameLst>
                                      </p:cBhvr>
                                      <p:to>
                                        <p:strVal val="visible"/>
                                      </p:to>
                                    </p:set>
                                    <p:animEffect transition="in" filter="wipe(left)">
                                      <p:cBhvr>
                                        <p:cTn id="31" dur="500"/>
                                        <p:tgtEl>
                                          <p:spTgt spid="225288"/>
                                        </p:tgtEl>
                                      </p:cBhvr>
                                    </p:animEffect>
                                  </p:childTnLst>
                                </p:cTn>
                              </p:par>
                            </p:childTnLst>
                          </p:cTn>
                        </p:par>
                        <p:par>
                          <p:cTn id="32" fill="hold" nodeType="afterGroup">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225294"/>
                                        </p:tgtEl>
                                        <p:attrNameLst>
                                          <p:attrName>style.visibility</p:attrName>
                                        </p:attrNameLst>
                                      </p:cBhvr>
                                      <p:to>
                                        <p:strVal val="visible"/>
                                      </p:to>
                                    </p:set>
                                    <p:animEffect transition="in" filter="slide(fromLeft)">
                                      <p:cBhvr>
                                        <p:cTn id="35" dur="500"/>
                                        <p:tgtEl>
                                          <p:spTgt spid="225294"/>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5289"/>
                                        </p:tgtEl>
                                        <p:attrNameLst>
                                          <p:attrName>style.visibility</p:attrName>
                                        </p:attrNameLst>
                                      </p:cBhvr>
                                      <p:to>
                                        <p:strVal val="visible"/>
                                      </p:to>
                                    </p:set>
                                    <p:animEffect transition="in" filter="wipe(left)">
                                      <p:cBhvr>
                                        <p:cTn id="39" dur="500"/>
                                        <p:tgtEl>
                                          <p:spTgt spid="225289"/>
                                        </p:tgtEl>
                                      </p:cBhvr>
                                    </p:animEffect>
                                  </p:childTnLst>
                                </p:cTn>
                              </p:par>
                            </p:childTnLst>
                          </p:cTn>
                        </p:par>
                        <p:par>
                          <p:cTn id="40" fill="hold" nodeType="afterGroup">
                            <p:stCondLst>
                              <p:cond delay="4500"/>
                            </p:stCondLst>
                            <p:childTnLst>
                              <p:par>
                                <p:cTn id="41" presetID="12" presetClass="entr" presetSubtype="8" fill="hold" grpId="0" nodeType="afterEffect">
                                  <p:stCondLst>
                                    <p:cond delay="0"/>
                                  </p:stCondLst>
                                  <p:childTnLst>
                                    <p:set>
                                      <p:cBhvr>
                                        <p:cTn id="42" dur="1" fill="hold">
                                          <p:stCondLst>
                                            <p:cond delay="0"/>
                                          </p:stCondLst>
                                        </p:cTn>
                                        <p:tgtEl>
                                          <p:spTgt spid="225295"/>
                                        </p:tgtEl>
                                        <p:attrNameLst>
                                          <p:attrName>style.visibility</p:attrName>
                                        </p:attrNameLst>
                                      </p:cBhvr>
                                      <p:to>
                                        <p:strVal val="visible"/>
                                      </p:to>
                                    </p:set>
                                    <p:animEffect transition="in" filter="slide(fromLeft)">
                                      <p:cBhvr>
                                        <p:cTn id="43" dur="500"/>
                                        <p:tgtEl>
                                          <p:spTgt spid="22529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5290"/>
                                        </p:tgtEl>
                                        <p:attrNameLst>
                                          <p:attrName>style.visibility</p:attrName>
                                        </p:attrNameLst>
                                      </p:cBhvr>
                                      <p:to>
                                        <p:strVal val="visible"/>
                                      </p:to>
                                    </p:set>
                                    <p:animEffect transition="in" filter="wipe(left)">
                                      <p:cBhvr>
                                        <p:cTn id="47" dur="500"/>
                                        <p:tgtEl>
                                          <p:spTgt spid="2252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225298"/>
                                        </p:tgtEl>
                                        <p:attrNameLst>
                                          <p:attrName>style.visibility</p:attrName>
                                        </p:attrNameLst>
                                      </p:cBhvr>
                                      <p:to>
                                        <p:strVal val="visible"/>
                                      </p:to>
                                    </p:set>
                                    <p:animEffect transition="in" filter="barn(outHorizontal)">
                                      <p:cBhvr>
                                        <p:cTn id="52" dur="500"/>
                                        <p:tgtEl>
                                          <p:spTgt spid="225298"/>
                                        </p:tgtEl>
                                      </p:cBhvr>
                                    </p:animEffect>
                                  </p:childTnLst>
                                </p:cTn>
                              </p:par>
                            </p:childTnLst>
                          </p:cTn>
                        </p:par>
                        <p:par>
                          <p:cTn id="53" fill="hold" nodeType="afterGroup">
                            <p:stCondLst>
                              <p:cond delay="500"/>
                            </p:stCondLst>
                            <p:childTnLst>
                              <p:par>
                                <p:cTn id="54" presetID="17" presetClass="entr" presetSubtype="4"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ppt_x</p:attrName>
                                        </p:attrNameLst>
                                      </p:cBhvr>
                                      <p:tavLst>
                                        <p:tav tm="0">
                                          <p:val>
                                            <p:strVal val="#ppt_x"/>
                                          </p:val>
                                        </p:tav>
                                        <p:tav tm="100000">
                                          <p:val>
                                            <p:strVal val="#ppt_x"/>
                                          </p:val>
                                        </p:tav>
                                      </p:tavLst>
                                    </p:anim>
                                    <p:anim calcmode="lin" valueType="num">
                                      <p:cBhvr>
                                        <p:cTn id="57" dur="500" fill="hold"/>
                                        <p:tgtEl>
                                          <p:spTgt spid="3"/>
                                        </p:tgtEl>
                                        <p:attrNameLst>
                                          <p:attrName>ppt_y</p:attrName>
                                        </p:attrNameLst>
                                      </p:cBhvr>
                                      <p:tavLst>
                                        <p:tav tm="0">
                                          <p:val>
                                            <p:strVal val="#ppt_y+#ppt_h/2"/>
                                          </p:val>
                                        </p:tav>
                                        <p:tav tm="100000">
                                          <p:val>
                                            <p:strVal val="#ppt_y"/>
                                          </p:val>
                                        </p:tav>
                                      </p:tavLst>
                                    </p:anim>
                                    <p:anim calcmode="lin" valueType="num">
                                      <p:cBhvr>
                                        <p:cTn id="58" dur="500" fill="hold"/>
                                        <p:tgtEl>
                                          <p:spTgt spid="3"/>
                                        </p:tgtEl>
                                        <p:attrNameLst>
                                          <p:attrName>ppt_w</p:attrName>
                                        </p:attrNameLst>
                                      </p:cBhvr>
                                      <p:tavLst>
                                        <p:tav tm="0">
                                          <p:val>
                                            <p:strVal val="#ppt_w"/>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childTnLst>
                                </p:cTn>
                              </p:par>
                            </p:childTnLst>
                          </p:cTn>
                        </p:par>
                        <p:par>
                          <p:cTn id="60" fill="hold" nodeType="afterGroup">
                            <p:stCondLst>
                              <p:cond delay="1000"/>
                            </p:stCondLst>
                            <p:childTnLst>
                              <p:par>
                                <p:cTn id="61" presetID="16" presetClass="entr" presetSubtype="42" fill="hold" grpId="0" nodeType="afterEffect">
                                  <p:stCondLst>
                                    <p:cond delay="0"/>
                                  </p:stCondLst>
                                  <p:childTnLst>
                                    <p:set>
                                      <p:cBhvr>
                                        <p:cTn id="62" dur="1" fill="hold">
                                          <p:stCondLst>
                                            <p:cond delay="0"/>
                                          </p:stCondLst>
                                        </p:cTn>
                                        <p:tgtEl>
                                          <p:spTgt spid="225299"/>
                                        </p:tgtEl>
                                        <p:attrNameLst>
                                          <p:attrName>style.visibility</p:attrName>
                                        </p:attrNameLst>
                                      </p:cBhvr>
                                      <p:to>
                                        <p:strVal val="visible"/>
                                      </p:to>
                                    </p:set>
                                    <p:animEffect transition="in" filter="barn(outHorizontal)">
                                      <p:cBhvr>
                                        <p:cTn id="63" dur="500"/>
                                        <p:tgtEl>
                                          <p:spTgt spid="22529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grpId="0" nodeType="clickEffect">
                                  <p:stCondLst>
                                    <p:cond delay="0"/>
                                  </p:stCondLst>
                                  <p:childTnLst>
                                    <p:set>
                                      <p:cBhvr>
                                        <p:cTn id="67" dur="1" fill="hold">
                                          <p:stCondLst>
                                            <p:cond delay="0"/>
                                          </p:stCondLst>
                                        </p:cTn>
                                        <p:tgtEl>
                                          <p:spTgt spid="225300"/>
                                        </p:tgtEl>
                                        <p:attrNameLst>
                                          <p:attrName>style.visibility</p:attrName>
                                        </p:attrNameLst>
                                      </p:cBhvr>
                                      <p:to>
                                        <p:strVal val="visible"/>
                                      </p:to>
                                    </p:set>
                                    <p:anim calcmode="lin" valueType="num">
                                      <p:cBhvr>
                                        <p:cTn id="68" dur="500" fill="hold"/>
                                        <p:tgtEl>
                                          <p:spTgt spid="225300"/>
                                        </p:tgtEl>
                                        <p:attrNameLst>
                                          <p:attrName>ppt_x</p:attrName>
                                        </p:attrNameLst>
                                      </p:cBhvr>
                                      <p:tavLst>
                                        <p:tav tm="0">
                                          <p:val>
                                            <p:strVal val="#ppt_x"/>
                                          </p:val>
                                        </p:tav>
                                        <p:tav tm="100000">
                                          <p:val>
                                            <p:strVal val="#ppt_x"/>
                                          </p:val>
                                        </p:tav>
                                      </p:tavLst>
                                    </p:anim>
                                    <p:anim calcmode="lin" valueType="num">
                                      <p:cBhvr>
                                        <p:cTn id="69" dur="500" fill="hold"/>
                                        <p:tgtEl>
                                          <p:spTgt spid="225300"/>
                                        </p:tgtEl>
                                        <p:attrNameLst>
                                          <p:attrName>ppt_y</p:attrName>
                                        </p:attrNameLst>
                                      </p:cBhvr>
                                      <p:tavLst>
                                        <p:tav tm="0">
                                          <p:val>
                                            <p:strVal val="#ppt_y+#ppt_h/2"/>
                                          </p:val>
                                        </p:tav>
                                        <p:tav tm="100000">
                                          <p:val>
                                            <p:strVal val="#ppt_y"/>
                                          </p:val>
                                        </p:tav>
                                      </p:tavLst>
                                    </p:anim>
                                    <p:anim calcmode="lin" valueType="num">
                                      <p:cBhvr>
                                        <p:cTn id="70" dur="500" fill="hold"/>
                                        <p:tgtEl>
                                          <p:spTgt spid="225300"/>
                                        </p:tgtEl>
                                        <p:attrNameLst>
                                          <p:attrName>ppt_w</p:attrName>
                                        </p:attrNameLst>
                                      </p:cBhvr>
                                      <p:tavLst>
                                        <p:tav tm="0">
                                          <p:val>
                                            <p:strVal val="#ppt_w"/>
                                          </p:val>
                                        </p:tav>
                                        <p:tav tm="100000">
                                          <p:val>
                                            <p:strVal val="#ppt_w"/>
                                          </p:val>
                                        </p:tav>
                                      </p:tavLst>
                                    </p:anim>
                                    <p:anim calcmode="lin" valueType="num">
                                      <p:cBhvr>
                                        <p:cTn id="71" dur="500" fill="hold"/>
                                        <p:tgtEl>
                                          <p:spTgt spid="225300"/>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17" presetClass="entr" presetSubtype="4" fill="hold" grpId="0" nodeType="afterEffect">
                                  <p:stCondLst>
                                    <p:cond delay="0"/>
                                  </p:stCondLst>
                                  <p:childTnLst>
                                    <p:set>
                                      <p:cBhvr>
                                        <p:cTn id="74" dur="1" fill="hold">
                                          <p:stCondLst>
                                            <p:cond delay="0"/>
                                          </p:stCondLst>
                                        </p:cTn>
                                        <p:tgtEl>
                                          <p:spTgt spid="225301"/>
                                        </p:tgtEl>
                                        <p:attrNameLst>
                                          <p:attrName>style.visibility</p:attrName>
                                        </p:attrNameLst>
                                      </p:cBhvr>
                                      <p:to>
                                        <p:strVal val="visible"/>
                                      </p:to>
                                    </p:set>
                                    <p:anim calcmode="lin" valueType="num">
                                      <p:cBhvr>
                                        <p:cTn id="75" dur="500" fill="hold"/>
                                        <p:tgtEl>
                                          <p:spTgt spid="225301"/>
                                        </p:tgtEl>
                                        <p:attrNameLst>
                                          <p:attrName>ppt_x</p:attrName>
                                        </p:attrNameLst>
                                      </p:cBhvr>
                                      <p:tavLst>
                                        <p:tav tm="0">
                                          <p:val>
                                            <p:strVal val="#ppt_x"/>
                                          </p:val>
                                        </p:tav>
                                        <p:tav tm="100000">
                                          <p:val>
                                            <p:strVal val="#ppt_x"/>
                                          </p:val>
                                        </p:tav>
                                      </p:tavLst>
                                    </p:anim>
                                    <p:anim calcmode="lin" valueType="num">
                                      <p:cBhvr>
                                        <p:cTn id="76" dur="500" fill="hold"/>
                                        <p:tgtEl>
                                          <p:spTgt spid="225301"/>
                                        </p:tgtEl>
                                        <p:attrNameLst>
                                          <p:attrName>ppt_y</p:attrName>
                                        </p:attrNameLst>
                                      </p:cBhvr>
                                      <p:tavLst>
                                        <p:tav tm="0">
                                          <p:val>
                                            <p:strVal val="#ppt_y+#ppt_h/2"/>
                                          </p:val>
                                        </p:tav>
                                        <p:tav tm="100000">
                                          <p:val>
                                            <p:strVal val="#ppt_y"/>
                                          </p:val>
                                        </p:tav>
                                      </p:tavLst>
                                    </p:anim>
                                    <p:anim calcmode="lin" valueType="num">
                                      <p:cBhvr>
                                        <p:cTn id="77" dur="500" fill="hold"/>
                                        <p:tgtEl>
                                          <p:spTgt spid="225301"/>
                                        </p:tgtEl>
                                        <p:attrNameLst>
                                          <p:attrName>ppt_w</p:attrName>
                                        </p:attrNameLst>
                                      </p:cBhvr>
                                      <p:tavLst>
                                        <p:tav tm="0">
                                          <p:val>
                                            <p:strVal val="#ppt_w"/>
                                          </p:val>
                                        </p:tav>
                                        <p:tav tm="100000">
                                          <p:val>
                                            <p:strVal val="#ppt_w"/>
                                          </p:val>
                                        </p:tav>
                                      </p:tavLst>
                                    </p:anim>
                                    <p:anim calcmode="lin" valueType="num">
                                      <p:cBhvr>
                                        <p:cTn id="78" dur="500" fill="hold"/>
                                        <p:tgtEl>
                                          <p:spTgt spid="225301"/>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17" presetClass="entr" presetSubtype="4" fill="hold" grpId="0" nodeType="afterEffect">
                                  <p:stCondLst>
                                    <p:cond delay="0"/>
                                  </p:stCondLst>
                                  <p:childTnLst>
                                    <p:set>
                                      <p:cBhvr>
                                        <p:cTn id="81" dur="1" fill="hold">
                                          <p:stCondLst>
                                            <p:cond delay="0"/>
                                          </p:stCondLst>
                                        </p:cTn>
                                        <p:tgtEl>
                                          <p:spTgt spid="225302"/>
                                        </p:tgtEl>
                                        <p:attrNameLst>
                                          <p:attrName>style.visibility</p:attrName>
                                        </p:attrNameLst>
                                      </p:cBhvr>
                                      <p:to>
                                        <p:strVal val="visible"/>
                                      </p:to>
                                    </p:set>
                                    <p:anim calcmode="lin" valueType="num">
                                      <p:cBhvr>
                                        <p:cTn id="82" dur="500" fill="hold"/>
                                        <p:tgtEl>
                                          <p:spTgt spid="225302"/>
                                        </p:tgtEl>
                                        <p:attrNameLst>
                                          <p:attrName>ppt_x</p:attrName>
                                        </p:attrNameLst>
                                      </p:cBhvr>
                                      <p:tavLst>
                                        <p:tav tm="0">
                                          <p:val>
                                            <p:strVal val="#ppt_x"/>
                                          </p:val>
                                        </p:tav>
                                        <p:tav tm="100000">
                                          <p:val>
                                            <p:strVal val="#ppt_x"/>
                                          </p:val>
                                        </p:tav>
                                      </p:tavLst>
                                    </p:anim>
                                    <p:anim calcmode="lin" valueType="num">
                                      <p:cBhvr>
                                        <p:cTn id="83" dur="500" fill="hold"/>
                                        <p:tgtEl>
                                          <p:spTgt spid="225302"/>
                                        </p:tgtEl>
                                        <p:attrNameLst>
                                          <p:attrName>ppt_y</p:attrName>
                                        </p:attrNameLst>
                                      </p:cBhvr>
                                      <p:tavLst>
                                        <p:tav tm="0">
                                          <p:val>
                                            <p:strVal val="#ppt_y+#ppt_h/2"/>
                                          </p:val>
                                        </p:tav>
                                        <p:tav tm="100000">
                                          <p:val>
                                            <p:strVal val="#ppt_y"/>
                                          </p:val>
                                        </p:tav>
                                      </p:tavLst>
                                    </p:anim>
                                    <p:anim calcmode="lin" valueType="num">
                                      <p:cBhvr>
                                        <p:cTn id="84" dur="500" fill="hold"/>
                                        <p:tgtEl>
                                          <p:spTgt spid="225302"/>
                                        </p:tgtEl>
                                        <p:attrNameLst>
                                          <p:attrName>ppt_w</p:attrName>
                                        </p:attrNameLst>
                                      </p:cBhvr>
                                      <p:tavLst>
                                        <p:tav tm="0">
                                          <p:val>
                                            <p:strVal val="#ppt_w"/>
                                          </p:val>
                                        </p:tav>
                                        <p:tav tm="100000">
                                          <p:val>
                                            <p:strVal val="#ppt_w"/>
                                          </p:val>
                                        </p:tav>
                                      </p:tavLst>
                                    </p:anim>
                                    <p:anim calcmode="lin" valueType="num">
                                      <p:cBhvr>
                                        <p:cTn id="85" dur="500" fill="hold"/>
                                        <p:tgtEl>
                                          <p:spTgt spid="225302"/>
                                        </p:tgtEl>
                                        <p:attrNameLst>
                                          <p:attrName>ppt_h</p:attrName>
                                        </p:attrNameLst>
                                      </p:cBhvr>
                                      <p:tavLst>
                                        <p:tav tm="0">
                                          <p:val>
                                            <p:fltVal val="0"/>
                                          </p:val>
                                        </p:tav>
                                        <p:tav tm="100000">
                                          <p:val>
                                            <p:strVal val="#ppt_h"/>
                                          </p:val>
                                        </p:tav>
                                      </p:tavLst>
                                    </p:anim>
                                  </p:childTnLst>
                                </p:cTn>
                              </p:par>
                            </p:childTnLst>
                          </p:cTn>
                        </p:par>
                        <p:par>
                          <p:cTn id="86" fill="hold" nodeType="afterGroup">
                            <p:stCondLst>
                              <p:cond delay="1500"/>
                            </p:stCondLst>
                            <p:childTnLst>
                              <p:par>
                                <p:cTn id="87" presetID="17" presetClass="entr" presetSubtype="4" fill="hold" grpId="0" nodeType="afterEffect">
                                  <p:stCondLst>
                                    <p:cond delay="0"/>
                                  </p:stCondLst>
                                  <p:childTnLst>
                                    <p:set>
                                      <p:cBhvr>
                                        <p:cTn id="88" dur="1" fill="hold">
                                          <p:stCondLst>
                                            <p:cond delay="0"/>
                                          </p:stCondLst>
                                        </p:cTn>
                                        <p:tgtEl>
                                          <p:spTgt spid="225303"/>
                                        </p:tgtEl>
                                        <p:attrNameLst>
                                          <p:attrName>style.visibility</p:attrName>
                                        </p:attrNameLst>
                                      </p:cBhvr>
                                      <p:to>
                                        <p:strVal val="visible"/>
                                      </p:to>
                                    </p:set>
                                    <p:anim calcmode="lin" valueType="num">
                                      <p:cBhvr>
                                        <p:cTn id="89" dur="500" fill="hold"/>
                                        <p:tgtEl>
                                          <p:spTgt spid="225303"/>
                                        </p:tgtEl>
                                        <p:attrNameLst>
                                          <p:attrName>ppt_x</p:attrName>
                                        </p:attrNameLst>
                                      </p:cBhvr>
                                      <p:tavLst>
                                        <p:tav tm="0">
                                          <p:val>
                                            <p:strVal val="#ppt_x"/>
                                          </p:val>
                                        </p:tav>
                                        <p:tav tm="100000">
                                          <p:val>
                                            <p:strVal val="#ppt_x"/>
                                          </p:val>
                                        </p:tav>
                                      </p:tavLst>
                                    </p:anim>
                                    <p:anim calcmode="lin" valueType="num">
                                      <p:cBhvr>
                                        <p:cTn id="90" dur="500" fill="hold"/>
                                        <p:tgtEl>
                                          <p:spTgt spid="225303"/>
                                        </p:tgtEl>
                                        <p:attrNameLst>
                                          <p:attrName>ppt_y</p:attrName>
                                        </p:attrNameLst>
                                      </p:cBhvr>
                                      <p:tavLst>
                                        <p:tav tm="0">
                                          <p:val>
                                            <p:strVal val="#ppt_y+#ppt_h/2"/>
                                          </p:val>
                                        </p:tav>
                                        <p:tav tm="100000">
                                          <p:val>
                                            <p:strVal val="#ppt_y"/>
                                          </p:val>
                                        </p:tav>
                                      </p:tavLst>
                                    </p:anim>
                                    <p:anim calcmode="lin" valueType="num">
                                      <p:cBhvr>
                                        <p:cTn id="91" dur="500" fill="hold"/>
                                        <p:tgtEl>
                                          <p:spTgt spid="225303"/>
                                        </p:tgtEl>
                                        <p:attrNameLst>
                                          <p:attrName>ppt_w</p:attrName>
                                        </p:attrNameLst>
                                      </p:cBhvr>
                                      <p:tavLst>
                                        <p:tav tm="0">
                                          <p:val>
                                            <p:strVal val="#ppt_w"/>
                                          </p:val>
                                        </p:tav>
                                        <p:tav tm="100000">
                                          <p:val>
                                            <p:strVal val="#ppt_w"/>
                                          </p:val>
                                        </p:tav>
                                      </p:tavLst>
                                    </p:anim>
                                    <p:anim calcmode="lin" valueType="num">
                                      <p:cBhvr>
                                        <p:cTn id="92" dur="500" fill="hold"/>
                                        <p:tgtEl>
                                          <p:spTgt spid="225303"/>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8" presetClass="entr" presetSubtype="6" fill="hold" grpId="0" nodeType="clickEffect">
                                  <p:stCondLst>
                                    <p:cond delay="0"/>
                                  </p:stCondLst>
                                  <p:childTnLst>
                                    <p:set>
                                      <p:cBhvr>
                                        <p:cTn id="96" dur="1" fill="hold">
                                          <p:stCondLst>
                                            <p:cond delay="0"/>
                                          </p:stCondLst>
                                        </p:cTn>
                                        <p:tgtEl>
                                          <p:spTgt spid="225304"/>
                                        </p:tgtEl>
                                        <p:attrNameLst>
                                          <p:attrName>style.visibility</p:attrName>
                                        </p:attrNameLst>
                                      </p:cBhvr>
                                      <p:to>
                                        <p:strVal val="visible"/>
                                      </p:to>
                                    </p:set>
                                    <p:animEffect transition="in" filter="strips(downRight)">
                                      <p:cBhvr>
                                        <p:cTn id="97" dur="500"/>
                                        <p:tgtEl>
                                          <p:spTgt spid="225304"/>
                                        </p:tgtEl>
                                      </p:cBhvr>
                                    </p:animEffect>
                                  </p:childTnLst>
                                </p:cTn>
                              </p:par>
                            </p:childTnLst>
                          </p:cTn>
                        </p:par>
                        <p:par>
                          <p:cTn id="98" fill="hold" nodeType="afterGroup">
                            <p:stCondLst>
                              <p:cond delay="500"/>
                            </p:stCondLst>
                            <p:childTnLst>
                              <p:par>
                                <p:cTn id="99" presetID="18" presetClass="entr" presetSubtype="12" fill="hold" grpId="0" nodeType="afterEffect">
                                  <p:stCondLst>
                                    <p:cond delay="0"/>
                                  </p:stCondLst>
                                  <p:childTnLst>
                                    <p:set>
                                      <p:cBhvr>
                                        <p:cTn id="100" dur="1" fill="hold">
                                          <p:stCondLst>
                                            <p:cond delay="0"/>
                                          </p:stCondLst>
                                        </p:cTn>
                                        <p:tgtEl>
                                          <p:spTgt spid="225305"/>
                                        </p:tgtEl>
                                        <p:attrNameLst>
                                          <p:attrName>style.visibility</p:attrName>
                                        </p:attrNameLst>
                                      </p:cBhvr>
                                      <p:to>
                                        <p:strVal val="visible"/>
                                      </p:to>
                                    </p:set>
                                    <p:animEffect transition="in" filter="strips(downLeft)">
                                      <p:cBhvr>
                                        <p:cTn id="101" dur="500"/>
                                        <p:tgtEl>
                                          <p:spTgt spid="225305"/>
                                        </p:tgtEl>
                                      </p:cBhvr>
                                    </p:animEffect>
                                  </p:childTnLst>
                                </p:cTn>
                              </p:par>
                            </p:childTnLst>
                          </p:cTn>
                        </p:par>
                        <p:par>
                          <p:cTn id="102" fill="hold" nodeType="afterGroup">
                            <p:stCondLst>
                              <p:cond delay="1000"/>
                            </p:stCondLst>
                            <p:childTnLst>
                              <p:par>
                                <p:cTn id="103" presetID="18" presetClass="entr" presetSubtype="6" fill="hold" grpId="0" nodeType="afterEffect">
                                  <p:stCondLst>
                                    <p:cond delay="0"/>
                                  </p:stCondLst>
                                  <p:childTnLst>
                                    <p:set>
                                      <p:cBhvr>
                                        <p:cTn id="104" dur="1" fill="hold">
                                          <p:stCondLst>
                                            <p:cond delay="0"/>
                                          </p:stCondLst>
                                        </p:cTn>
                                        <p:tgtEl>
                                          <p:spTgt spid="225306"/>
                                        </p:tgtEl>
                                        <p:attrNameLst>
                                          <p:attrName>style.visibility</p:attrName>
                                        </p:attrNameLst>
                                      </p:cBhvr>
                                      <p:to>
                                        <p:strVal val="visible"/>
                                      </p:to>
                                    </p:set>
                                    <p:animEffect transition="in" filter="strips(downRight)">
                                      <p:cBhvr>
                                        <p:cTn id="105" dur="500"/>
                                        <p:tgtEl>
                                          <p:spTgt spid="225306"/>
                                        </p:tgtEl>
                                      </p:cBhvr>
                                    </p:animEffect>
                                  </p:childTnLst>
                                </p:cTn>
                              </p:par>
                            </p:childTnLst>
                          </p:cTn>
                        </p:par>
                        <p:par>
                          <p:cTn id="106" fill="hold" nodeType="afterGroup">
                            <p:stCondLst>
                              <p:cond delay="1500"/>
                            </p:stCondLst>
                            <p:childTnLst>
                              <p:par>
                                <p:cTn id="107" presetID="18" presetClass="entr" presetSubtype="12" fill="hold" grpId="0" nodeType="afterEffect">
                                  <p:stCondLst>
                                    <p:cond delay="0"/>
                                  </p:stCondLst>
                                  <p:childTnLst>
                                    <p:set>
                                      <p:cBhvr>
                                        <p:cTn id="108" dur="1" fill="hold">
                                          <p:stCondLst>
                                            <p:cond delay="0"/>
                                          </p:stCondLst>
                                        </p:cTn>
                                        <p:tgtEl>
                                          <p:spTgt spid="225307"/>
                                        </p:tgtEl>
                                        <p:attrNameLst>
                                          <p:attrName>style.visibility</p:attrName>
                                        </p:attrNameLst>
                                      </p:cBhvr>
                                      <p:to>
                                        <p:strVal val="visible"/>
                                      </p:to>
                                    </p:set>
                                    <p:animEffect transition="in" filter="strips(downLeft)">
                                      <p:cBhvr>
                                        <p:cTn id="109" dur="500"/>
                                        <p:tgtEl>
                                          <p:spTgt spid="225307"/>
                                        </p:tgtEl>
                                      </p:cBhvr>
                                    </p:animEffect>
                                  </p:childTnLst>
                                </p:cTn>
                              </p:par>
                            </p:childTnLst>
                          </p:cTn>
                        </p:par>
                        <p:par>
                          <p:cTn id="110" fill="hold" nodeType="afterGroup">
                            <p:stCondLst>
                              <p:cond delay="2000"/>
                            </p:stCondLst>
                            <p:childTnLst>
                              <p:par>
                                <p:cTn id="111" presetID="18" presetClass="entr" presetSubtype="6" fill="hold" grpId="0" nodeType="afterEffect">
                                  <p:stCondLst>
                                    <p:cond delay="0"/>
                                  </p:stCondLst>
                                  <p:childTnLst>
                                    <p:set>
                                      <p:cBhvr>
                                        <p:cTn id="112" dur="1" fill="hold">
                                          <p:stCondLst>
                                            <p:cond delay="0"/>
                                          </p:stCondLst>
                                        </p:cTn>
                                        <p:tgtEl>
                                          <p:spTgt spid="225308"/>
                                        </p:tgtEl>
                                        <p:attrNameLst>
                                          <p:attrName>style.visibility</p:attrName>
                                        </p:attrNameLst>
                                      </p:cBhvr>
                                      <p:to>
                                        <p:strVal val="visible"/>
                                      </p:to>
                                    </p:set>
                                    <p:animEffect transition="in" filter="strips(downRight)">
                                      <p:cBhvr>
                                        <p:cTn id="113" dur="500"/>
                                        <p:tgtEl>
                                          <p:spTgt spid="225308"/>
                                        </p:tgtEl>
                                      </p:cBhvr>
                                    </p:animEffect>
                                  </p:childTnLst>
                                </p:cTn>
                              </p:par>
                            </p:childTnLst>
                          </p:cTn>
                        </p:par>
                        <p:par>
                          <p:cTn id="114" fill="hold" nodeType="afterGroup">
                            <p:stCondLst>
                              <p:cond delay="2500"/>
                            </p:stCondLst>
                            <p:childTnLst>
                              <p:par>
                                <p:cTn id="115" presetID="18" presetClass="entr" presetSubtype="12" fill="hold" grpId="0" nodeType="afterEffect">
                                  <p:stCondLst>
                                    <p:cond delay="0"/>
                                  </p:stCondLst>
                                  <p:childTnLst>
                                    <p:set>
                                      <p:cBhvr>
                                        <p:cTn id="116" dur="1" fill="hold">
                                          <p:stCondLst>
                                            <p:cond delay="0"/>
                                          </p:stCondLst>
                                        </p:cTn>
                                        <p:tgtEl>
                                          <p:spTgt spid="225309"/>
                                        </p:tgtEl>
                                        <p:attrNameLst>
                                          <p:attrName>style.visibility</p:attrName>
                                        </p:attrNameLst>
                                      </p:cBhvr>
                                      <p:to>
                                        <p:strVal val="visible"/>
                                      </p:to>
                                    </p:set>
                                    <p:animEffect transition="in" filter="strips(downLeft)">
                                      <p:cBhvr>
                                        <p:cTn id="117" dur="500"/>
                                        <p:tgtEl>
                                          <p:spTgt spid="225309"/>
                                        </p:tgtEl>
                                      </p:cBhvr>
                                    </p:animEffect>
                                  </p:childTnLst>
                                </p:cTn>
                              </p:par>
                            </p:childTnLst>
                          </p:cTn>
                        </p:par>
                        <p:par>
                          <p:cTn id="118" fill="hold" nodeType="afterGroup">
                            <p:stCondLst>
                              <p:cond delay="3000"/>
                            </p:stCondLst>
                            <p:childTnLst>
                              <p:par>
                                <p:cTn id="119" presetID="18" presetClass="entr" presetSubtype="6" fill="hold" grpId="0" nodeType="afterEffect">
                                  <p:stCondLst>
                                    <p:cond delay="0"/>
                                  </p:stCondLst>
                                  <p:childTnLst>
                                    <p:set>
                                      <p:cBhvr>
                                        <p:cTn id="120" dur="1" fill="hold">
                                          <p:stCondLst>
                                            <p:cond delay="0"/>
                                          </p:stCondLst>
                                        </p:cTn>
                                        <p:tgtEl>
                                          <p:spTgt spid="225310"/>
                                        </p:tgtEl>
                                        <p:attrNameLst>
                                          <p:attrName>style.visibility</p:attrName>
                                        </p:attrNameLst>
                                      </p:cBhvr>
                                      <p:to>
                                        <p:strVal val="visible"/>
                                      </p:to>
                                    </p:set>
                                    <p:animEffect transition="in" filter="strips(downRight)">
                                      <p:cBhvr>
                                        <p:cTn id="121" dur="500"/>
                                        <p:tgtEl>
                                          <p:spTgt spid="225310"/>
                                        </p:tgtEl>
                                      </p:cBhvr>
                                    </p:animEffect>
                                  </p:childTnLst>
                                </p:cTn>
                              </p:par>
                            </p:childTnLst>
                          </p:cTn>
                        </p:par>
                        <p:par>
                          <p:cTn id="122" fill="hold" nodeType="afterGroup">
                            <p:stCondLst>
                              <p:cond delay="3500"/>
                            </p:stCondLst>
                            <p:childTnLst>
                              <p:par>
                                <p:cTn id="123" presetID="18" presetClass="entr" presetSubtype="12" fill="hold" grpId="0" nodeType="afterEffect">
                                  <p:stCondLst>
                                    <p:cond delay="0"/>
                                  </p:stCondLst>
                                  <p:childTnLst>
                                    <p:set>
                                      <p:cBhvr>
                                        <p:cTn id="124" dur="1" fill="hold">
                                          <p:stCondLst>
                                            <p:cond delay="0"/>
                                          </p:stCondLst>
                                        </p:cTn>
                                        <p:tgtEl>
                                          <p:spTgt spid="225311"/>
                                        </p:tgtEl>
                                        <p:attrNameLst>
                                          <p:attrName>style.visibility</p:attrName>
                                        </p:attrNameLst>
                                      </p:cBhvr>
                                      <p:to>
                                        <p:strVal val="visible"/>
                                      </p:to>
                                    </p:set>
                                    <p:animEffect transition="in" filter="strips(downLeft)">
                                      <p:cBhvr>
                                        <p:cTn id="125" dur="500"/>
                                        <p:tgtEl>
                                          <p:spTgt spid="225311"/>
                                        </p:tgtEl>
                                      </p:cBhvr>
                                    </p:animEffect>
                                  </p:childTnLst>
                                </p:cTn>
                              </p:par>
                            </p:childTnLst>
                          </p:cTn>
                        </p:par>
                        <p:par>
                          <p:cTn id="126" fill="hold" nodeType="afterGroup">
                            <p:stCondLst>
                              <p:cond delay="4000"/>
                            </p:stCondLst>
                            <p:childTnLst>
                              <p:par>
                                <p:cTn id="127" presetID="16" presetClass="entr" presetSubtype="26" fill="hold" grpId="0" nodeType="afterEffect">
                                  <p:stCondLst>
                                    <p:cond delay="1000"/>
                                  </p:stCondLst>
                                  <p:childTnLst>
                                    <p:set>
                                      <p:cBhvr>
                                        <p:cTn id="128" dur="1" fill="hold">
                                          <p:stCondLst>
                                            <p:cond delay="0"/>
                                          </p:stCondLst>
                                        </p:cTn>
                                        <p:tgtEl>
                                          <p:spTgt spid="225312"/>
                                        </p:tgtEl>
                                        <p:attrNameLst>
                                          <p:attrName>style.visibility</p:attrName>
                                        </p:attrNameLst>
                                      </p:cBhvr>
                                      <p:to>
                                        <p:strVal val="visible"/>
                                      </p:to>
                                    </p:set>
                                    <p:animEffect transition="in" filter="barn(inHorizontal)">
                                      <p:cBhvr>
                                        <p:cTn id="129" dur="500"/>
                                        <p:tgtEl>
                                          <p:spTgt spid="22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P spid="225287" grpId="0" animBg="1"/>
      <p:bldP spid="225288" grpId="0" animBg="1"/>
      <p:bldP spid="225289" grpId="0" animBg="1"/>
      <p:bldP spid="225290" grpId="0" animBg="1"/>
      <p:bldP spid="225291" grpId="0" autoUpdateAnimBg="0"/>
      <p:bldP spid="225292" grpId="0" autoUpdateAnimBg="0"/>
      <p:bldP spid="225293" grpId="0" autoUpdateAnimBg="0"/>
      <p:bldP spid="225294" grpId="0" autoUpdateAnimBg="0"/>
      <p:bldP spid="225295" grpId="0" autoUpdateAnimBg="0"/>
      <p:bldP spid="225298" grpId="0" animBg="1"/>
      <p:bldP spid="225299" grpId="0" autoUpdateAnimBg="0"/>
      <p:bldP spid="225300" grpId="0" animBg="1"/>
      <p:bldP spid="225301" grpId="0" animBg="1"/>
      <p:bldP spid="225302" grpId="0" animBg="1"/>
      <p:bldP spid="225303" grpId="0" animBg="1"/>
      <p:bldP spid="225304" grpId="0" animBg="1"/>
      <p:bldP spid="225305" grpId="0" animBg="1"/>
      <p:bldP spid="225306" grpId="0" animBg="1"/>
      <p:bldP spid="225307" grpId="0" animBg="1"/>
      <p:bldP spid="225308" grpId="0" animBg="1"/>
      <p:bldP spid="225309" grpId="0" animBg="1"/>
      <p:bldP spid="225310" grpId="0" animBg="1"/>
      <p:bldP spid="225311" grpId="0" animBg="1"/>
      <p:bldP spid="22531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pPr eaLnBrk="1" hangingPunct="1"/>
            <a:r>
              <a:rPr lang="de-DE">
                <a:latin typeface="Calibri" charset="0"/>
                <a:ea typeface="ＭＳ Ｐゴシック" charset="0"/>
                <a:cs typeface="ＭＳ Ｐゴシック" charset="0"/>
              </a:rPr>
              <a:t>Thermische </a:t>
            </a:r>
            <a:r>
              <a:rPr lang="de-DE" sz="4800" b="1">
                <a:effectLst>
                  <a:outerShdw blurRad="38100" dist="38100" dir="2700000" algn="tl">
                    <a:srgbClr val="DDDDDD"/>
                  </a:outerShdw>
                </a:effectLst>
                <a:latin typeface="Calibri" charset="0"/>
                <a:ea typeface="ＭＳ Ｐゴシック" charset="0"/>
                <a:cs typeface="ＭＳ Ｐゴシック" charset="0"/>
              </a:rPr>
              <a:t>H</a:t>
            </a:r>
            <a:r>
              <a:rPr lang="de-DE">
                <a:latin typeface="Calibri" charset="0"/>
                <a:ea typeface="ＭＳ Ｐゴシック" charset="0"/>
                <a:cs typeface="ＭＳ Ｐゴシック" charset="0"/>
              </a:rPr>
              <a:t> und </a:t>
            </a:r>
            <a:r>
              <a:rPr lang="de-DE" sz="4800" b="1">
                <a:effectLst>
                  <a:outerShdw blurRad="38100" dist="38100" dir="2700000" algn="tl">
                    <a:srgbClr val="DDDDDD"/>
                  </a:outerShdw>
                </a:effectLst>
                <a:latin typeface="Calibri" charset="0"/>
                <a:ea typeface="ＭＳ Ｐゴシック" charset="0"/>
                <a:cs typeface="ＭＳ Ｐゴシック" charset="0"/>
              </a:rPr>
              <a:t>T</a:t>
            </a:r>
            <a:endParaRPr lang="de-DE">
              <a:latin typeface="Calibri" charset="0"/>
              <a:ea typeface="ＭＳ Ｐゴシック" charset="0"/>
              <a:cs typeface="ＭＳ Ｐゴシック" charset="0"/>
            </a:endParaRPr>
          </a:p>
        </p:txBody>
      </p:sp>
      <p:sp>
        <p:nvSpPr>
          <p:cNvPr id="229379" name="Text Box 3"/>
          <p:cNvSpPr txBox="1">
            <a:spLocks noChangeArrowheads="1"/>
          </p:cNvSpPr>
          <p:nvPr/>
        </p:nvSpPr>
        <p:spPr bwMode="auto">
          <a:xfrm>
            <a:off x="2060575" y="1438275"/>
            <a:ext cx="1681163"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Thermisches </a:t>
            </a:r>
            <a:r>
              <a:rPr lang="de-DE" sz="3200" b="1">
                <a:effectLst>
                  <a:outerShdw blurRad="38100" dist="38100" dir="2700000" algn="tl">
                    <a:srgbClr val="DDDDDD"/>
                  </a:outerShdw>
                </a:effectLst>
                <a:latin typeface="Calibri" charset="0"/>
              </a:rPr>
              <a:t>T</a:t>
            </a:r>
            <a:endParaRPr lang="de-DE" sz="1800">
              <a:latin typeface="Calibri" charset="0"/>
            </a:endParaRPr>
          </a:p>
        </p:txBody>
      </p:sp>
      <p:grpSp>
        <p:nvGrpSpPr>
          <p:cNvPr id="2" name="Group 4"/>
          <p:cNvGrpSpPr>
            <a:grpSpLocks/>
          </p:cNvGrpSpPr>
          <p:nvPr/>
        </p:nvGrpSpPr>
        <p:grpSpPr bwMode="auto">
          <a:xfrm>
            <a:off x="2038350" y="5819775"/>
            <a:ext cx="5842000" cy="61913"/>
            <a:chOff x="1284" y="3666"/>
            <a:chExt cx="3680" cy="39"/>
          </a:xfrm>
        </p:grpSpPr>
        <p:sp>
          <p:nvSpPr>
            <p:cNvPr id="87076" name="Line 5"/>
            <p:cNvSpPr>
              <a:spLocks noChangeShapeType="1"/>
            </p:cNvSpPr>
            <p:nvPr/>
          </p:nvSpPr>
          <p:spPr bwMode="auto">
            <a:xfrm>
              <a:off x="1284" y="3705"/>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7077" name="Line 6"/>
            <p:cNvSpPr>
              <a:spLocks noChangeShapeType="1"/>
            </p:cNvSpPr>
            <p:nvPr/>
          </p:nvSpPr>
          <p:spPr bwMode="auto">
            <a:xfrm>
              <a:off x="1284" y="3666"/>
              <a:ext cx="368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grpSp>
      <p:sp>
        <p:nvSpPr>
          <p:cNvPr id="229383" name="Line 7"/>
          <p:cNvSpPr>
            <a:spLocks noChangeShapeType="1"/>
          </p:cNvSpPr>
          <p:nvPr/>
        </p:nvSpPr>
        <p:spPr bwMode="auto">
          <a:xfrm>
            <a:off x="2038350" y="5392738"/>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9384" name="Line 8"/>
          <p:cNvSpPr>
            <a:spLocks noChangeShapeType="1"/>
          </p:cNvSpPr>
          <p:nvPr/>
        </p:nvSpPr>
        <p:spPr bwMode="auto">
          <a:xfrm>
            <a:off x="2038350" y="47593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9385" name="Line 9"/>
          <p:cNvSpPr>
            <a:spLocks noChangeShapeType="1"/>
          </p:cNvSpPr>
          <p:nvPr/>
        </p:nvSpPr>
        <p:spPr bwMode="auto">
          <a:xfrm>
            <a:off x="2038350" y="3895725"/>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9386" name="Line 10"/>
          <p:cNvSpPr>
            <a:spLocks noChangeShapeType="1"/>
          </p:cNvSpPr>
          <p:nvPr/>
        </p:nvSpPr>
        <p:spPr bwMode="auto">
          <a:xfrm>
            <a:off x="2038350" y="2760663"/>
            <a:ext cx="58420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9387" name="Text Box 11"/>
          <p:cNvSpPr txBox="1">
            <a:spLocks noChangeArrowheads="1"/>
          </p:cNvSpPr>
          <p:nvPr/>
        </p:nvSpPr>
        <p:spPr bwMode="auto">
          <a:xfrm>
            <a:off x="1397000" y="56594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1000</a:t>
            </a:r>
          </a:p>
        </p:txBody>
      </p:sp>
      <p:sp>
        <p:nvSpPr>
          <p:cNvPr id="229388" name="Text Box 12"/>
          <p:cNvSpPr txBox="1">
            <a:spLocks noChangeArrowheads="1"/>
          </p:cNvSpPr>
          <p:nvPr/>
        </p:nvSpPr>
        <p:spPr bwMode="auto">
          <a:xfrm>
            <a:off x="1511300" y="51990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900</a:t>
            </a:r>
          </a:p>
        </p:txBody>
      </p:sp>
      <p:sp>
        <p:nvSpPr>
          <p:cNvPr id="229389" name="Text Box 13"/>
          <p:cNvSpPr txBox="1">
            <a:spLocks noChangeArrowheads="1"/>
          </p:cNvSpPr>
          <p:nvPr/>
        </p:nvSpPr>
        <p:spPr bwMode="auto">
          <a:xfrm>
            <a:off x="1511300" y="45593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800</a:t>
            </a:r>
          </a:p>
        </p:txBody>
      </p:sp>
      <p:sp>
        <p:nvSpPr>
          <p:cNvPr id="229390" name="Text Box 14"/>
          <p:cNvSpPr txBox="1">
            <a:spLocks noChangeArrowheads="1"/>
          </p:cNvSpPr>
          <p:nvPr/>
        </p:nvSpPr>
        <p:spPr bwMode="auto">
          <a:xfrm>
            <a:off x="1511300" y="37131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700</a:t>
            </a:r>
          </a:p>
        </p:txBody>
      </p:sp>
      <p:sp>
        <p:nvSpPr>
          <p:cNvPr id="229391" name="Text Box 15"/>
          <p:cNvSpPr txBox="1">
            <a:spLocks noChangeArrowheads="1"/>
          </p:cNvSpPr>
          <p:nvPr/>
        </p:nvSpPr>
        <p:spPr bwMode="auto">
          <a:xfrm>
            <a:off x="1511300" y="25812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600</a:t>
            </a:r>
          </a:p>
        </p:txBody>
      </p:sp>
      <p:sp>
        <p:nvSpPr>
          <p:cNvPr id="229392" name="Line 16"/>
          <p:cNvSpPr>
            <a:spLocks noChangeShapeType="1"/>
          </p:cNvSpPr>
          <p:nvPr/>
        </p:nvSpPr>
        <p:spPr bwMode="auto">
          <a:xfrm>
            <a:off x="4062413" y="2239963"/>
            <a:ext cx="0" cy="3652837"/>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9393" name="Line 17"/>
          <p:cNvSpPr>
            <a:spLocks noChangeShapeType="1"/>
          </p:cNvSpPr>
          <p:nvPr/>
        </p:nvSpPr>
        <p:spPr bwMode="auto">
          <a:xfrm>
            <a:off x="5753100" y="2235200"/>
            <a:ext cx="0" cy="3652838"/>
          </a:xfrm>
          <a:prstGeom prst="line">
            <a:avLst/>
          </a:prstGeom>
          <a:noFill/>
          <a:ln w="6350">
            <a:solidFill>
              <a:srgbClr val="FFFFFF"/>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9394" name="Rectangle 18"/>
          <p:cNvSpPr>
            <a:spLocks noChangeArrowheads="1"/>
          </p:cNvSpPr>
          <p:nvPr/>
        </p:nvSpPr>
        <p:spPr bwMode="auto">
          <a:xfrm>
            <a:off x="4049713" y="5799138"/>
            <a:ext cx="1717675" cy="95250"/>
          </a:xfrm>
          <a:prstGeom prst="rect">
            <a:avLst/>
          </a:prstGeom>
          <a:solidFill>
            <a:schemeClr val="accent2"/>
          </a:solidFill>
          <a:ln w="12700">
            <a:solidFill>
              <a:schemeClr val="accent2"/>
            </a:solidFill>
            <a:miter lim="800000"/>
            <a:headEnd/>
            <a:tailEnd/>
          </a:ln>
        </p:spPr>
        <p:txBody>
          <a:bodyPr anchor="ctr">
            <a:spAutoFit/>
          </a:bodyPr>
          <a:lstStyle/>
          <a:p>
            <a:endParaRPr lang="de-DE">
              <a:latin typeface="Calibri" charset="0"/>
            </a:endParaRPr>
          </a:p>
        </p:txBody>
      </p:sp>
      <p:sp>
        <p:nvSpPr>
          <p:cNvPr id="229395" name="Text Box 19"/>
          <p:cNvSpPr txBox="1">
            <a:spLocks noChangeArrowheads="1"/>
          </p:cNvSpPr>
          <p:nvPr/>
        </p:nvSpPr>
        <p:spPr bwMode="auto">
          <a:xfrm>
            <a:off x="4286250" y="5911850"/>
            <a:ext cx="1263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Erwärmung</a:t>
            </a:r>
          </a:p>
        </p:txBody>
      </p:sp>
      <p:sp>
        <p:nvSpPr>
          <p:cNvPr id="229396" name="Freeform 20"/>
          <p:cNvSpPr>
            <a:spLocks/>
          </p:cNvSpPr>
          <p:nvPr/>
        </p:nvSpPr>
        <p:spPr bwMode="auto">
          <a:xfrm>
            <a:off x="2038350" y="5359400"/>
            <a:ext cx="5832475" cy="387350"/>
          </a:xfrm>
          <a:custGeom>
            <a:avLst/>
            <a:gdLst>
              <a:gd name="T0" fmla="*/ 0 w 3674"/>
              <a:gd name="T1" fmla="*/ 2147483647 h 244"/>
              <a:gd name="T2" fmla="*/ 2147483647 w 3674"/>
              <a:gd name="T3" fmla="*/ 2147483647 h 244"/>
              <a:gd name="T4" fmla="*/ 2147483647 w 3674"/>
              <a:gd name="T5" fmla="*/ 2147483647 h 244"/>
              <a:gd name="T6" fmla="*/ 0 60000 65536"/>
              <a:gd name="T7" fmla="*/ 0 60000 65536"/>
              <a:gd name="T8" fmla="*/ 0 60000 65536"/>
              <a:gd name="T9" fmla="*/ 0 w 3674"/>
              <a:gd name="T10" fmla="*/ 0 h 244"/>
              <a:gd name="T11" fmla="*/ 3674 w 3674"/>
              <a:gd name="T12" fmla="*/ 244 h 244"/>
            </a:gdLst>
            <a:ahLst/>
            <a:cxnLst>
              <a:cxn ang="T6">
                <a:pos x="T0" y="T1"/>
              </a:cxn>
              <a:cxn ang="T7">
                <a:pos x="T2" y="T3"/>
              </a:cxn>
              <a:cxn ang="T8">
                <a:pos x="T4" y="T5"/>
              </a:cxn>
            </a:cxnLst>
            <a:rect l="T9" t="T10" r="T11" b="T12"/>
            <a:pathLst>
              <a:path w="3674" h="244">
                <a:moveTo>
                  <a:pt x="0" y="14"/>
                </a:moveTo>
                <a:cubicBezTo>
                  <a:pt x="1269" y="7"/>
                  <a:pt x="1223" y="244"/>
                  <a:pt x="1841" y="244"/>
                </a:cubicBezTo>
                <a:cubicBezTo>
                  <a:pt x="2459" y="244"/>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9397" name="Freeform 21"/>
          <p:cNvSpPr>
            <a:spLocks/>
          </p:cNvSpPr>
          <p:nvPr/>
        </p:nvSpPr>
        <p:spPr bwMode="auto">
          <a:xfrm>
            <a:off x="2047875" y="4748213"/>
            <a:ext cx="5832475" cy="265112"/>
          </a:xfrm>
          <a:custGeom>
            <a:avLst/>
            <a:gdLst>
              <a:gd name="T0" fmla="*/ 0 w 3674"/>
              <a:gd name="T1" fmla="*/ 2147483647 h 167"/>
              <a:gd name="T2" fmla="*/ 2147483647 w 3674"/>
              <a:gd name="T3" fmla="*/ 2147483647 h 167"/>
              <a:gd name="T4" fmla="*/ 2147483647 w 3674"/>
              <a:gd name="T5" fmla="*/ 2147483647 h 167"/>
              <a:gd name="T6" fmla="*/ 0 60000 65536"/>
              <a:gd name="T7" fmla="*/ 0 60000 65536"/>
              <a:gd name="T8" fmla="*/ 0 60000 65536"/>
              <a:gd name="T9" fmla="*/ 0 w 3674"/>
              <a:gd name="T10" fmla="*/ 0 h 167"/>
              <a:gd name="T11" fmla="*/ 3674 w 3674"/>
              <a:gd name="T12" fmla="*/ 167 h 167"/>
            </a:gdLst>
            <a:ahLst/>
            <a:cxnLst>
              <a:cxn ang="T6">
                <a:pos x="T0" y="T1"/>
              </a:cxn>
              <a:cxn ang="T7">
                <a:pos x="T2" y="T3"/>
              </a:cxn>
              <a:cxn ang="T8">
                <a:pos x="T4" y="T5"/>
              </a:cxn>
            </a:cxnLst>
            <a:rect l="T9" t="T10" r="T11" b="T12"/>
            <a:pathLst>
              <a:path w="3674" h="167">
                <a:moveTo>
                  <a:pt x="0" y="14"/>
                </a:moveTo>
                <a:cubicBezTo>
                  <a:pt x="1269" y="7"/>
                  <a:pt x="1224" y="167"/>
                  <a:pt x="1842" y="167"/>
                </a:cubicBezTo>
                <a:cubicBezTo>
                  <a:pt x="2460" y="167"/>
                  <a:pt x="2339" y="0"/>
                  <a:pt x="3674" y="7"/>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9398" name="Freeform 22"/>
          <p:cNvSpPr>
            <a:spLocks/>
          </p:cNvSpPr>
          <p:nvPr/>
        </p:nvSpPr>
        <p:spPr bwMode="auto">
          <a:xfrm>
            <a:off x="2047875" y="3800475"/>
            <a:ext cx="5832475" cy="100013"/>
          </a:xfrm>
          <a:custGeom>
            <a:avLst/>
            <a:gdLst>
              <a:gd name="T0" fmla="*/ 0 w 3674"/>
              <a:gd name="T1" fmla="*/ 2147483647 h 63"/>
              <a:gd name="T2" fmla="*/ 2147483647 w 3674"/>
              <a:gd name="T3" fmla="*/ 0 h 63"/>
              <a:gd name="T4" fmla="*/ 2147483647 w 3674"/>
              <a:gd name="T5" fmla="*/ 2147483647 h 63"/>
              <a:gd name="T6" fmla="*/ 0 60000 65536"/>
              <a:gd name="T7" fmla="*/ 0 60000 65536"/>
              <a:gd name="T8" fmla="*/ 0 60000 65536"/>
              <a:gd name="T9" fmla="*/ 0 w 3674"/>
              <a:gd name="T10" fmla="*/ 0 h 63"/>
              <a:gd name="T11" fmla="*/ 3674 w 3674"/>
              <a:gd name="T12" fmla="*/ 63 h 63"/>
            </a:gdLst>
            <a:ahLst/>
            <a:cxnLst>
              <a:cxn ang="T6">
                <a:pos x="T0" y="T1"/>
              </a:cxn>
              <a:cxn ang="T7">
                <a:pos x="T2" y="T3"/>
              </a:cxn>
              <a:cxn ang="T8">
                <a:pos x="T4" y="T5"/>
              </a:cxn>
            </a:cxnLst>
            <a:rect l="T9" t="T10" r="T11" b="T12"/>
            <a:pathLst>
              <a:path w="3674" h="63">
                <a:moveTo>
                  <a:pt x="0" y="63"/>
                </a:moveTo>
                <a:cubicBezTo>
                  <a:pt x="1269" y="56"/>
                  <a:pt x="1224" y="0"/>
                  <a:pt x="1842" y="0"/>
                </a:cubicBezTo>
                <a:cubicBezTo>
                  <a:pt x="2460" y="0"/>
                  <a:pt x="2339" y="49"/>
                  <a:pt x="3674" y="56"/>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9399" name="Freeform 23"/>
          <p:cNvSpPr>
            <a:spLocks/>
          </p:cNvSpPr>
          <p:nvPr/>
        </p:nvSpPr>
        <p:spPr bwMode="auto">
          <a:xfrm>
            <a:off x="2038350" y="2082800"/>
            <a:ext cx="5832475" cy="676275"/>
          </a:xfrm>
          <a:custGeom>
            <a:avLst/>
            <a:gdLst>
              <a:gd name="T0" fmla="*/ 0 w 3674"/>
              <a:gd name="T1" fmla="*/ 2147483647 h 426"/>
              <a:gd name="T2" fmla="*/ 2147483647 w 3674"/>
              <a:gd name="T3" fmla="*/ 0 h 426"/>
              <a:gd name="T4" fmla="*/ 2147483647 w 3674"/>
              <a:gd name="T5" fmla="*/ 2147483647 h 426"/>
              <a:gd name="T6" fmla="*/ 0 60000 65536"/>
              <a:gd name="T7" fmla="*/ 0 60000 65536"/>
              <a:gd name="T8" fmla="*/ 0 60000 65536"/>
              <a:gd name="T9" fmla="*/ 0 w 3674"/>
              <a:gd name="T10" fmla="*/ 0 h 426"/>
              <a:gd name="T11" fmla="*/ 3674 w 3674"/>
              <a:gd name="T12" fmla="*/ 426 h 426"/>
            </a:gdLst>
            <a:ahLst/>
            <a:cxnLst>
              <a:cxn ang="T6">
                <a:pos x="T0" y="T1"/>
              </a:cxn>
              <a:cxn ang="T7">
                <a:pos x="T2" y="T3"/>
              </a:cxn>
              <a:cxn ang="T8">
                <a:pos x="T4" y="T5"/>
              </a:cxn>
            </a:cxnLst>
            <a:rect l="T9" t="T10" r="T11" b="T12"/>
            <a:pathLst>
              <a:path w="3674" h="426">
                <a:moveTo>
                  <a:pt x="0" y="426"/>
                </a:moveTo>
                <a:cubicBezTo>
                  <a:pt x="1269" y="419"/>
                  <a:pt x="1223" y="0"/>
                  <a:pt x="1841" y="0"/>
                </a:cubicBezTo>
                <a:cubicBezTo>
                  <a:pt x="2459" y="0"/>
                  <a:pt x="2339" y="412"/>
                  <a:pt x="3674" y="419"/>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229400" name="AutoShape 24"/>
          <p:cNvSpPr>
            <a:spLocks noChangeArrowheads="1"/>
          </p:cNvSpPr>
          <p:nvPr/>
        </p:nvSpPr>
        <p:spPr bwMode="auto">
          <a:xfrm rot="600000">
            <a:off x="4059238" y="4784725"/>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29401" name="AutoShape 25"/>
          <p:cNvSpPr>
            <a:spLocks noChangeArrowheads="1"/>
          </p:cNvSpPr>
          <p:nvPr/>
        </p:nvSpPr>
        <p:spPr bwMode="auto">
          <a:xfrm rot="10200000">
            <a:off x="5459413" y="4789488"/>
            <a:ext cx="323850" cy="104775"/>
          </a:xfrm>
          <a:prstGeom prst="rightArrow">
            <a:avLst>
              <a:gd name="adj1" fmla="val 50000"/>
              <a:gd name="adj2" fmla="val 77273"/>
            </a:avLst>
          </a:prstGeom>
          <a:solidFill>
            <a:schemeClr val="accent1"/>
          </a:solidFill>
          <a:ln w="25400">
            <a:solidFill>
              <a:schemeClr val="accent1"/>
            </a:solidFill>
            <a:miter lim="800000"/>
            <a:headEnd/>
            <a:tailEnd/>
          </a:ln>
        </p:spPr>
        <p:txBody>
          <a:bodyPr wrap="none" anchor="ctr">
            <a:spAutoFit/>
          </a:bodyPr>
          <a:lstStyle/>
          <a:p>
            <a:endParaRPr lang="de-DE">
              <a:latin typeface="Calibri" charset="0"/>
            </a:endParaRPr>
          </a:p>
        </p:txBody>
      </p:sp>
      <p:sp>
        <p:nvSpPr>
          <p:cNvPr id="229402" name="AutoShape 26"/>
          <p:cNvSpPr>
            <a:spLocks noChangeArrowheads="1"/>
          </p:cNvSpPr>
          <p:nvPr/>
        </p:nvSpPr>
        <p:spPr bwMode="auto">
          <a:xfrm rot="600000">
            <a:off x="4052888" y="5480050"/>
            <a:ext cx="461962" cy="109538"/>
          </a:xfrm>
          <a:prstGeom prst="rightArrow">
            <a:avLst>
              <a:gd name="adj1" fmla="val 50000"/>
              <a:gd name="adj2" fmla="val 105434"/>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9403" name="AutoShape 27"/>
          <p:cNvSpPr>
            <a:spLocks noChangeArrowheads="1"/>
          </p:cNvSpPr>
          <p:nvPr/>
        </p:nvSpPr>
        <p:spPr bwMode="auto">
          <a:xfrm rot="10200000">
            <a:off x="5260975" y="5473700"/>
            <a:ext cx="461963" cy="109538"/>
          </a:xfrm>
          <a:prstGeom prst="rightArrow">
            <a:avLst>
              <a:gd name="adj1" fmla="val 50000"/>
              <a:gd name="adj2" fmla="val 105434"/>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9404" name="AutoShape 28"/>
          <p:cNvSpPr>
            <a:spLocks noChangeArrowheads="1"/>
          </p:cNvSpPr>
          <p:nvPr/>
        </p:nvSpPr>
        <p:spPr bwMode="auto">
          <a:xfrm rot="900000">
            <a:off x="5751513" y="3546475"/>
            <a:ext cx="547687"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9405" name="AutoShape 29"/>
          <p:cNvSpPr>
            <a:spLocks noChangeArrowheads="1"/>
          </p:cNvSpPr>
          <p:nvPr/>
        </p:nvSpPr>
        <p:spPr bwMode="auto">
          <a:xfrm rot="9900000">
            <a:off x="3486150" y="3573463"/>
            <a:ext cx="547688" cy="114300"/>
          </a:xfrm>
          <a:prstGeom prst="rightArrow">
            <a:avLst>
              <a:gd name="adj1" fmla="val 50000"/>
              <a:gd name="adj2" fmla="val 119792"/>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9406" name="AutoShape 30"/>
          <p:cNvSpPr>
            <a:spLocks noChangeArrowheads="1"/>
          </p:cNvSpPr>
          <p:nvPr/>
        </p:nvSpPr>
        <p:spPr bwMode="auto">
          <a:xfrm rot="1200000">
            <a:off x="5759450" y="2279650"/>
            <a:ext cx="771525" cy="141288"/>
          </a:xfrm>
          <a:prstGeom prst="rightArrow">
            <a:avLst>
              <a:gd name="adj1" fmla="val 50000"/>
              <a:gd name="adj2" fmla="val 136516"/>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9407" name="AutoShape 31"/>
          <p:cNvSpPr>
            <a:spLocks noChangeArrowheads="1"/>
          </p:cNvSpPr>
          <p:nvPr/>
        </p:nvSpPr>
        <p:spPr bwMode="auto">
          <a:xfrm rot="9600000">
            <a:off x="3294063" y="2274888"/>
            <a:ext cx="771525" cy="141287"/>
          </a:xfrm>
          <a:prstGeom prst="rightArrow">
            <a:avLst>
              <a:gd name="adj1" fmla="val 50000"/>
              <a:gd name="adj2" fmla="val 136517"/>
            </a:avLst>
          </a:prstGeom>
          <a:solidFill>
            <a:schemeClr val="accent1"/>
          </a:solidFill>
          <a:ln w="25400">
            <a:solidFill>
              <a:schemeClr val="accent1"/>
            </a:solidFill>
            <a:miter lim="800000"/>
            <a:headEnd/>
            <a:tailEnd/>
          </a:ln>
        </p:spPr>
        <p:txBody>
          <a:bodyPr anchor="ctr">
            <a:spAutoFit/>
          </a:bodyPr>
          <a:lstStyle/>
          <a:p>
            <a:endParaRPr lang="de-DE">
              <a:latin typeface="Calibri" charset="0"/>
            </a:endParaRPr>
          </a:p>
        </p:txBody>
      </p:sp>
      <p:sp>
        <p:nvSpPr>
          <p:cNvPr id="229408" name="Text Box 32"/>
          <p:cNvSpPr txBox="1">
            <a:spLocks noChangeArrowheads="1"/>
          </p:cNvSpPr>
          <p:nvPr/>
        </p:nvSpPr>
        <p:spPr bwMode="auto">
          <a:xfrm>
            <a:off x="4341813" y="2266950"/>
            <a:ext cx="1174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solidFill>
                  <a:schemeClr val="accent1"/>
                </a:solidFill>
                <a:latin typeface="Calibri" charset="0"/>
              </a:rPr>
              <a:t>Divergenz</a:t>
            </a:r>
            <a:endParaRPr lang="de-DE" sz="1800">
              <a:latin typeface="Calibri" charset="0"/>
            </a:endParaRPr>
          </a:p>
        </p:txBody>
      </p:sp>
      <p:sp>
        <p:nvSpPr>
          <p:cNvPr id="229409" name="Text Box 33"/>
          <p:cNvSpPr txBox="1">
            <a:spLocks noChangeArrowheads="1"/>
          </p:cNvSpPr>
          <p:nvPr/>
        </p:nvSpPr>
        <p:spPr bwMode="auto">
          <a:xfrm>
            <a:off x="4273550" y="4911725"/>
            <a:ext cx="1365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b="1">
                <a:solidFill>
                  <a:schemeClr val="accent1"/>
                </a:solidFill>
                <a:latin typeface="Calibri" charset="0"/>
              </a:rPr>
              <a:t>Konvergenz</a:t>
            </a:r>
            <a:endParaRPr lang="de-DE" sz="1800">
              <a:latin typeface="Calibri" charset="0"/>
            </a:endParaRPr>
          </a:p>
        </p:txBody>
      </p:sp>
      <p:sp>
        <p:nvSpPr>
          <p:cNvPr id="229410" name="Text Box 34"/>
          <p:cNvSpPr txBox="1">
            <a:spLocks noChangeArrowheads="1"/>
          </p:cNvSpPr>
          <p:nvPr/>
        </p:nvSpPr>
        <p:spPr bwMode="auto">
          <a:xfrm>
            <a:off x="4691063" y="1438275"/>
            <a:ext cx="500062"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200" b="1">
                <a:effectLst>
                  <a:outerShdw blurRad="38100" dist="38100" dir="2700000" algn="tl">
                    <a:srgbClr val="DDDDDD"/>
                  </a:outerShdw>
                </a:effectLst>
                <a:latin typeface="Calibri" charset="0"/>
              </a:rPr>
              <a:t>H</a:t>
            </a:r>
            <a:endParaRPr lang="de-DE" sz="1800">
              <a:latin typeface="Calibri" charset="0"/>
            </a:endParaRPr>
          </a:p>
        </p:txBody>
      </p:sp>
      <p:sp>
        <p:nvSpPr>
          <p:cNvPr id="229411" name="Text Box 35"/>
          <p:cNvSpPr txBox="1">
            <a:spLocks noChangeArrowheads="1"/>
          </p:cNvSpPr>
          <p:nvPr/>
        </p:nvSpPr>
        <p:spPr bwMode="auto">
          <a:xfrm>
            <a:off x="4710113" y="5222875"/>
            <a:ext cx="455612" cy="579438"/>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3200" b="1">
                <a:effectLst>
                  <a:outerShdw blurRad="38100" dist="38100" dir="2700000" algn="tl">
                    <a:srgbClr val="DDDDDD"/>
                  </a:outerShdw>
                </a:effectLst>
                <a:latin typeface="Calibri" charset="0"/>
              </a:rPr>
              <a:t>T</a:t>
            </a:r>
            <a:endParaRPr lang="de-DE" sz="1800">
              <a:latin typeface="Calibri" charset="0"/>
            </a:endParaRPr>
          </a:p>
        </p:txBody>
      </p:sp>
      <p:sp>
        <p:nvSpPr>
          <p:cNvPr id="229412" name="AutoShape 36"/>
          <p:cNvSpPr>
            <a:spLocks noChangeArrowheads="1"/>
          </p:cNvSpPr>
          <p:nvPr/>
        </p:nvSpPr>
        <p:spPr bwMode="auto">
          <a:xfrm rot="10800000">
            <a:off x="4773613" y="2879725"/>
            <a:ext cx="376237" cy="1936750"/>
          </a:xfrm>
          <a:prstGeom prst="downArrow">
            <a:avLst>
              <a:gd name="adj1" fmla="val 50000"/>
              <a:gd name="adj2" fmla="val 128692"/>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937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937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938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938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29383"/>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9389"/>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9384"/>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9390"/>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29385"/>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29391"/>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9386"/>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29394"/>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29395"/>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29392"/>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229393"/>
                                        </p:tgtEl>
                                        <p:attrNameLst>
                                          <p:attrName>style.visibility</p:attrName>
                                        </p:attrNameLst>
                                      </p:cBhvr>
                                      <p:to>
                                        <p:strVal val="visible"/>
                                      </p:to>
                                    </p:set>
                                  </p:childTnLst>
                                </p:cTn>
                              </p:par>
                            </p:childTnLst>
                          </p:cTn>
                        </p:par>
                        <p:par>
                          <p:cTn id="52" fill="hold" nodeType="afterGroup">
                            <p:stCondLst>
                              <p:cond delay="8000"/>
                            </p:stCondLst>
                            <p:childTnLst>
                              <p:par>
                                <p:cTn id="53" presetID="17" presetClass="entr" presetSubtype="1" fill="hold" grpId="0" nodeType="afterEffect">
                                  <p:stCondLst>
                                    <p:cond delay="0"/>
                                  </p:stCondLst>
                                  <p:childTnLst>
                                    <p:set>
                                      <p:cBhvr>
                                        <p:cTn id="54" dur="1" fill="hold">
                                          <p:stCondLst>
                                            <p:cond delay="0"/>
                                          </p:stCondLst>
                                        </p:cTn>
                                        <p:tgtEl>
                                          <p:spTgt spid="229396"/>
                                        </p:tgtEl>
                                        <p:attrNameLst>
                                          <p:attrName>style.visibility</p:attrName>
                                        </p:attrNameLst>
                                      </p:cBhvr>
                                      <p:to>
                                        <p:strVal val="visible"/>
                                      </p:to>
                                    </p:set>
                                    <p:anim calcmode="lin" valueType="num">
                                      <p:cBhvr>
                                        <p:cTn id="55" dur="500" fill="hold"/>
                                        <p:tgtEl>
                                          <p:spTgt spid="229396"/>
                                        </p:tgtEl>
                                        <p:attrNameLst>
                                          <p:attrName>ppt_x</p:attrName>
                                        </p:attrNameLst>
                                      </p:cBhvr>
                                      <p:tavLst>
                                        <p:tav tm="0">
                                          <p:val>
                                            <p:strVal val="#ppt_x"/>
                                          </p:val>
                                        </p:tav>
                                        <p:tav tm="100000">
                                          <p:val>
                                            <p:strVal val="#ppt_x"/>
                                          </p:val>
                                        </p:tav>
                                      </p:tavLst>
                                    </p:anim>
                                    <p:anim calcmode="lin" valueType="num">
                                      <p:cBhvr>
                                        <p:cTn id="56" dur="500" fill="hold"/>
                                        <p:tgtEl>
                                          <p:spTgt spid="229396"/>
                                        </p:tgtEl>
                                        <p:attrNameLst>
                                          <p:attrName>ppt_y</p:attrName>
                                        </p:attrNameLst>
                                      </p:cBhvr>
                                      <p:tavLst>
                                        <p:tav tm="0">
                                          <p:val>
                                            <p:strVal val="#ppt_y-#ppt_h/2"/>
                                          </p:val>
                                        </p:tav>
                                        <p:tav tm="100000">
                                          <p:val>
                                            <p:strVal val="#ppt_y"/>
                                          </p:val>
                                        </p:tav>
                                      </p:tavLst>
                                    </p:anim>
                                    <p:anim calcmode="lin" valueType="num">
                                      <p:cBhvr>
                                        <p:cTn id="57" dur="500" fill="hold"/>
                                        <p:tgtEl>
                                          <p:spTgt spid="229396"/>
                                        </p:tgtEl>
                                        <p:attrNameLst>
                                          <p:attrName>ppt_w</p:attrName>
                                        </p:attrNameLst>
                                      </p:cBhvr>
                                      <p:tavLst>
                                        <p:tav tm="0">
                                          <p:val>
                                            <p:strVal val="#ppt_w"/>
                                          </p:val>
                                        </p:tav>
                                        <p:tav tm="100000">
                                          <p:val>
                                            <p:strVal val="#ppt_w"/>
                                          </p:val>
                                        </p:tav>
                                      </p:tavLst>
                                    </p:anim>
                                    <p:anim calcmode="lin" valueType="num">
                                      <p:cBhvr>
                                        <p:cTn id="58" dur="500" fill="hold"/>
                                        <p:tgtEl>
                                          <p:spTgt spid="229396"/>
                                        </p:tgtEl>
                                        <p:attrNameLst>
                                          <p:attrName>ppt_h</p:attrName>
                                        </p:attrNameLst>
                                      </p:cBhvr>
                                      <p:tavLst>
                                        <p:tav tm="0">
                                          <p:val>
                                            <p:fltVal val="0"/>
                                          </p:val>
                                        </p:tav>
                                        <p:tav tm="100000">
                                          <p:val>
                                            <p:strVal val="#ppt_h"/>
                                          </p:val>
                                        </p:tav>
                                      </p:tavLst>
                                    </p:anim>
                                  </p:childTnLst>
                                </p:cTn>
                              </p:par>
                            </p:childTnLst>
                          </p:cTn>
                        </p:par>
                        <p:par>
                          <p:cTn id="59" fill="hold" nodeType="afterGroup">
                            <p:stCondLst>
                              <p:cond delay="8500"/>
                            </p:stCondLst>
                            <p:childTnLst>
                              <p:par>
                                <p:cTn id="60" presetID="17" presetClass="entr" presetSubtype="1" fill="hold" grpId="0" nodeType="afterEffect">
                                  <p:stCondLst>
                                    <p:cond delay="0"/>
                                  </p:stCondLst>
                                  <p:childTnLst>
                                    <p:set>
                                      <p:cBhvr>
                                        <p:cTn id="61" dur="1" fill="hold">
                                          <p:stCondLst>
                                            <p:cond delay="0"/>
                                          </p:stCondLst>
                                        </p:cTn>
                                        <p:tgtEl>
                                          <p:spTgt spid="229397"/>
                                        </p:tgtEl>
                                        <p:attrNameLst>
                                          <p:attrName>style.visibility</p:attrName>
                                        </p:attrNameLst>
                                      </p:cBhvr>
                                      <p:to>
                                        <p:strVal val="visible"/>
                                      </p:to>
                                    </p:set>
                                    <p:anim calcmode="lin" valueType="num">
                                      <p:cBhvr>
                                        <p:cTn id="62" dur="500" fill="hold"/>
                                        <p:tgtEl>
                                          <p:spTgt spid="229397"/>
                                        </p:tgtEl>
                                        <p:attrNameLst>
                                          <p:attrName>ppt_x</p:attrName>
                                        </p:attrNameLst>
                                      </p:cBhvr>
                                      <p:tavLst>
                                        <p:tav tm="0">
                                          <p:val>
                                            <p:strVal val="#ppt_x"/>
                                          </p:val>
                                        </p:tav>
                                        <p:tav tm="100000">
                                          <p:val>
                                            <p:strVal val="#ppt_x"/>
                                          </p:val>
                                        </p:tav>
                                      </p:tavLst>
                                    </p:anim>
                                    <p:anim calcmode="lin" valueType="num">
                                      <p:cBhvr>
                                        <p:cTn id="63" dur="500" fill="hold"/>
                                        <p:tgtEl>
                                          <p:spTgt spid="229397"/>
                                        </p:tgtEl>
                                        <p:attrNameLst>
                                          <p:attrName>ppt_y</p:attrName>
                                        </p:attrNameLst>
                                      </p:cBhvr>
                                      <p:tavLst>
                                        <p:tav tm="0">
                                          <p:val>
                                            <p:strVal val="#ppt_y-#ppt_h/2"/>
                                          </p:val>
                                        </p:tav>
                                        <p:tav tm="100000">
                                          <p:val>
                                            <p:strVal val="#ppt_y"/>
                                          </p:val>
                                        </p:tav>
                                      </p:tavLst>
                                    </p:anim>
                                    <p:anim calcmode="lin" valueType="num">
                                      <p:cBhvr>
                                        <p:cTn id="64" dur="500" fill="hold"/>
                                        <p:tgtEl>
                                          <p:spTgt spid="229397"/>
                                        </p:tgtEl>
                                        <p:attrNameLst>
                                          <p:attrName>ppt_w</p:attrName>
                                        </p:attrNameLst>
                                      </p:cBhvr>
                                      <p:tavLst>
                                        <p:tav tm="0">
                                          <p:val>
                                            <p:strVal val="#ppt_w"/>
                                          </p:val>
                                        </p:tav>
                                        <p:tav tm="100000">
                                          <p:val>
                                            <p:strVal val="#ppt_w"/>
                                          </p:val>
                                        </p:tav>
                                      </p:tavLst>
                                    </p:anim>
                                    <p:anim calcmode="lin" valueType="num">
                                      <p:cBhvr>
                                        <p:cTn id="65" dur="500" fill="hold"/>
                                        <p:tgtEl>
                                          <p:spTgt spid="229397"/>
                                        </p:tgtEl>
                                        <p:attrNameLst>
                                          <p:attrName>ppt_h</p:attrName>
                                        </p:attrNameLst>
                                      </p:cBhvr>
                                      <p:tavLst>
                                        <p:tav tm="0">
                                          <p:val>
                                            <p:fltVal val="0"/>
                                          </p:val>
                                        </p:tav>
                                        <p:tav tm="100000">
                                          <p:val>
                                            <p:strVal val="#ppt_h"/>
                                          </p:val>
                                        </p:tav>
                                      </p:tavLst>
                                    </p:anim>
                                  </p:childTnLst>
                                </p:cTn>
                              </p:par>
                            </p:childTnLst>
                          </p:cTn>
                        </p:par>
                        <p:par>
                          <p:cTn id="66" fill="hold" nodeType="afterGroup">
                            <p:stCondLst>
                              <p:cond delay="9000"/>
                            </p:stCondLst>
                            <p:childTnLst>
                              <p:par>
                                <p:cTn id="67" presetID="17" presetClass="entr" presetSubtype="4" fill="hold" grpId="0" nodeType="afterEffect">
                                  <p:stCondLst>
                                    <p:cond delay="0"/>
                                  </p:stCondLst>
                                  <p:childTnLst>
                                    <p:set>
                                      <p:cBhvr>
                                        <p:cTn id="68" dur="1" fill="hold">
                                          <p:stCondLst>
                                            <p:cond delay="0"/>
                                          </p:stCondLst>
                                        </p:cTn>
                                        <p:tgtEl>
                                          <p:spTgt spid="229398"/>
                                        </p:tgtEl>
                                        <p:attrNameLst>
                                          <p:attrName>style.visibility</p:attrName>
                                        </p:attrNameLst>
                                      </p:cBhvr>
                                      <p:to>
                                        <p:strVal val="visible"/>
                                      </p:to>
                                    </p:set>
                                    <p:anim calcmode="lin" valueType="num">
                                      <p:cBhvr>
                                        <p:cTn id="69" dur="500" fill="hold"/>
                                        <p:tgtEl>
                                          <p:spTgt spid="229398"/>
                                        </p:tgtEl>
                                        <p:attrNameLst>
                                          <p:attrName>ppt_x</p:attrName>
                                        </p:attrNameLst>
                                      </p:cBhvr>
                                      <p:tavLst>
                                        <p:tav tm="0">
                                          <p:val>
                                            <p:strVal val="#ppt_x"/>
                                          </p:val>
                                        </p:tav>
                                        <p:tav tm="100000">
                                          <p:val>
                                            <p:strVal val="#ppt_x"/>
                                          </p:val>
                                        </p:tav>
                                      </p:tavLst>
                                    </p:anim>
                                    <p:anim calcmode="lin" valueType="num">
                                      <p:cBhvr>
                                        <p:cTn id="70" dur="500" fill="hold"/>
                                        <p:tgtEl>
                                          <p:spTgt spid="229398"/>
                                        </p:tgtEl>
                                        <p:attrNameLst>
                                          <p:attrName>ppt_y</p:attrName>
                                        </p:attrNameLst>
                                      </p:cBhvr>
                                      <p:tavLst>
                                        <p:tav tm="0">
                                          <p:val>
                                            <p:strVal val="#ppt_y+#ppt_h/2"/>
                                          </p:val>
                                        </p:tav>
                                        <p:tav tm="100000">
                                          <p:val>
                                            <p:strVal val="#ppt_y"/>
                                          </p:val>
                                        </p:tav>
                                      </p:tavLst>
                                    </p:anim>
                                    <p:anim calcmode="lin" valueType="num">
                                      <p:cBhvr>
                                        <p:cTn id="71" dur="500" fill="hold"/>
                                        <p:tgtEl>
                                          <p:spTgt spid="229398"/>
                                        </p:tgtEl>
                                        <p:attrNameLst>
                                          <p:attrName>ppt_w</p:attrName>
                                        </p:attrNameLst>
                                      </p:cBhvr>
                                      <p:tavLst>
                                        <p:tav tm="0">
                                          <p:val>
                                            <p:strVal val="#ppt_w"/>
                                          </p:val>
                                        </p:tav>
                                        <p:tav tm="100000">
                                          <p:val>
                                            <p:strVal val="#ppt_w"/>
                                          </p:val>
                                        </p:tav>
                                      </p:tavLst>
                                    </p:anim>
                                    <p:anim calcmode="lin" valueType="num">
                                      <p:cBhvr>
                                        <p:cTn id="72" dur="500" fill="hold"/>
                                        <p:tgtEl>
                                          <p:spTgt spid="229398"/>
                                        </p:tgtEl>
                                        <p:attrNameLst>
                                          <p:attrName>ppt_h</p:attrName>
                                        </p:attrNameLst>
                                      </p:cBhvr>
                                      <p:tavLst>
                                        <p:tav tm="0">
                                          <p:val>
                                            <p:fltVal val="0"/>
                                          </p:val>
                                        </p:tav>
                                        <p:tav tm="100000">
                                          <p:val>
                                            <p:strVal val="#ppt_h"/>
                                          </p:val>
                                        </p:tav>
                                      </p:tavLst>
                                    </p:anim>
                                  </p:childTnLst>
                                </p:cTn>
                              </p:par>
                            </p:childTnLst>
                          </p:cTn>
                        </p:par>
                        <p:par>
                          <p:cTn id="73" fill="hold" nodeType="afterGroup">
                            <p:stCondLst>
                              <p:cond delay="9500"/>
                            </p:stCondLst>
                            <p:childTnLst>
                              <p:par>
                                <p:cTn id="74" presetID="17" presetClass="entr" presetSubtype="4" fill="hold" grpId="0" nodeType="afterEffect">
                                  <p:stCondLst>
                                    <p:cond delay="0"/>
                                  </p:stCondLst>
                                  <p:childTnLst>
                                    <p:set>
                                      <p:cBhvr>
                                        <p:cTn id="75" dur="1" fill="hold">
                                          <p:stCondLst>
                                            <p:cond delay="0"/>
                                          </p:stCondLst>
                                        </p:cTn>
                                        <p:tgtEl>
                                          <p:spTgt spid="229399"/>
                                        </p:tgtEl>
                                        <p:attrNameLst>
                                          <p:attrName>style.visibility</p:attrName>
                                        </p:attrNameLst>
                                      </p:cBhvr>
                                      <p:to>
                                        <p:strVal val="visible"/>
                                      </p:to>
                                    </p:set>
                                    <p:anim calcmode="lin" valueType="num">
                                      <p:cBhvr>
                                        <p:cTn id="76" dur="500" fill="hold"/>
                                        <p:tgtEl>
                                          <p:spTgt spid="229399"/>
                                        </p:tgtEl>
                                        <p:attrNameLst>
                                          <p:attrName>ppt_x</p:attrName>
                                        </p:attrNameLst>
                                      </p:cBhvr>
                                      <p:tavLst>
                                        <p:tav tm="0">
                                          <p:val>
                                            <p:strVal val="#ppt_x"/>
                                          </p:val>
                                        </p:tav>
                                        <p:tav tm="100000">
                                          <p:val>
                                            <p:strVal val="#ppt_x"/>
                                          </p:val>
                                        </p:tav>
                                      </p:tavLst>
                                    </p:anim>
                                    <p:anim calcmode="lin" valueType="num">
                                      <p:cBhvr>
                                        <p:cTn id="77" dur="500" fill="hold"/>
                                        <p:tgtEl>
                                          <p:spTgt spid="229399"/>
                                        </p:tgtEl>
                                        <p:attrNameLst>
                                          <p:attrName>ppt_y</p:attrName>
                                        </p:attrNameLst>
                                      </p:cBhvr>
                                      <p:tavLst>
                                        <p:tav tm="0">
                                          <p:val>
                                            <p:strVal val="#ppt_y+#ppt_h/2"/>
                                          </p:val>
                                        </p:tav>
                                        <p:tav tm="100000">
                                          <p:val>
                                            <p:strVal val="#ppt_y"/>
                                          </p:val>
                                        </p:tav>
                                      </p:tavLst>
                                    </p:anim>
                                    <p:anim calcmode="lin" valueType="num">
                                      <p:cBhvr>
                                        <p:cTn id="78" dur="500" fill="hold"/>
                                        <p:tgtEl>
                                          <p:spTgt spid="229399"/>
                                        </p:tgtEl>
                                        <p:attrNameLst>
                                          <p:attrName>ppt_w</p:attrName>
                                        </p:attrNameLst>
                                      </p:cBhvr>
                                      <p:tavLst>
                                        <p:tav tm="0">
                                          <p:val>
                                            <p:strVal val="#ppt_w"/>
                                          </p:val>
                                        </p:tav>
                                        <p:tav tm="100000">
                                          <p:val>
                                            <p:strVal val="#ppt_w"/>
                                          </p:val>
                                        </p:tav>
                                      </p:tavLst>
                                    </p:anim>
                                    <p:anim calcmode="lin" valueType="num">
                                      <p:cBhvr>
                                        <p:cTn id="79" dur="500" fill="hold"/>
                                        <p:tgtEl>
                                          <p:spTgt spid="229399"/>
                                        </p:tgtEl>
                                        <p:attrNameLst>
                                          <p:attrName>ppt_h</p:attrName>
                                        </p:attrNameLst>
                                      </p:cBhvr>
                                      <p:tavLst>
                                        <p:tav tm="0">
                                          <p:val>
                                            <p:fltVal val="0"/>
                                          </p:val>
                                        </p:tav>
                                        <p:tav tm="100000">
                                          <p:val>
                                            <p:strVal val="#ppt_h"/>
                                          </p:val>
                                        </p:tav>
                                      </p:tavLst>
                                    </p:anim>
                                  </p:childTnLst>
                                </p:cTn>
                              </p:par>
                            </p:childTnLst>
                          </p:cTn>
                        </p:par>
                        <p:par>
                          <p:cTn id="80" fill="hold" nodeType="afterGroup">
                            <p:stCondLst>
                              <p:cond delay="10000"/>
                            </p:stCondLst>
                            <p:childTnLst>
                              <p:par>
                                <p:cTn id="81" presetID="18" presetClass="entr" presetSubtype="6" fill="hold" grpId="0" nodeType="afterEffect">
                                  <p:stCondLst>
                                    <p:cond delay="0"/>
                                  </p:stCondLst>
                                  <p:childTnLst>
                                    <p:set>
                                      <p:cBhvr>
                                        <p:cTn id="82" dur="1" fill="hold">
                                          <p:stCondLst>
                                            <p:cond delay="0"/>
                                          </p:stCondLst>
                                        </p:cTn>
                                        <p:tgtEl>
                                          <p:spTgt spid="229402"/>
                                        </p:tgtEl>
                                        <p:attrNameLst>
                                          <p:attrName>style.visibility</p:attrName>
                                        </p:attrNameLst>
                                      </p:cBhvr>
                                      <p:to>
                                        <p:strVal val="visible"/>
                                      </p:to>
                                    </p:set>
                                    <p:animEffect transition="in" filter="strips(downRight)">
                                      <p:cBhvr>
                                        <p:cTn id="83" dur="500"/>
                                        <p:tgtEl>
                                          <p:spTgt spid="229402"/>
                                        </p:tgtEl>
                                      </p:cBhvr>
                                    </p:animEffect>
                                  </p:childTnLst>
                                </p:cTn>
                              </p:par>
                            </p:childTnLst>
                          </p:cTn>
                        </p:par>
                        <p:par>
                          <p:cTn id="84" fill="hold" nodeType="afterGroup">
                            <p:stCondLst>
                              <p:cond delay="10500"/>
                            </p:stCondLst>
                            <p:childTnLst>
                              <p:par>
                                <p:cTn id="85" presetID="18" presetClass="entr" presetSubtype="12" fill="hold" grpId="0" nodeType="afterEffect">
                                  <p:stCondLst>
                                    <p:cond delay="0"/>
                                  </p:stCondLst>
                                  <p:childTnLst>
                                    <p:set>
                                      <p:cBhvr>
                                        <p:cTn id="86" dur="1" fill="hold">
                                          <p:stCondLst>
                                            <p:cond delay="0"/>
                                          </p:stCondLst>
                                        </p:cTn>
                                        <p:tgtEl>
                                          <p:spTgt spid="229403"/>
                                        </p:tgtEl>
                                        <p:attrNameLst>
                                          <p:attrName>style.visibility</p:attrName>
                                        </p:attrNameLst>
                                      </p:cBhvr>
                                      <p:to>
                                        <p:strVal val="visible"/>
                                      </p:to>
                                    </p:set>
                                    <p:animEffect transition="in" filter="strips(downLeft)">
                                      <p:cBhvr>
                                        <p:cTn id="87" dur="500"/>
                                        <p:tgtEl>
                                          <p:spTgt spid="229403"/>
                                        </p:tgtEl>
                                      </p:cBhvr>
                                    </p:animEffect>
                                  </p:childTnLst>
                                </p:cTn>
                              </p:par>
                            </p:childTnLst>
                          </p:cTn>
                        </p:par>
                        <p:par>
                          <p:cTn id="88" fill="hold" nodeType="afterGroup">
                            <p:stCondLst>
                              <p:cond delay="11000"/>
                            </p:stCondLst>
                            <p:childTnLst>
                              <p:par>
                                <p:cTn id="89" presetID="18" presetClass="entr" presetSubtype="6" fill="hold" grpId="0" nodeType="afterEffect">
                                  <p:stCondLst>
                                    <p:cond delay="0"/>
                                  </p:stCondLst>
                                  <p:childTnLst>
                                    <p:set>
                                      <p:cBhvr>
                                        <p:cTn id="90" dur="1" fill="hold">
                                          <p:stCondLst>
                                            <p:cond delay="0"/>
                                          </p:stCondLst>
                                        </p:cTn>
                                        <p:tgtEl>
                                          <p:spTgt spid="229400"/>
                                        </p:tgtEl>
                                        <p:attrNameLst>
                                          <p:attrName>style.visibility</p:attrName>
                                        </p:attrNameLst>
                                      </p:cBhvr>
                                      <p:to>
                                        <p:strVal val="visible"/>
                                      </p:to>
                                    </p:set>
                                    <p:animEffect transition="in" filter="strips(downRight)">
                                      <p:cBhvr>
                                        <p:cTn id="91" dur="500"/>
                                        <p:tgtEl>
                                          <p:spTgt spid="229400"/>
                                        </p:tgtEl>
                                      </p:cBhvr>
                                    </p:animEffect>
                                  </p:childTnLst>
                                </p:cTn>
                              </p:par>
                            </p:childTnLst>
                          </p:cTn>
                        </p:par>
                        <p:par>
                          <p:cTn id="92" fill="hold" nodeType="afterGroup">
                            <p:stCondLst>
                              <p:cond delay="11500"/>
                            </p:stCondLst>
                            <p:childTnLst>
                              <p:par>
                                <p:cTn id="93" presetID="18" presetClass="entr" presetSubtype="12" fill="hold" grpId="0" nodeType="afterEffect">
                                  <p:stCondLst>
                                    <p:cond delay="0"/>
                                  </p:stCondLst>
                                  <p:childTnLst>
                                    <p:set>
                                      <p:cBhvr>
                                        <p:cTn id="94" dur="1" fill="hold">
                                          <p:stCondLst>
                                            <p:cond delay="0"/>
                                          </p:stCondLst>
                                        </p:cTn>
                                        <p:tgtEl>
                                          <p:spTgt spid="229401"/>
                                        </p:tgtEl>
                                        <p:attrNameLst>
                                          <p:attrName>style.visibility</p:attrName>
                                        </p:attrNameLst>
                                      </p:cBhvr>
                                      <p:to>
                                        <p:strVal val="visible"/>
                                      </p:to>
                                    </p:set>
                                    <p:animEffect transition="in" filter="strips(downLeft)">
                                      <p:cBhvr>
                                        <p:cTn id="95" dur="500"/>
                                        <p:tgtEl>
                                          <p:spTgt spid="229401"/>
                                        </p:tgtEl>
                                      </p:cBhvr>
                                    </p:animEffect>
                                  </p:childTnLst>
                                </p:cTn>
                              </p:par>
                            </p:childTnLst>
                          </p:cTn>
                        </p:par>
                        <p:par>
                          <p:cTn id="96" fill="hold" nodeType="afterGroup">
                            <p:stCondLst>
                              <p:cond delay="12000"/>
                            </p:stCondLst>
                            <p:childTnLst>
                              <p:par>
                                <p:cTn id="97" presetID="18" presetClass="entr" presetSubtype="12" fill="hold" grpId="0" nodeType="afterEffect">
                                  <p:stCondLst>
                                    <p:cond delay="0"/>
                                  </p:stCondLst>
                                  <p:childTnLst>
                                    <p:set>
                                      <p:cBhvr>
                                        <p:cTn id="98" dur="1" fill="hold">
                                          <p:stCondLst>
                                            <p:cond delay="0"/>
                                          </p:stCondLst>
                                        </p:cTn>
                                        <p:tgtEl>
                                          <p:spTgt spid="229405"/>
                                        </p:tgtEl>
                                        <p:attrNameLst>
                                          <p:attrName>style.visibility</p:attrName>
                                        </p:attrNameLst>
                                      </p:cBhvr>
                                      <p:to>
                                        <p:strVal val="visible"/>
                                      </p:to>
                                    </p:set>
                                    <p:animEffect transition="in" filter="strips(downLeft)">
                                      <p:cBhvr>
                                        <p:cTn id="99" dur="500"/>
                                        <p:tgtEl>
                                          <p:spTgt spid="229405"/>
                                        </p:tgtEl>
                                      </p:cBhvr>
                                    </p:animEffect>
                                  </p:childTnLst>
                                </p:cTn>
                              </p:par>
                            </p:childTnLst>
                          </p:cTn>
                        </p:par>
                        <p:par>
                          <p:cTn id="100" fill="hold" nodeType="afterGroup">
                            <p:stCondLst>
                              <p:cond delay="12500"/>
                            </p:stCondLst>
                            <p:childTnLst>
                              <p:par>
                                <p:cTn id="101" presetID="18" presetClass="entr" presetSubtype="6" fill="hold" grpId="0" nodeType="afterEffect">
                                  <p:stCondLst>
                                    <p:cond delay="0"/>
                                  </p:stCondLst>
                                  <p:childTnLst>
                                    <p:set>
                                      <p:cBhvr>
                                        <p:cTn id="102" dur="1" fill="hold">
                                          <p:stCondLst>
                                            <p:cond delay="0"/>
                                          </p:stCondLst>
                                        </p:cTn>
                                        <p:tgtEl>
                                          <p:spTgt spid="229404"/>
                                        </p:tgtEl>
                                        <p:attrNameLst>
                                          <p:attrName>style.visibility</p:attrName>
                                        </p:attrNameLst>
                                      </p:cBhvr>
                                      <p:to>
                                        <p:strVal val="visible"/>
                                      </p:to>
                                    </p:set>
                                    <p:animEffect transition="in" filter="strips(downRight)">
                                      <p:cBhvr>
                                        <p:cTn id="103" dur="500"/>
                                        <p:tgtEl>
                                          <p:spTgt spid="229404"/>
                                        </p:tgtEl>
                                      </p:cBhvr>
                                    </p:animEffect>
                                  </p:childTnLst>
                                </p:cTn>
                              </p:par>
                            </p:childTnLst>
                          </p:cTn>
                        </p:par>
                        <p:par>
                          <p:cTn id="104" fill="hold" nodeType="afterGroup">
                            <p:stCondLst>
                              <p:cond delay="13000"/>
                            </p:stCondLst>
                            <p:childTnLst>
                              <p:par>
                                <p:cTn id="105" presetID="18" presetClass="entr" presetSubtype="12" fill="hold" grpId="0" nodeType="afterEffect">
                                  <p:stCondLst>
                                    <p:cond delay="0"/>
                                  </p:stCondLst>
                                  <p:childTnLst>
                                    <p:set>
                                      <p:cBhvr>
                                        <p:cTn id="106" dur="1" fill="hold">
                                          <p:stCondLst>
                                            <p:cond delay="0"/>
                                          </p:stCondLst>
                                        </p:cTn>
                                        <p:tgtEl>
                                          <p:spTgt spid="229407"/>
                                        </p:tgtEl>
                                        <p:attrNameLst>
                                          <p:attrName>style.visibility</p:attrName>
                                        </p:attrNameLst>
                                      </p:cBhvr>
                                      <p:to>
                                        <p:strVal val="visible"/>
                                      </p:to>
                                    </p:set>
                                    <p:animEffect transition="in" filter="strips(downLeft)">
                                      <p:cBhvr>
                                        <p:cTn id="107" dur="500"/>
                                        <p:tgtEl>
                                          <p:spTgt spid="229407"/>
                                        </p:tgtEl>
                                      </p:cBhvr>
                                    </p:animEffect>
                                  </p:childTnLst>
                                </p:cTn>
                              </p:par>
                            </p:childTnLst>
                          </p:cTn>
                        </p:par>
                        <p:par>
                          <p:cTn id="108" fill="hold" nodeType="afterGroup">
                            <p:stCondLst>
                              <p:cond delay="13500"/>
                            </p:stCondLst>
                            <p:childTnLst>
                              <p:par>
                                <p:cTn id="109" presetID="18" presetClass="entr" presetSubtype="6" fill="hold" grpId="0" nodeType="afterEffect">
                                  <p:stCondLst>
                                    <p:cond delay="0"/>
                                  </p:stCondLst>
                                  <p:childTnLst>
                                    <p:set>
                                      <p:cBhvr>
                                        <p:cTn id="110" dur="1" fill="hold">
                                          <p:stCondLst>
                                            <p:cond delay="0"/>
                                          </p:stCondLst>
                                        </p:cTn>
                                        <p:tgtEl>
                                          <p:spTgt spid="229406"/>
                                        </p:tgtEl>
                                        <p:attrNameLst>
                                          <p:attrName>style.visibility</p:attrName>
                                        </p:attrNameLst>
                                      </p:cBhvr>
                                      <p:to>
                                        <p:strVal val="visible"/>
                                      </p:to>
                                    </p:set>
                                    <p:animEffect transition="in" filter="strips(downRight)">
                                      <p:cBhvr>
                                        <p:cTn id="111" dur="500"/>
                                        <p:tgtEl>
                                          <p:spTgt spid="22940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6" presetClass="entr" presetSubtype="26" fill="hold" grpId="0" nodeType="clickEffect">
                                  <p:stCondLst>
                                    <p:cond delay="0"/>
                                  </p:stCondLst>
                                  <p:childTnLst>
                                    <p:set>
                                      <p:cBhvr>
                                        <p:cTn id="115" dur="1" fill="hold">
                                          <p:stCondLst>
                                            <p:cond delay="0"/>
                                          </p:stCondLst>
                                        </p:cTn>
                                        <p:tgtEl>
                                          <p:spTgt spid="229408"/>
                                        </p:tgtEl>
                                        <p:attrNameLst>
                                          <p:attrName>style.visibility</p:attrName>
                                        </p:attrNameLst>
                                      </p:cBhvr>
                                      <p:to>
                                        <p:strVal val="visible"/>
                                      </p:to>
                                    </p:set>
                                    <p:animEffect transition="in" filter="barn(inHorizontal)">
                                      <p:cBhvr>
                                        <p:cTn id="116" dur="500"/>
                                        <p:tgtEl>
                                          <p:spTgt spid="229408"/>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ntr" presetSubtype="26" fill="hold" grpId="0" nodeType="clickEffect">
                                  <p:stCondLst>
                                    <p:cond delay="0"/>
                                  </p:stCondLst>
                                  <p:childTnLst>
                                    <p:set>
                                      <p:cBhvr>
                                        <p:cTn id="120" dur="1" fill="hold">
                                          <p:stCondLst>
                                            <p:cond delay="0"/>
                                          </p:stCondLst>
                                        </p:cTn>
                                        <p:tgtEl>
                                          <p:spTgt spid="229409"/>
                                        </p:tgtEl>
                                        <p:attrNameLst>
                                          <p:attrName>style.visibility</p:attrName>
                                        </p:attrNameLst>
                                      </p:cBhvr>
                                      <p:to>
                                        <p:strVal val="visible"/>
                                      </p:to>
                                    </p:set>
                                    <p:animEffect transition="in" filter="barn(inHorizontal)">
                                      <p:cBhvr>
                                        <p:cTn id="121" dur="500"/>
                                        <p:tgtEl>
                                          <p:spTgt spid="22940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9" presetClass="entr" presetSubtype="10" fill="hold" grpId="0" nodeType="clickEffect">
                                  <p:stCondLst>
                                    <p:cond delay="0"/>
                                  </p:stCondLst>
                                  <p:childTnLst>
                                    <p:set>
                                      <p:cBhvr>
                                        <p:cTn id="125" dur="1" fill="hold">
                                          <p:stCondLst>
                                            <p:cond delay="0"/>
                                          </p:stCondLst>
                                        </p:cTn>
                                        <p:tgtEl>
                                          <p:spTgt spid="229411"/>
                                        </p:tgtEl>
                                        <p:attrNameLst>
                                          <p:attrName>style.visibility</p:attrName>
                                        </p:attrNameLst>
                                      </p:cBhvr>
                                      <p:to>
                                        <p:strVal val="visible"/>
                                      </p:to>
                                    </p:set>
                                    <p:anim calcmode="lin" valueType="num">
                                      <p:cBhvr>
                                        <p:cTn id="126" dur="5000" fill="hold"/>
                                        <p:tgtEl>
                                          <p:spTgt spid="229411"/>
                                        </p:tgtEl>
                                        <p:attrNameLst>
                                          <p:attrName>ppt_w</p:attrName>
                                        </p:attrNameLst>
                                      </p:cBhvr>
                                      <p:tavLst>
                                        <p:tav tm="0" fmla="#ppt_w*sin(2.5*pi*$)">
                                          <p:val>
                                            <p:fltVal val="0"/>
                                          </p:val>
                                        </p:tav>
                                        <p:tav tm="100000">
                                          <p:val>
                                            <p:fltVal val="1"/>
                                          </p:val>
                                        </p:tav>
                                      </p:tavLst>
                                    </p:anim>
                                    <p:anim calcmode="lin" valueType="num">
                                      <p:cBhvr>
                                        <p:cTn id="127" dur="5000" fill="hold"/>
                                        <p:tgtEl>
                                          <p:spTgt spid="229411"/>
                                        </p:tgtEl>
                                        <p:attrNameLst>
                                          <p:attrName>ppt_h</p:attrName>
                                        </p:attrNameLst>
                                      </p:cBhvr>
                                      <p:tavLst>
                                        <p:tav tm="0">
                                          <p:val>
                                            <p:strVal val="#ppt_h"/>
                                          </p:val>
                                        </p:tav>
                                        <p:tav tm="100000">
                                          <p:val>
                                            <p:strVal val="#ppt_h"/>
                                          </p:val>
                                        </p:tav>
                                      </p:tavLst>
                                    </p:anim>
                                  </p:childTnLst>
                                </p:cTn>
                              </p:par>
                            </p:childTnLst>
                          </p:cTn>
                        </p:par>
                        <p:par>
                          <p:cTn id="128" fill="hold" nodeType="afterGroup">
                            <p:stCondLst>
                              <p:cond delay="5000"/>
                            </p:stCondLst>
                            <p:childTnLst>
                              <p:par>
                                <p:cTn id="129" presetID="17" presetClass="entr" presetSubtype="4" fill="hold" grpId="0" nodeType="afterEffect">
                                  <p:stCondLst>
                                    <p:cond delay="2000"/>
                                  </p:stCondLst>
                                  <p:childTnLst>
                                    <p:set>
                                      <p:cBhvr>
                                        <p:cTn id="130" dur="1" fill="hold">
                                          <p:stCondLst>
                                            <p:cond delay="0"/>
                                          </p:stCondLst>
                                        </p:cTn>
                                        <p:tgtEl>
                                          <p:spTgt spid="229412"/>
                                        </p:tgtEl>
                                        <p:attrNameLst>
                                          <p:attrName>style.visibility</p:attrName>
                                        </p:attrNameLst>
                                      </p:cBhvr>
                                      <p:to>
                                        <p:strVal val="visible"/>
                                      </p:to>
                                    </p:set>
                                    <p:anim calcmode="lin" valueType="num">
                                      <p:cBhvr>
                                        <p:cTn id="131" dur="500" fill="hold"/>
                                        <p:tgtEl>
                                          <p:spTgt spid="229412"/>
                                        </p:tgtEl>
                                        <p:attrNameLst>
                                          <p:attrName>ppt_x</p:attrName>
                                        </p:attrNameLst>
                                      </p:cBhvr>
                                      <p:tavLst>
                                        <p:tav tm="0">
                                          <p:val>
                                            <p:strVal val="#ppt_x"/>
                                          </p:val>
                                        </p:tav>
                                        <p:tav tm="100000">
                                          <p:val>
                                            <p:strVal val="#ppt_x"/>
                                          </p:val>
                                        </p:tav>
                                      </p:tavLst>
                                    </p:anim>
                                    <p:anim calcmode="lin" valueType="num">
                                      <p:cBhvr>
                                        <p:cTn id="132" dur="500" fill="hold"/>
                                        <p:tgtEl>
                                          <p:spTgt spid="229412"/>
                                        </p:tgtEl>
                                        <p:attrNameLst>
                                          <p:attrName>ppt_y</p:attrName>
                                        </p:attrNameLst>
                                      </p:cBhvr>
                                      <p:tavLst>
                                        <p:tav tm="0">
                                          <p:val>
                                            <p:strVal val="#ppt_y+#ppt_h/2"/>
                                          </p:val>
                                        </p:tav>
                                        <p:tav tm="100000">
                                          <p:val>
                                            <p:strVal val="#ppt_y"/>
                                          </p:val>
                                        </p:tav>
                                      </p:tavLst>
                                    </p:anim>
                                    <p:anim calcmode="lin" valueType="num">
                                      <p:cBhvr>
                                        <p:cTn id="133" dur="500" fill="hold"/>
                                        <p:tgtEl>
                                          <p:spTgt spid="229412"/>
                                        </p:tgtEl>
                                        <p:attrNameLst>
                                          <p:attrName>ppt_w</p:attrName>
                                        </p:attrNameLst>
                                      </p:cBhvr>
                                      <p:tavLst>
                                        <p:tav tm="0">
                                          <p:val>
                                            <p:strVal val="#ppt_w"/>
                                          </p:val>
                                        </p:tav>
                                        <p:tav tm="100000">
                                          <p:val>
                                            <p:strVal val="#ppt_w"/>
                                          </p:val>
                                        </p:tav>
                                      </p:tavLst>
                                    </p:anim>
                                    <p:anim calcmode="lin" valueType="num">
                                      <p:cBhvr>
                                        <p:cTn id="134" dur="500" fill="hold"/>
                                        <p:tgtEl>
                                          <p:spTgt spid="229412"/>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9" presetClass="entr" presetSubtype="10" fill="hold" grpId="0" nodeType="clickEffect">
                                  <p:stCondLst>
                                    <p:cond delay="0"/>
                                  </p:stCondLst>
                                  <p:childTnLst>
                                    <p:set>
                                      <p:cBhvr>
                                        <p:cTn id="138" dur="1" fill="hold">
                                          <p:stCondLst>
                                            <p:cond delay="0"/>
                                          </p:stCondLst>
                                        </p:cTn>
                                        <p:tgtEl>
                                          <p:spTgt spid="229410"/>
                                        </p:tgtEl>
                                        <p:attrNameLst>
                                          <p:attrName>style.visibility</p:attrName>
                                        </p:attrNameLst>
                                      </p:cBhvr>
                                      <p:to>
                                        <p:strVal val="visible"/>
                                      </p:to>
                                    </p:set>
                                    <p:anim calcmode="lin" valueType="num">
                                      <p:cBhvr>
                                        <p:cTn id="139" dur="5000" fill="hold"/>
                                        <p:tgtEl>
                                          <p:spTgt spid="229410"/>
                                        </p:tgtEl>
                                        <p:attrNameLst>
                                          <p:attrName>ppt_w</p:attrName>
                                        </p:attrNameLst>
                                      </p:cBhvr>
                                      <p:tavLst>
                                        <p:tav tm="0" fmla="#ppt_w*sin(2.5*pi*$)">
                                          <p:val>
                                            <p:fltVal val="0"/>
                                          </p:val>
                                        </p:tav>
                                        <p:tav tm="100000">
                                          <p:val>
                                            <p:fltVal val="1"/>
                                          </p:val>
                                        </p:tav>
                                      </p:tavLst>
                                    </p:anim>
                                    <p:anim calcmode="lin" valueType="num">
                                      <p:cBhvr>
                                        <p:cTn id="140" dur="5000" fill="hold"/>
                                        <p:tgtEl>
                                          <p:spTgt spid="2294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utoUpdateAnimBg="0"/>
      <p:bldP spid="229379" grpId="0" autoUpdateAnimBg="0"/>
      <p:bldP spid="229383" grpId="0" animBg="1"/>
      <p:bldP spid="229384" grpId="0" animBg="1"/>
      <p:bldP spid="229385" grpId="0" animBg="1"/>
      <p:bldP spid="229386" grpId="0" animBg="1"/>
      <p:bldP spid="229387" grpId="0" autoUpdateAnimBg="0"/>
      <p:bldP spid="229388" grpId="0" autoUpdateAnimBg="0"/>
      <p:bldP spid="229389" grpId="0" autoUpdateAnimBg="0"/>
      <p:bldP spid="229390" grpId="0" autoUpdateAnimBg="0"/>
      <p:bldP spid="229391" grpId="0" autoUpdateAnimBg="0"/>
      <p:bldP spid="229392" grpId="0" animBg="1"/>
      <p:bldP spid="229393" grpId="0" animBg="1"/>
      <p:bldP spid="229394" grpId="0" animBg="1"/>
      <p:bldP spid="229395" grpId="0" autoUpdateAnimBg="0"/>
      <p:bldP spid="229396" grpId="0" animBg="1"/>
      <p:bldP spid="229397" grpId="0" animBg="1"/>
      <p:bldP spid="229398" grpId="0" animBg="1"/>
      <p:bldP spid="229399" grpId="0" animBg="1"/>
      <p:bldP spid="229400" grpId="0" animBg="1"/>
      <p:bldP spid="229401" grpId="0" animBg="1"/>
      <p:bldP spid="229402" grpId="0" animBg="1"/>
      <p:bldP spid="229403" grpId="0" animBg="1"/>
      <p:bldP spid="229404" grpId="0" animBg="1"/>
      <p:bldP spid="229405" grpId="0" animBg="1"/>
      <p:bldP spid="229406" grpId="0" animBg="1"/>
      <p:bldP spid="229407" grpId="0" animBg="1"/>
      <p:bldP spid="229408" grpId="0" autoUpdateAnimBg="0"/>
      <p:bldP spid="229409" grpId="0" autoUpdateAnimBg="0"/>
      <p:bldP spid="229410" grpId="0" autoUpdateAnimBg="0"/>
      <p:bldP spid="229411" grpId="0" autoUpdateAnimBg="0"/>
      <p:bldP spid="2294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2" name="Picture 2" descr="E:\AB\FLIEGEN\MET\PP-Met\bergprof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0700"/>
            <a:ext cx="9144000"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57" name="Rectangle 17"/>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Höhenwetterkarte</a:t>
            </a:r>
          </a:p>
        </p:txBody>
      </p:sp>
      <p:sp>
        <p:nvSpPr>
          <p:cNvPr id="87064" name="Freeform 24"/>
          <p:cNvSpPr>
            <a:spLocks/>
          </p:cNvSpPr>
          <p:nvPr/>
        </p:nvSpPr>
        <p:spPr bwMode="auto">
          <a:xfrm>
            <a:off x="20638" y="1371600"/>
            <a:ext cx="9126537" cy="1287463"/>
          </a:xfrm>
          <a:custGeom>
            <a:avLst/>
            <a:gdLst>
              <a:gd name="T0" fmla="*/ 0 w 5749"/>
              <a:gd name="T1" fmla="*/ 2147483647 h 811"/>
              <a:gd name="T2" fmla="*/ 2147483647 w 5749"/>
              <a:gd name="T3" fmla="*/ 2147483647 h 811"/>
              <a:gd name="T4" fmla="*/ 2147483647 w 5749"/>
              <a:gd name="T5" fmla="*/ 2147483647 h 811"/>
              <a:gd name="T6" fmla="*/ 2147483647 w 5749"/>
              <a:gd name="T7" fmla="*/ 2147483647 h 811"/>
              <a:gd name="T8" fmla="*/ 0 60000 65536"/>
              <a:gd name="T9" fmla="*/ 0 60000 65536"/>
              <a:gd name="T10" fmla="*/ 0 60000 65536"/>
              <a:gd name="T11" fmla="*/ 0 60000 65536"/>
              <a:gd name="T12" fmla="*/ 0 w 5749"/>
              <a:gd name="T13" fmla="*/ 0 h 811"/>
              <a:gd name="T14" fmla="*/ 5749 w 5749"/>
              <a:gd name="T15" fmla="*/ 811 h 811"/>
            </a:gdLst>
            <a:ahLst/>
            <a:cxnLst>
              <a:cxn ang="T8">
                <a:pos x="T0" y="T1"/>
              </a:cxn>
              <a:cxn ang="T9">
                <a:pos x="T2" y="T3"/>
              </a:cxn>
              <a:cxn ang="T10">
                <a:pos x="T4" y="T5"/>
              </a:cxn>
              <a:cxn ang="T11">
                <a:pos x="T6" y="T7"/>
              </a:cxn>
            </a:cxnLst>
            <a:rect l="T12" t="T13" r="T14" b="T15"/>
            <a:pathLst>
              <a:path w="5749" h="811">
                <a:moveTo>
                  <a:pt x="0" y="666"/>
                </a:moveTo>
                <a:cubicBezTo>
                  <a:pt x="175" y="699"/>
                  <a:pt x="1141" y="52"/>
                  <a:pt x="1774" y="26"/>
                </a:cubicBezTo>
                <a:cubicBezTo>
                  <a:pt x="2392" y="0"/>
                  <a:pt x="3883" y="461"/>
                  <a:pt x="4431" y="587"/>
                </a:cubicBezTo>
                <a:cubicBezTo>
                  <a:pt x="5172" y="768"/>
                  <a:pt x="5475" y="764"/>
                  <a:pt x="5749" y="811"/>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87065" name="AutoShape 25"/>
          <p:cNvSpPr>
            <a:spLocks/>
          </p:cNvSpPr>
          <p:nvPr/>
        </p:nvSpPr>
        <p:spPr bwMode="auto">
          <a:xfrm>
            <a:off x="7308850" y="1231900"/>
            <a:ext cx="1638300" cy="392113"/>
          </a:xfrm>
          <a:prstGeom prst="accentCallout2">
            <a:avLst>
              <a:gd name="adj1" fmla="val 29148"/>
              <a:gd name="adj2" fmla="val -4653"/>
              <a:gd name="adj3" fmla="val 29148"/>
              <a:gd name="adj4" fmla="val -46417"/>
              <a:gd name="adj5" fmla="val 176519"/>
              <a:gd name="adj6" fmla="val -89921"/>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de-DE">
                <a:latin typeface="Calibri" charset="0"/>
              </a:rPr>
              <a:t>500 hPa-Fläche</a:t>
            </a:r>
          </a:p>
        </p:txBody>
      </p:sp>
      <p:sp>
        <p:nvSpPr>
          <p:cNvPr id="87070" name="Line 30"/>
          <p:cNvSpPr>
            <a:spLocks noChangeShapeType="1"/>
          </p:cNvSpPr>
          <p:nvPr/>
        </p:nvSpPr>
        <p:spPr bwMode="auto">
          <a:xfrm flipV="1">
            <a:off x="7308850" y="2376488"/>
            <a:ext cx="0" cy="363378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87071" name="Text Box 31"/>
          <p:cNvSpPr txBox="1">
            <a:spLocks noChangeArrowheads="1"/>
          </p:cNvSpPr>
          <p:nvPr/>
        </p:nvSpPr>
        <p:spPr bwMode="auto">
          <a:xfrm>
            <a:off x="2820988" y="2540000"/>
            <a:ext cx="876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5610 m</a:t>
            </a:r>
          </a:p>
        </p:txBody>
      </p:sp>
      <p:sp>
        <p:nvSpPr>
          <p:cNvPr id="87072" name="Text Box 32"/>
          <p:cNvSpPr txBox="1">
            <a:spLocks noChangeArrowheads="1"/>
          </p:cNvSpPr>
          <p:nvPr/>
        </p:nvSpPr>
        <p:spPr bwMode="auto">
          <a:xfrm>
            <a:off x="1101725" y="2833688"/>
            <a:ext cx="8763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5550 m</a:t>
            </a:r>
          </a:p>
        </p:txBody>
      </p:sp>
      <p:sp>
        <p:nvSpPr>
          <p:cNvPr id="87073" name="Text Box 33"/>
          <p:cNvSpPr txBox="1">
            <a:spLocks noChangeArrowheads="1"/>
          </p:cNvSpPr>
          <p:nvPr/>
        </p:nvSpPr>
        <p:spPr bwMode="auto">
          <a:xfrm>
            <a:off x="5734050" y="3028950"/>
            <a:ext cx="876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5520 m</a:t>
            </a:r>
          </a:p>
        </p:txBody>
      </p:sp>
      <p:sp>
        <p:nvSpPr>
          <p:cNvPr id="87074" name="Text Box 34"/>
          <p:cNvSpPr txBox="1">
            <a:spLocks noChangeArrowheads="1"/>
          </p:cNvSpPr>
          <p:nvPr/>
        </p:nvSpPr>
        <p:spPr bwMode="auto">
          <a:xfrm>
            <a:off x="4451350" y="2841625"/>
            <a:ext cx="876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5580 m</a:t>
            </a:r>
          </a:p>
        </p:txBody>
      </p:sp>
      <p:sp>
        <p:nvSpPr>
          <p:cNvPr id="87075" name="Text Box 35"/>
          <p:cNvSpPr txBox="1">
            <a:spLocks noChangeArrowheads="1"/>
          </p:cNvSpPr>
          <p:nvPr/>
        </p:nvSpPr>
        <p:spPr bwMode="auto">
          <a:xfrm>
            <a:off x="7308850" y="3230563"/>
            <a:ext cx="8763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5500 m</a:t>
            </a:r>
          </a:p>
        </p:txBody>
      </p:sp>
      <p:sp>
        <p:nvSpPr>
          <p:cNvPr id="87076" name="Line 36"/>
          <p:cNvSpPr>
            <a:spLocks noChangeShapeType="1"/>
          </p:cNvSpPr>
          <p:nvPr/>
        </p:nvSpPr>
        <p:spPr bwMode="auto">
          <a:xfrm flipV="1">
            <a:off x="6610350" y="2198688"/>
            <a:ext cx="0" cy="381158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7077" name="Line 37"/>
          <p:cNvSpPr>
            <a:spLocks noChangeShapeType="1"/>
          </p:cNvSpPr>
          <p:nvPr/>
        </p:nvSpPr>
        <p:spPr bwMode="auto">
          <a:xfrm flipV="1">
            <a:off x="5327650" y="1862138"/>
            <a:ext cx="0" cy="414813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87078" name="Line 38"/>
          <p:cNvSpPr>
            <a:spLocks noChangeShapeType="1"/>
          </p:cNvSpPr>
          <p:nvPr/>
        </p:nvSpPr>
        <p:spPr bwMode="auto">
          <a:xfrm flipV="1">
            <a:off x="2820988" y="1423988"/>
            <a:ext cx="0" cy="458628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7079" name="Line 39"/>
          <p:cNvSpPr>
            <a:spLocks noChangeShapeType="1"/>
          </p:cNvSpPr>
          <p:nvPr/>
        </p:nvSpPr>
        <p:spPr bwMode="auto">
          <a:xfrm flipV="1">
            <a:off x="1101725" y="2009775"/>
            <a:ext cx="0" cy="40005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87057"/>
                                        </p:tgtEl>
                                        <p:attrNameLst>
                                          <p:attrName>style.visibility</p:attrName>
                                        </p:attrNameLst>
                                      </p:cBhvr>
                                      <p:to>
                                        <p:strVal val="visible"/>
                                      </p:to>
                                    </p:set>
                                    <p:animEffect transition="in" filter="barn(outHorizontal)">
                                      <p:cBhvr>
                                        <p:cTn id="7" dur="500"/>
                                        <p:tgtEl>
                                          <p:spTgt spid="87057"/>
                                        </p:tgtEl>
                                      </p:cBhvr>
                                    </p:animEffect>
                                  </p:childTnLst>
                                </p:cTn>
                              </p:par>
                            </p:childTnLst>
                          </p:cTn>
                        </p:par>
                        <p:par>
                          <p:cTn id="8" fill="hold" nodeType="afterGroup">
                            <p:stCondLst>
                              <p:cond delay="1500"/>
                            </p:stCondLst>
                            <p:childTnLst>
                              <p:par>
                                <p:cTn id="9" presetID="1" presetClass="entr" presetSubtype="0" fill="hold" nodeType="afterEffect">
                                  <p:stCondLst>
                                    <p:cond delay="1000"/>
                                  </p:stCondLst>
                                  <p:childTnLst>
                                    <p:set>
                                      <p:cBhvr>
                                        <p:cTn id="10" dur="1" fill="hold">
                                          <p:stCondLst>
                                            <p:cond delay="499"/>
                                          </p:stCondLst>
                                        </p:cTn>
                                        <p:tgtEl>
                                          <p:spTgt spid="870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7064"/>
                                        </p:tgtEl>
                                        <p:attrNameLst>
                                          <p:attrName>style.visibility</p:attrName>
                                        </p:attrNameLst>
                                      </p:cBhvr>
                                      <p:to>
                                        <p:strVal val="visible"/>
                                      </p:to>
                                    </p:set>
                                    <p:animEffect transition="in" filter="wipe(left)">
                                      <p:cBhvr>
                                        <p:cTn id="15" dur="500"/>
                                        <p:tgtEl>
                                          <p:spTgt spid="87064"/>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87065"/>
                                        </p:tgtEl>
                                        <p:attrNameLst>
                                          <p:attrName>style.visibility</p:attrName>
                                        </p:attrNameLst>
                                      </p:cBhvr>
                                      <p:to>
                                        <p:strVal val="visible"/>
                                      </p:to>
                                    </p:set>
                                    <p:animEffect transition="in" filter="dissolve">
                                      <p:cBhvr>
                                        <p:cTn id="19" dur="500"/>
                                        <p:tgtEl>
                                          <p:spTgt spid="870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4" fill="hold" grpId="0" nodeType="clickEffect">
                                  <p:stCondLst>
                                    <p:cond delay="0"/>
                                  </p:stCondLst>
                                  <p:childTnLst>
                                    <p:set>
                                      <p:cBhvr>
                                        <p:cTn id="23" dur="1" fill="hold">
                                          <p:stCondLst>
                                            <p:cond delay="0"/>
                                          </p:stCondLst>
                                        </p:cTn>
                                        <p:tgtEl>
                                          <p:spTgt spid="87079"/>
                                        </p:tgtEl>
                                        <p:attrNameLst>
                                          <p:attrName>style.visibility</p:attrName>
                                        </p:attrNameLst>
                                      </p:cBhvr>
                                      <p:to>
                                        <p:strVal val="visible"/>
                                      </p:to>
                                    </p:set>
                                    <p:anim calcmode="lin" valueType="num">
                                      <p:cBhvr>
                                        <p:cTn id="24" dur="500" fill="hold"/>
                                        <p:tgtEl>
                                          <p:spTgt spid="87079"/>
                                        </p:tgtEl>
                                        <p:attrNameLst>
                                          <p:attrName>ppt_x</p:attrName>
                                        </p:attrNameLst>
                                      </p:cBhvr>
                                      <p:tavLst>
                                        <p:tav tm="0">
                                          <p:val>
                                            <p:strVal val="#ppt_x"/>
                                          </p:val>
                                        </p:tav>
                                        <p:tav tm="100000">
                                          <p:val>
                                            <p:strVal val="#ppt_x"/>
                                          </p:val>
                                        </p:tav>
                                      </p:tavLst>
                                    </p:anim>
                                    <p:anim calcmode="lin" valueType="num">
                                      <p:cBhvr>
                                        <p:cTn id="25" dur="500" fill="hold"/>
                                        <p:tgtEl>
                                          <p:spTgt spid="87079"/>
                                        </p:tgtEl>
                                        <p:attrNameLst>
                                          <p:attrName>ppt_y</p:attrName>
                                        </p:attrNameLst>
                                      </p:cBhvr>
                                      <p:tavLst>
                                        <p:tav tm="0">
                                          <p:val>
                                            <p:strVal val="#ppt_y+#ppt_h/2"/>
                                          </p:val>
                                        </p:tav>
                                        <p:tav tm="100000">
                                          <p:val>
                                            <p:strVal val="#ppt_y"/>
                                          </p:val>
                                        </p:tav>
                                      </p:tavLst>
                                    </p:anim>
                                    <p:anim calcmode="lin" valueType="num">
                                      <p:cBhvr>
                                        <p:cTn id="26" dur="500" fill="hold"/>
                                        <p:tgtEl>
                                          <p:spTgt spid="87079"/>
                                        </p:tgtEl>
                                        <p:attrNameLst>
                                          <p:attrName>ppt_w</p:attrName>
                                        </p:attrNameLst>
                                      </p:cBhvr>
                                      <p:tavLst>
                                        <p:tav tm="0">
                                          <p:val>
                                            <p:strVal val="#ppt_w"/>
                                          </p:val>
                                        </p:tav>
                                        <p:tav tm="100000">
                                          <p:val>
                                            <p:strVal val="#ppt_w"/>
                                          </p:val>
                                        </p:tav>
                                      </p:tavLst>
                                    </p:anim>
                                    <p:anim calcmode="lin" valueType="num">
                                      <p:cBhvr>
                                        <p:cTn id="27" dur="500" fill="hold"/>
                                        <p:tgtEl>
                                          <p:spTgt spid="87079"/>
                                        </p:tgtEl>
                                        <p:attrNameLst>
                                          <p:attrName>ppt_h</p:attrName>
                                        </p:attrNameLst>
                                      </p:cBhvr>
                                      <p:tavLst>
                                        <p:tav tm="0">
                                          <p:val>
                                            <p:fltVal val="0"/>
                                          </p:val>
                                        </p:tav>
                                        <p:tav tm="100000">
                                          <p:val>
                                            <p:strVal val="#ppt_h"/>
                                          </p:val>
                                        </p:tav>
                                      </p:tavLst>
                                    </p:anim>
                                  </p:childTnLst>
                                </p:cTn>
                              </p:par>
                            </p:childTnLst>
                          </p:cTn>
                        </p:par>
                        <p:par>
                          <p:cTn id="28" fill="hold" nodeType="afterGroup">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87072"/>
                                        </p:tgtEl>
                                        <p:attrNameLst>
                                          <p:attrName>style.visibility</p:attrName>
                                        </p:attrNameLst>
                                      </p:cBhvr>
                                      <p:to>
                                        <p:strVal val="visible"/>
                                      </p:to>
                                    </p:set>
                                    <p:animEffect transition="in" filter="slide(fromBottom)">
                                      <p:cBhvr>
                                        <p:cTn id="31" dur="500"/>
                                        <p:tgtEl>
                                          <p:spTgt spid="870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4" fill="hold" grpId="0" nodeType="clickEffect">
                                  <p:stCondLst>
                                    <p:cond delay="0"/>
                                  </p:stCondLst>
                                  <p:childTnLst>
                                    <p:set>
                                      <p:cBhvr>
                                        <p:cTn id="35" dur="1" fill="hold">
                                          <p:stCondLst>
                                            <p:cond delay="0"/>
                                          </p:stCondLst>
                                        </p:cTn>
                                        <p:tgtEl>
                                          <p:spTgt spid="87078"/>
                                        </p:tgtEl>
                                        <p:attrNameLst>
                                          <p:attrName>style.visibility</p:attrName>
                                        </p:attrNameLst>
                                      </p:cBhvr>
                                      <p:to>
                                        <p:strVal val="visible"/>
                                      </p:to>
                                    </p:set>
                                    <p:anim calcmode="lin" valueType="num">
                                      <p:cBhvr>
                                        <p:cTn id="36" dur="500" fill="hold"/>
                                        <p:tgtEl>
                                          <p:spTgt spid="87078"/>
                                        </p:tgtEl>
                                        <p:attrNameLst>
                                          <p:attrName>ppt_x</p:attrName>
                                        </p:attrNameLst>
                                      </p:cBhvr>
                                      <p:tavLst>
                                        <p:tav tm="0">
                                          <p:val>
                                            <p:strVal val="#ppt_x"/>
                                          </p:val>
                                        </p:tav>
                                        <p:tav tm="100000">
                                          <p:val>
                                            <p:strVal val="#ppt_x"/>
                                          </p:val>
                                        </p:tav>
                                      </p:tavLst>
                                    </p:anim>
                                    <p:anim calcmode="lin" valueType="num">
                                      <p:cBhvr>
                                        <p:cTn id="37" dur="500" fill="hold"/>
                                        <p:tgtEl>
                                          <p:spTgt spid="87078"/>
                                        </p:tgtEl>
                                        <p:attrNameLst>
                                          <p:attrName>ppt_y</p:attrName>
                                        </p:attrNameLst>
                                      </p:cBhvr>
                                      <p:tavLst>
                                        <p:tav tm="0">
                                          <p:val>
                                            <p:strVal val="#ppt_y+#ppt_h/2"/>
                                          </p:val>
                                        </p:tav>
                                        <p:tav tm="100000">
                                          <p:val>
                                            <p:strVal val="#ppt_y"/>
                                          </p:val>
                                        </p:tav>
                                      </p:tavLst>
                                    </p:anim>
                                    <p:anim calcmode="lin" valueType="num">
                                      <p:cBhvr>
                                        <p:cTn id="38" dur="500" fill="hold"/>
                                        <p:tgtEl>
                                          <p:spTgt spid="87078"/>
                                        </p:tgtEl>
                                        <p:attrNameLst>
                                          <p:attrName>ppt_w</p:attrName>
                                        </p:attrNameLst>
                                      </p:cBhvr>
                                      <p:tavLst>
                                        <p:tav tm="0">
                                          <p:val>
                                            <p:strVal val="#ppt_w"/>
                                          </p:val>
                                        </p:tav>
                                        <p:tav tm="100000">
                                          <p:val>
                                            <p:strVal val="#ppt_w"/>
                                          </p:val>
                                        </p:tav>
                                      </p:tavLst>
                                    </p:anim>
                                    <p:anim calcmode="lin" valueType="num">
                                      <p:cBhvr>
                                        <p:cTn id="39" dur="500" fill="hold"/>
                                        <p:tgtEl>
                                          <p:spTgt spid="87078"/>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00"/>
                            </p:stCondLst>
                            <p:childTnLst>
                              <p:par>
                                <p:cTn id="41" presetID="12" presetClass="entr" presetSubtype="4" fill="hold" grpId="0" nodeType="afterEffect">
                                  <p:stCondLst>
                                    <p:cond delay="0"/>
                                  </p:stCondLst>
                                  <p:childTnLst>
                                    <p:set>
                                      <p:cBhvr>
                                        <p:cTn id="42" dur="1" fill="hold">
                                          <p:stCondLst>
                                            <p:cond delay="0"/>
                                          </p:stCondLst>
                                        </p:cTn>
                                        <p:tgtEl>
                                          <p:spTgt spid="87071"/>
                                        </p:tgtEl>
                                        <p:attrNameLst>
                                          <p:attrName>style.visibility</p:attrName>
                                        </p:attrNameLst>
                                      </p:cBhvr>
                                      <p:to>
                                        <p:strVal val="visible"/>
                                      </p:to>
                                    </p:set>
                                    <p:animEffect transition="in" filter="slide(fromBottom)">
                                      <p:cBhvr>
                                        <p:cTn id="43" dur="500"/>
                                        <p:tgtEl>
                                          <p:spTgt spid="870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4" fill="hold" grpId="0" nodeType="clickEffect">
                                  <p:stCondLst>
                                    <p:cond delay="0"/>
                                  </p:stCondLst>
                                  <p:childTnLst>
                                    <p:set>
                                      <p:cBhvr>
                                        <p:cTn id="47" dur="1" fill="hold">
                                          <p:stCondLst>
                                            <p:cond delay="0"/>
                                          </p:stCondLst>
                                        </p:cTn>
                                        <p:tgtEl>
                                          <p:spTgt spid="87077"/>
                                        </p:tgtEl>
                                        <p:attrNameLst>
                                          <p:attrName>style.visibility</p:attrName>
                                        </p:attrNameLst>
                                      </p:cBhvr>
                                      <p:to>
                                        <p:strVal val="visible"/>
                                      </p:to>
                                    </p:set>
                                    <p:anim calcmode="lin" valueType="num">
                                      <p:cBhvr>
                                        <p:cTn id="48" dur="500" fill="hold"/>
                                        <p:tgtEl>
                                          <p:spTgt spid="87077"/>
                                        </p:tgtEl>
                                        <p:attrNameLst>
                                          <p:attrName>ppt_x</p:attrName>
                                        </p:attrNameLst>
                                      </p:cBhvr>
                                      <p:tavLst>
                                        <p:tav tm="0">
                                          <p:val>
                                            <p:strVal val="#ppt_x"/>
                                          </p:val>
                                        </p:tav>
                                        <p:tav tm="100000">
                                          <p:val>
                                            <p:strVal val="#ppt_x"/>
                                          </p:val>
                                        </p:tav>
                                      </p:tavLst>
                                    </p:anim>
                                    <p:anim calcmode="lin" valueType="num">
                                      <p:cBhvr>
                                        <p:cTn id="49" dur="500" fill="hold"/>
                                        <p:tgtEl>
                                          <p:spTgt spid="87077"/>
                                        </p:tgtEl>
                                        <p:attrNameLst>
                                          <p:attrName>ppt_y</p:attrName>
                                        </p:attrNameLst>
                                      </p:cBhvr>
                                      <p:tavLst>
                                        <p:tav tm="0">
                                          <p:val>
                                            <p:strVal val="#ppt_y+#ppt_h/2"/>
                                          </p:val>
                                        </p:tav>
                                        <p:tav tm="100000">
                                          <p:val>
                                            <p:strVal val="#ppt_y"/>
                                          </p:val>
                                        </p:tav>
                                      </p:tavLst>
                                    </p:anim>
                                    <p:anim calcmode="lin" valueType="num">
                                      <p:cBhvr>
                                        <p:cTn id="50" dur="500" fill="hold"/>
                                        <p:tgtEl>
                                          <p:spTgt spid="87077"/>
                                        </p:tgtEl>
                                        <p:attrNameLst>
                                          <p:attrName>ppt_w</p:attrName>
                                        </p:attrNameLst>
                                      </p:cBhvr>
                                      <p:tavLst>
                                        <p:tav tm="0">
                                          <p:val>
                                            <p:strVal val="#ppt_w"/>
                                          </p:val>
                                        </p:tav>
                                        <p:tav tm="100000">
                                          <p:val>
                                            <p:strVal val="#ppt_w"/>
                                          </p:val>
                                        </p:tav>
                                      </p:tavLst>
                                    </p:anim>
                                    <p:anim calcmode="lin" valueType="num">
                                      <p:cBhvr>
                                        <p:cTn id="51" dur="500" fill="hold"/>
                                        <p:tgtEl>
                                          <p:spTgt spid="87077"/>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
                            </p:stCondLst>
                            <p:childTnLst>
                              <p:par>
                                <p:cTn id="53" presetID="12" presetClass="entr" presetSubtype="4" fill="hold" grpId="0" nodeType="afterEffect">
                                  <p:stCondLst>
                                    <p:cond delay="0"/>
                                  </p:stCondLst>
                                  <p:childTnLst>
                                    <p:set>
                                      <p:cBhvr>
                                        <p:cTn id="54" dur="1" fill="hold">
                                          <p:stCondLst>
                                            <p:cond delay="0"/>
                                          </p:stCondLst>
                                        </p:cTn>
                                        <p:tgtEl>
                                          <p:spTgt spid="87074"/>
                                        </p:tgtEl>
                                        <p:attrNameLst>
                                          <p:attrName>style.visibility</p:attrName>
                                        </p:attrNameLst>
                                      </p:cBhvr>
                                      <p:to>
                                        <p:strVal val="visible"/>
                                      </p:to>
                                    </p:set>
                                    <p:animEffect transition="in" filter="slide(fromBottom)">
                                      <p:cBhvr>
                                        <p:cTn id="55" dur="500"/>
                                        <p:tgtEl>
                                          <p:spTgt spid="8707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4" fill="hold" grpId="0" nodeType="clickEffect">
                                  <p:stCondLst>
                                    <p:cond delay="0"/>
                                  </p:stCondLst>
                                  <p:childTnLst>
                                    <p:set>
                                      <p:cBhvr>
                                        <p:cTn id="59" dur="1" fill="hold">
                                          <p:stCondLst>
                                            <p:cond delay="0"/>
                                          </p:stCondLst>
                                        </p:cTn>
                                        <p:tgtEl>
                                          <p:spTgt spid="87076"/>
                                        </p:tgtEl>
                                        <p:attrNameLst>
                                          <p:attrName>style.visibility</p:attrName>
                                        </p:attrNameLst>
                                      </p:cBhvr>
                                      <p:to>
                                        <p:strVal val="visible"/>
                                      </p:to>
                                    </p:set>
                                    <p:anim calcmode="lin" valueType="num">
                                      <p:cBhvr>
                                        <p:cTn id="60" dur="500" fill="hold"/>
                                        <p:tgtEl>
                                          <p:spTgt spid="87076"/>
                                        </p:tgtEl>
                                        <p:attrNameLst>
                                          <p:attrName>ppt_x</p:attrName>
                                        </p:attrNameLst>
                                      </p:cBhvr>
                                      <p:tavLst>
                                        <p:tav tm="0">
                                          <p:val>
                                            <p:strVal val="#ppt_x"/>
                                          </p:val>
                                        </p:tav>
                                        <p:tav tm="100000">
                                          <p:val>
                                            <p:strVal val="#ppt_x"/>
                                          </p:val>
                                        </p:tav>
                                      </p:tavLst>
                                    </p:anim>
                                    <p:anim calcmode="lin" valueType="num">
                                      <p:cBhvr>
                                        <p:cTn id="61" dur="500" fill="hold"/>
                                        <p:tgtEl>
                                          <p:spTgt spid="87076"/>
                                        </p:tgtEl>
                                        <p:attrNameLst>
                                          <p:attrName>ppt_y</p:attrName>
                                        </p:attrNameLst>
                                      </p:cBhvr>
                                      <p:tavLst>
                                        <p:tav tm="0">
                                          <p:val>
                                            <p:strVal val="#ppt_y+#ppt_h/2"/>
                                          </p:val>
                                        </p:tav>
                                        <p:tav tm="100000">
                                          <p:val>
                                            <p:strVal val="#ppt_y"/>
                                          </p:val>
                                        </p:tav>
                                      </p:tavLst>
                                    </p:anim>
                                    <p:anim calcmode="lin" valueType="num">
                                      <p:cBhvr>
                                        <p:cTn id="62" dur="500" fill="hold"/>
                                        <p:tgtEl>
                                          <p:spTgt spid="87076"/>
                                        </p:tgtEl>
                                        <p:attrNameLst>
                                          <p:attrName>ppt_w</p:attrName>
                                        </p:attrNameLst>
                                      </p:cBhvr>
                                      <p:tavLst>
                                        <p:tav tm="0">
                                          <p:val>
                                            <p:strVal val="#ppt_w"/>
                                          </p:val>
                                        </p:tav>
                                        <p:tav tm="100000">
                                          <p:val>
                                            <p:strVal val="#ppt_w"/>
                                          </p:val>
                                        </p:tav>
                                      </p:tavLst>
                                    </p:anim>
                                    <p:anim calcmode="lin" valueType="num">
                                      <p:cBhvr>
                                        <p:cTn id="63" dur="500" fill="hold"/>
                                        <p:tgtEl>
                                          <p:spTgt spid="87076"/>
                                        </p:tgtEl>
                                        <p:attrNameLst>
                                          <p:attrName>ppt_h</p:attrName>
                                        </p:attrNameLst>
                                      </p:cBhvr>
                                      <p:tavLst>
                                        <p:tav tm="0">
                                          <p:val>
                                            <p:fltVal val="0"/>
                                          </p:val>
                                        </p:tav>
                                        <p:tav tm="100000">
                                          <p:val>
                                            <p:strVal val="#ppt_h"/>
                                          </p:val>
                                        </p:tav>
                                      </p:tavLst>
                                    </p:anim>
                                  </p:childTnLst>
                                </p:cTn>
                              </p:par>
                            </p:childTnLst>
                          </p:cTn>
                        </p:par>
                        <p:par>
                          <p:cTn id="64" fill="hold" nodeType="afterGroup">
                            <p:stCondLst>
                              <p:cond delay="500"/>
                            </p:stCondLst>
                            <p:childTnLst>
                              <p:par>
                                <p:cTn id="65" presetID="12" presetClass="entr" presetSubtype="4" fill="hold" grpId="0" nodeType="afterEffect">
                                  <p:stCondLst>
                                    <p:cond delay="0"/>
                                  </p:stCondLst>
                                  <p:childTnLst>
                                    <p:set>
                                      <p:cBhvr>
                                        <p:cTn id="66" dur="1" fill="hold">
                                          <p:stCondLst>
                                            <p:cond delay="0"/>
                                          </p:stCondLst>
                                        </p:cTn>
                                        <p:tgtEl>
                                          <p:spTgt spid="87073"/>
                                        </p:tgtEl>
                                        <p:attrNameLst>
                                          <p:attrName>style.visibility</p:attrName>
                                        </p:attrNameLst>
                                      </p:cBhvr>
                                      <p:to>
                                        <p:strVal val="visible"/>
                                      </p:to>
                                    </p:set>
                                    <p:animEffect transition="in" filter="slide(fromBottom)">
                                      <p:cBhvr>
                                        <p:cTn id="67" dur="500"/>
                                        <p:tgtEl>
                                          <p:spTgt spid="8707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4" fill="hold" grpId="0" nodeType="clickEffect">
                                  <p:stCondLst>
                                    <p:cond delay="0"/>
                                  </p:stCondLst>
                                  <p:childTnLst>
                                    <p:set>
                                      <p:cBhvr>
                                        <p:cTn id="71" dur="1" fill="hold">
                                          <p:stCondLst>
                                            <p:cond delay="0"/>
                                          </p:stCondLst>
                                        </p:cTn>
                                        <p:tgtEl>
                                          <p:spTgt spid="87070"/>
                                        </p:tgtEl>
                                        <p:attrNameLst>
                                          <p:attrName>style.visibility</p:attrName>
                                        </p:attrNameLst>
                                      </p:cBhvr>
                                      <p:to>
                                        <p:strVal val="visible"/>
                                      </p:to>
                                    </p:set>
                                    <p:anim calcmode="lin" valueType="num">
                                      <p:cBhvr>
                                        <p:cTn id="72" dur="500" fill="hold"/>
                                        <p:tgtEl>
                                          <p:spTgt spid="87070"/>
                                        </p:tgtEl>
                                        <p:attrNameLst>
                                          <p:attrName>ppt_x</p:attrName>
                                        </p:attrNameLst>
                                      </p:cBhvr>
                                      <p:tavLst>
                                        <p:tav tm="0">
                                          <p:val>
                                            <p:strVal val="#ppt_x"/>
                                          </p:val>
                                        </p:tav>
                                        <p:tav tm="100000">
                                          <p:val>
                                            <p:strVal val="#ppt_x"/>
                                          </p:val>
                                        </p:tav>
                                      </p:tavLst>
                                    </p:anim>
                                    <p:anim calcmode="lin" valueType="num">
                                      <p:cBhvr>
                                        <p:cTn id="73" dur="500" fill="hold"/>
                                        <p:tgtEl>
                                          <p:spTgt spid="87070"/>
                                        </p:tgtEl>
                                        <p:attrNameLst>
                                          <p:attrName>ppt_y</p:attrName>
                                        </p:attrNameLst>
                                      </p:cBhvr>
                                      <p:tavLst>
                                        <p:tav tm="0">
                                          <p:val>
                                            <p:strVal val="#ppt_y+#ppt_h/2"/>
                                          </p:val>
                                        </p:tav>
                                        <p:tav tm="100000">
                                          <p:val>
                                            <p:strVal val="#ppt_y"/>
                                          </p:val>
                                        </p:tav>
                                      </p:tavLst>
                                    </p:anim>
                                    <p:anim calcmode="lin" valueType="num">
                                      <p:cBhvr>
                                        <p:cTn id="74" dur="500" fill="hold"/>
                                        <p:tgtEl>
                                          <p:spTgt spid="87070"/>
                                        </p:tgtEl>
                                        <p:attrNameLst>
                                          <p:attrName>ppt_w</p:attrName>
                                        </p:attrNameLst>
                                      </p:cBhvr>
                                      <p:tavLst>
                                        <p:tav tm="0">
                                          <p:val>
                                            <p:strVal val="#ppt_w"/>
                                          </p:val>
                                        </p:tav>
                                        <p:tav tm="100000">
                                          <p:val>
                                            <p:strVal val="#ppt_w"/>
                                          </p:val>
                                        </p:tav>
                                      </p:tavLst>
                                    </p:anim>
                                    <p:anim calcmode="lin" valueType="num">
                                      <p:cBhvr>
                                        <p:cTn id="75" dur="500" fill="hold"/>
                                        <p:tgtEl>
                                          <p:spTgt spid="87070"/>
                                        </p:tgtEl>
                                        <p:attrNameLst>
                                          <p:attrName>ppt_h</p:attrName>
                                        </p:attrNameLst>
                                      </p:cBhvr>
                                      <p:tavLst>
                                        <p:tav tm="0">
                                          <p:val>
                                            <p:fltVal val="0"/>
                                          </p:val>
                                        </p:tav>
                                        <p:tav tm="100000">
                                          <p:val>
                                            <p:strVal val="#ppt_h"/>
                                          </p:val>
                                        </p:tav>
                                      </p:tavLst>
                                    </p:anim>
                                  </p:childTnLst>
                                </p:cTn>
                              </p:par>
                            </p:childTnLst>
                          </p:cTn>
                        </p:par>
                        <p:par>
                          <p:cTn id="76" fill="hold" nodeType="afterGroup">
                            <p:stCondLst>
                              <p:cond delay="500"/>
                            </p:stCondLst>
                            <p:childTnLst>
                              <p:par>
                                <p:cTn id="77" presetID="12" presetClass="entr" presetSubtype="4" fill="hold" grpId="0" nodeType="afterEffect">
                                  <p:stCondLst>
                                    <p:cond delay="0"/>
                                  </p:stCondLst>
                                  <p:childTnLst>
                                    <p:set>
                                      <p:cBhvr>
                                        <p:cTn id="78" dur="1" fill="hold">
                                          <p:stCondLst>
                                            <p:cond delay="0"/>
                                          </p:stCondLst>
                                        </p:cTn>
                                        <p:tgtEl>
                                          <p:spTgt spid="87075"/>
                                        </p:tgtEl>
                                        <p:attrNameLst>
                                          <p:attrName>style.visibility</p:attrName>
                                        </p:attrNameLst>
                                      </p:cBhvr>
                                      <p:to>
                                        <p:strVal val="visible"/>
                                      </p:to>
                                    </p:set>
                                    <p:animEffect transition="in" filter="slide(fromBottom)">
                                      <p:cBhvr>
                                        <p:cTn id="79" dur="500"/>
                                        <p:tgtEl>
                                          <p:spTgt spid="87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7" grpId="0" autoUpdateAnimBg="0"/>
      <p:bldP spid="87064" grpId="0" animBg="1"/>
      <p:bldP spid="87065" grpId="0" animBg="1" autoUpdateAnimBg="0"/>
      <p:bldP spid="87070" grpId="0" animBg="1"/>
      <p:bldP spid="87071" grpId="0" autoUpdateAnimBg="0"/>
      <p:bldP spid="87072" grpId="0" autoUpdateAnimBg="0"/>
      <p:bldP spid="87073" grpId="0" autoUpdateAnimBg="0"/>
      <p:bldP spid="87074" grpId="0" autoUpdateAnimBg="0"/>
      <p:bldP spid="87075" grpId="0" autoUpdateAnimBg="0"/>
      <p:bldP spid="87076" grpId="0" animBg="1"/>
      <p:bldP spid="87077" grpId="0" animBg="1"/>
      <p:bldP spid="87078" grpId="0" animBg="1"/>
      <p:bldP spid="8707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86" name="Rectangle 22"/>
          <p:cNvSpPr>
            <a:spLocks noChangeArrowheads="1"/>
          </p:cNvSpPr>
          <p:nvPr/>
        </p:nvSpPr>
        <p:spPr bwMode="auto">
          <a:xfrm>
            <a:off x="355600" y="1727200"/>
            <a:ext cx="8424863" cy="4351338"/>
          </a:xfrm>
          <a:prstGeom prst="rect">
            <a:avLst/>
          </a:prstGeom>
          <a:solidFill>
            <a:srgbClr val="FFFFFF"/>
          </a:solidFill>
          <a:ln w="25400">
            <a:solidFill>
              <a:schemeClr val="tx1"/>
            </a:solidFill>
            <a:miter lim="800000"/>
            <a:headEnd/>
            <a:tailEnd/>
          </a:ln>
        </p:spPr>
        <p:txBody>
          <a:bodyPr anchor="ctr">
            <a:spAutoFit/>
          </a:bodyPr>
          <a:lstStyle/>
          <a:p>
            <a:endParaRPr lang="de-DE">
              <a:latin typeface="Calibri" charset="0"/>
            </a:endParaRPr>
          </a:p>
        </p:txBody>
      </p:sp>
      <p:sp>
        <p:nvSpPr>
          <p:cNvPr id="88067" name="Rectangle 3"/>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Höhenwetterkarte</a:t>
            </a:r>
          </a:p>
        </p:txBody>
      </p:sp>
      <p:sp>
        <p:nvSpPr>
          <p:cNvPr id="88071" name="Text Box 7"/>
          <p:cNvSpPr txBox="1">
            <a:spLocks noChangeArrowheads="1"/>
          </p:cNvSpPr>
          <p:nvPr/>
        </p:nvSpPr>
        <p:spPr bwMode="auto">
          <a:xfrm>
            <a:off x="2820988" y="370681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561</a:t>
            </a:r>
            <a:endParaRPr lang="de-DE" sz="1800">
              <a:latin typeface="Calibri" charset="0"/>
            </a:endParaRPr>
          </a:p>
        </p:txBody>
      </p:sp>
      <p:sp>
        <p:nvSpPr>
          <p:cNvPr id="88072" name="Text Box 8"/>
          <p:cNvSpPr txBox="1">
            <a:spLocks noChangeArrowheads="1"/>
          </p:cNvSpPr>
          <p:nvPr/>
        </p:nvSpPr>
        <p:spPr bwMode="auto">
          <a:xfrm>
            <a:off x="1092200" y="36957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555</a:t>
            </a:r>
            <a:endParaRPr lang="de-DE" sz="1800">
              <a:latin typeface="Calibri" charset="0"/>
            </a:endParaRPr>
          </a:p>
        </p:txBody>
      </p:sp>
      <p:sp>
        <p:nvSpPr>
          <p:cNvPr id="88073" name="Text Box 9"/>
          <p:cNvSpPr txBox="1">
            <a:spLocks noChangeArrowheads="1"/>
          </p:cNvSpPr>
          <p:nvPr/>
        </p:nvSpPr>
        <p:spPr bwMode="auto">
          <a:xfrm>
            <a:off x="6083300" y="370681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552</a:t>
            </a:r>
            <a:endParaRPr lang="de-DE" sz="1800">
              <a:latin typeface="Calibri" charset="0"/>
            </a:endParaRPr>
          </a:p>
        </p:txBody>
      </p:sp>
      <p:sp>
        <p:nvSpPr>
          <p:cNvPr id="88074" name="Text Box 10"/>
          <p:cNvSpPr txBox="1">
            <a:spLocks noChangeArrowheads="1"/>
          </p:cNvSpPr>
          <p:nvPr/>
        </p:nvSpPr>
        <p:spPr bwMode="auto">
          <a:xfrm>
            <a:off x="4789488" y="371792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558</a:t>
            </a:r>
            <a:endParaRPr lang="de-DE" sz="1800">
              <a:latin typeface="Calibri" charset="0"/>
            </a:endParaRPr>
          </a:p>
        </p:txBody>
      </p:sp>
      <p:sp>
        <p:nvSpPr>
          <p:cNvPr id="88075" name="Text Box 11"/>
          <p:cNvSpPr txBox="1">
            <a:spLocks noChangeArrowheads="1"/>
          </p:cNvSpPr>
          <p:nvPr/>
        </p:nvSpPr>
        <p:spPr bwMode="auto">
          <a:xfrm>
            <a:off x="7308850" y="367665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550</a:t>
            </a:r>
            <a:endParaRPr lang="de-DE" sz="1800">
              <a:latin typeface="Calibri" charset="0"/>
            </a:endParaRPr>
          </a:p>
        </p:txBody>
      </p:sp>
      <p:sp>
        <p:nvSpPr>
          <p:cNvPr id="88081" name="Oval 17"/>
          <p:cNvSpPr>
            <a:spLocks noChangeArrowheads="1"/>
          </p:cNvSpPr>
          <p:nvPr/>
        </p:nvSpPr>
        <p:spPr bwMode="auto">
          <a:xfrm>
            <a:off x="5226050" y="397192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2" name="Oval 18"/>
          <p:cNvSpPr>
            <a:spLocks noChangeArrowheads="1"/>
          </p:cNvSpPr>
          <p:nvPr/>
        </p:nvSpPr>
        <p:spPr bwMode="auto">
          <a:xfrm>
            <a:off x="6502400" y="396557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3" name="Oval 19"/>
          <p:cNvSpPr>
            <a:spLocks noChangeArrowheads="1"/>
          </p:cNvSpPr>
          <p:nvPr/>
        </p:nvSpPr>
        <p:spPr bwMode="auto">
          <a:xfrm>
            <a:off x="7204075" y="396557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4" name="Oval 20"/>
          <p:cNvSpPr>
            <a:spLocks noChangeArrowheads="1"/>
          </p:cNvSpPr>
          <p:nvPr/>
        </p:nvSpPr>
        <p:spPr bwMode="auto">
          <a:xfrm>
            <a:off x="993775" y="396557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5" name="Oval 21"/>
          <p:cNvSpPr>
            <a:spLocks noChangeArrowheads="1"/>
          </p:cNvSpPr>
          <p:nvPr/>
        </p:nvSpPr>
        <p:spPr bwMode="auto">
          <a:xfrm>
            <a:off x="2709863" y="396875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7" name="Oval 23"/>
          <p:cNvSpPr>
            <a:spLocks noChangeArrowheads="1"/>
          </p:cNvSpPr>
          <p:nvPr/>
        </p:nvSpPr>
        <p:spPr bwMode="auto">
          <a:xfrm>
            <a:off x="4102100" y="5160963"/>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8" name="Oval 24"/>
          <p:cNvSpPr>
            <a:spLocks noChangeArrowheads="1"/>
          </p:cNvSpPr>
          <p:nvPr/>
        </p:nvSpPr>
        <p:spPr bwMode="auto">
          <a:xfrm>
            <a:off x="5786438" y="2636838"/>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89" name="Oval 25"/>
          <p:cNvSpPr>
            <a:spLocks noChangeArrowheads="1"/>
          </p:cNvSpPr>
          <p:nvPr/>
        </p:nvSpPr>
        <p:spPr bwMode="auto">
          <a:xfrm>
            <a:off x="3692525" y="2533650"/>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90" name="Oval 26"/>
          <p:cNvSpPr>
            <a:spLocks noChangeArrowheads="1"/>
          </p:cNvSpPr>
          <p:nvPr/>
        </p:nvSpPr>
        <p:spPr bwMode="auto">
          <a:xfrm>
            <a:off x="1789113" y="525462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91" name="Oval 27"/>
          <p:cNvSpPr>
            <a:spLocks noChangeArrowheads="1"/>
          </p:cNvSpPr>
          <p:nvPr/>
        </p:nvSpPr>
        <p:spPr bwMode="auto">
          <a:xfrm>
            <a:off x="7962900" y="2251075"/>
            <a:ext cx="209550" cy="20955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latin typeface="Calibri" charset="0"/>
            </a:endParaRPr>
          </a:p>
        </p:txBody>
      </p:sp>
      <p:sp>
        <p:nvSpPr>
          <p:cNvPr id="88092" name="Freeform 28"/>
          <p:cNvSpPr>
            <a:spLocks/>
          </p:cNvSpPr>
          <p:nvPr/>
        </p:nvSpPr>
        <p:spPr bwMode="auto">
          <a:xfrm>
            <a:off x="2081213" y="3381375"/>
            <a:ext cx="2184400" cy="1474788"/>
          </a:xfrm>
          <a:custGeom>
            <a:avLst/>
            <a:gdLst>
              <a:gd name="T0" fmla="*/ 2147483647 w 1627"/>
              <a:gd name="T1" fmla="*/ 2147483647 h 1022"/>
              <a:gd name="T2" fmla="*/ 2147483647 w 1627"/>
              <a:gd name="T3" fmla="*/ 2147483647 h 1022"/>
              <a:gd name="T4" fmla="*/ 2147483647 w 1627"/>
              <a:gd name="T5" fmla="*/ 2147483647 h 1022"/>
              <a:gd name="T6" fmla="*/ 2147483647 w 1627"/>
              <a:gd name="T7" fmla="*/ 2147483647 h 1022"/>
              <a:gd name="T8" fmla="*/ 2147483647 w 1627"/>
              <a:gd name="T9" fmla="*/ 2147483647 h 1022"/>
              <a:gd name="T10" fmla="*/ 0 60000 65536"/>
              <a:gd name="T11" fmla="*/ 0 60000 65536"/>
              <a:gd name="T12" fmla="*/ 0 60000 65536"/>
              <a:gd name="T13" fmla="*/ 0 60000 65536"/>
              <a:gd name="T14" fmla="*/ 0 60000 65536"/>
              <a:gd name="T15" fmla="*/ 0 w 1627"/>
              <a:gd name="T16" fmla="*/ 0 h 1022"/>
              <a:gd name="T17" fmla="*/ 1627 w 1627"/>
              <a:gd name="T18" fmla="*/ 1022 h 1022"/>
            </a:gdLst>
            <a:ahLst/>
            <a:cxnLst>
              <a:cxn ang="T10">
                <a:pos x="T0" y="T1"/>
              </a:cxn>
              <a:cxn ang="T11">
                <a:pos x="T2" y="T3"/>
              </a:cxn>
              <a:cxn ang="T12">
                <a:pos x="T4" y="T5"/>
              </a:cxn>
              <a:cxn ang="T13">
                <a:pos x="T6" y="T7"/>
              </a:cxn>
              <a:cxn ang="T14">
                <a:pos x="T8" y="T9"/>
              </a:cxn>
            </a:cxnLst>
            <a:rect l="T15" t="T16" r="T17" b="T18"/>
            <a:pathLst>
              <a:path w="1627" h="1022">
                <a:moveTo>
                  <a:pt x="937" y="6"/>
                </a:moveTo>
                <a:cubicBezTo>
                  <a:pt x="614" y="0"/>
                  <a:pt x="89" y="211"/>
                  <a:pt x="47" y="395"/>
                </a:cubicBezTo>
                <a:cubicBezTo>
                  <a:pt x="0" y="606"/>
                  <a:pt x="173" y="836"/>
                  <a:pt x="482" y="929"/>
                </a:cubicBezTo>
                <a:cubicBezTo>
                  <a:pt x="791" y="1022"/>
                  <a:pt x="1539" y="927"/>
                  <a:pt x="1583" y="705"/>
                </a:cubicBezTo>
                <a:cubicBezTo>
                  <a:pt x="1627" y="483"/>
                  <a:pt x="1266" y="6"/>
                  <a:pt x="937" y="6"/>
                </a:cubicBezTo>
                <a:close/>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88095" name="Text Box 31"/>
          <p:cNvSpPr txBox="1">
            <a:spLocks noChangeArrowheads="1"/>
          </p:cNvSpPr>
          <p:nvPr/>
        </p:nvSpPr>
        <p:spPr bwMode="auto">
          <a:xfrm>
            <a:off x="3694113" y="33051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560</a:t>
            </a:r>
            <a:endParaRPr lang="de-DE" sz="1800">
              <a:latin typeface="Calibri" charset="0"/>
            </a:endParaRPr>
          </a:p>
        </p:txBody>
      </p:sp>
      <p:sp>
        <p:nvSpPr>
          <p:cNvPr id="88096" name="Freeform 32"/>
          <p:cNvSpPr>
            <a:spLocks/>
          </p:cNvSpPr>
          <p:nvPr/>
        </p:nvSpPr>
        <p:spPr bwMode="auto">
          <a:xfrm>
            <a:off x="1606550" y="2979738"/>
            <a:ext cx="4210050" cy="2584450"/>
          </a:xfrm>
          <a:custGeom>
            <a:avLst/>
            <a:gdLst>
              <a:gd name="T0" fmla="*/ 2147483647 w 2652"/>
              <a:gd name="T1" fmla="*/ 2147483647 h 1595"/>
              <a:gd name="T2" fmla="*/ 2147483647 w 2652"/>
              <a:gd name="T3" fmla="*/ 2147483647 h 1595"/>
              <a:gd name="T4" fmla="*/ 2147483647 w 2652"/>
              <a:gd name="T5" fmla="*/ 2147483647 h 1595"/>
              <a:gd name="T6" fmla="*/ 2147483647 w 2652"/>
              <a:gd name="T7" fmla="*/ 2147483647 h 1595"/>
              <a:gd name="T8" fmla="*/ 2147483647 w 2652"/>
              <a:gd name="T9" fmla="*/ 2147483647 h 1595"/>
              <a:gd name="T10" fmla="*/ 0 60000 65536"/>
              <a:gd name="T11" fmla="*/ 0 60000 65536"/>
              <a:gd name="T12" fmla="*/ 0 60000 65536"/>
              <a:gd name="T13" fmla="*/ 0 60000 65536"/>
              <a:gd name="T14" fmla="*/ 0 60000 65536"/>
              <a:gd name="T15" fmla="*/ 0 w 2652"/>
              <a:gd name="T16" fmla="*/ 0 h 1595"/>
              <a:gd name="T17" fmla="*/ 2652 w 2652"/>
              <a:gd name="T18" fmla="*/ 1595 h 1595"/>
            </a:gdLst>
            <a:ahLst/>
            <a:cxnLst>
              <a:cxn ang="T10">
                <a:pos x="T0" y="T1"/>
              </a:cxn>
              <a:cxn ang="T11">
                <a:pos x="T2" y="T3"/>
              </a:cxn>
              <a:cxn ang="T12">
                <a:pos x="T4" y="T5"/>
              </a:cxn>
              <a:cxn ang="T13">
                <a:pos x="T6" y="T7"/>
              </a:cxn>
              <a:cxn ang="T14">
                <a:pos x="T8" y="T9"/>
              </a:cxn>
            </a:cxnLst>
            <a:rect l="T15" t="T16" r="T17" b="T18"/>
            <a:pathLst>
              <a:path w="2652" h="1595">
                <a:moveTo>
                  <a:pt x="1514" y="9"/>
                </a:moveTo>
                <a:cubicBezTo>
                  <a:pt x="992" y="0"/>
                  <a:pt x="144" y="329"/>
                  <a:pt x="76" y="616"/>
                </a:cubicBezTo>
                <a:cubicBezTo>
                  <a:pt x="0" y="946"/>
                  <a:pt x="280" y="1305"/>
                  <a:pt x="779" y="1450"/>
                </a:cubicBezTo>
                <a:cubicBezTo>
                  <a:pt x="1278" y="1595"/>
                  <a:pt x="2510" y="1266"/>
                  <a:pt x="2581" y="919"/>
                </a:cubicBezTo>
                <a:cubicBezTo>
                  <a:pt x="2652" y="573"/>
                  <a:pt x="2046" y="9"/>
                  <a:pt x="1514" y="9"/>
                </a:cubicBezTo>
                <a:close/>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88097" name="Text Box 33"/>
          <p:cNvSpPr txBox="1">
            <a:spLocks noChangeArrowheads="1"/>
          </p:cNvSpPr>
          <p:nvPr/>
        </p:nvSpPr>
        <p:spPr bwMode="auto">
          <a:xfrm>
            <a:off x="4551363" y="284162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556</a:t>
            </a:r>
            <a:endParaRPr lang="de-DE" sz="1800">
              <a:latin typeface="Calibri" charset="0"/>
            </a:endParaRPr>
          </a:p>
        </p:txBody>
      </p:sp>
      <p:sp>
        <p:nvSpPr>
          <p:cNvPr id="88098" name="Text Box 34"/>
          <p:cNvSpPr txBox="1">
            <a:spLocks noChangeArrowheads="1"/>
          </p:cNvSpPr>
          <p:nvPr/>
        </p:nvSpPr>
        <p:spPr bwMode="auto">
          <a:xfrm>
            <a:off x="4264025" y="527526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556</a:t>
            </a:r>
            <a:endParaRPr lang="de-DE" sz="1800">
              <a:latin typeface="Calibri" charset="0"/>
            </a:endParaRPr>
          </a:p>
        </p:txBody>
      </p:sp>
      <p:sp>
        <p:nvSpPr>
          <p:cNvPr id="88099" name="Freeform 35"/>
          <p:cNvSpPr>
            <a:spLocks/>
          </p:cNvSpPr>
          <p:nvPr/>
        </p:nvSpPr>
        <p:spPr bwMode="auto">
          <a:xfrm>
            <a:off x="455613" y="2195513"/>
            <a:ext cx="6267450" cy="4033837"/>
          </a:xfrm>
          <a:custGeom>
            <a:avLst/>
            <a:gdLst>
              <a:gd name="T0" fmla="*/ 2147483647 w 3948"/>
              <a:gd name="T1" fmla="*/ 2147483647 h 2541"/>
              <a:gd name="T2" fmla="*/ 2147483647 w 3948"/>
              <a:gd name="T3" fmla="*/ 2147483647 h 2541"/>
              <a:gd name="T4" fmla="*/ 2147483647 w 3948"/>
              <a:gd name="T5" fmla="*/ 2147483647 h 2541"/>
              <a:gd name="T6" fmla="*/ 2147483647 w 3948"/>
              <a:gd name="T7" fmla="*/ 2147483647 h 2541"/>
              <a:gd name="T8" fmla="*/ 2147483647 w 3948"/>
              <a:gd name="T9" fmla="*/ 2147483647 h 2541"/>
              <a:gd name="T10" fmla="*/ 0 60000 65536"/>
              <a:gd name="T11" fmla="*/ 0 60000 65536"/>
              <a:gd name="T12" fmla="*/ 0 60000 65536"/>
              <a:gd name="T13" fmla="*/ 0 60000 65536"/>
              <a:gd name="T14" fmla="*/ 0 60000 65536"/>
              <a:gd name="T15" fmla="*/ 0 w 3948"/>
              <a:gd name="T16" fmla="*/ 0 h 2541"/>
              <a:gd name="T17" fmla="*/ 3948 w 3948"/>
              <a:gd name="T18" fmla="*/ 2541 h 2541"/>
            </a:gdLst>
            <a:ahLst/>
            <a:cxnLst>
              <a:cxn ang="T10">
                <a:pos x="T0" y="T1"/>
              </a:cxn>
              <a:cxn ang="T11">
                <a:pos x="T2" y="T3"/>
              </a:cxn>
              <a:cxn ang="T12">
                <a:pos x="T4" y="T5"/>
              </a:cxn>
              <a:cxn ang="T13">
                <a:pos x="T6" y="T7"/>
              </a:cxn>
              <a:cxn ang="T14">
                <a:pos x="T8" y="T9"/>
              </a:cxn>
            </a:cxnLst>
            <a:rect l="T15" t="T16" r="T17" b="T18"/>
            <a:pathLst>
              <a:path w="3948" h="2541">
                <a:moveTo>
                  <a:pt x="2588" y="15"/>
                </a:moveTo>
                <a:cubicBezTo>
                  <a:pt x="1890" y="0"/>
                  <a:pt x="193" y="605"/>
                  <a:pt x="102" y="1076"/>
                </a:cubicBezTo>
                <a:cubicBezTo>
                  <a:pt x="0" y="1617"/>
                  <a:pt x="498" y="2065"/>
                  <a:pt x="1165" y="2303"/>
                </a:cubicBezTo>
                <a:cubicBezTo>
                  <a:pt x="1833" y="2541"/>
                  <a:pt x="3758" y="1883"/>
                  <a:pt x="3853" y="1314"/>
                </a:cubicBezTo>
                <a:cubicBezTo>
                  <a:pt x="3948" y="746"/>
                  <a:pt x="3300" y="15"/>
                  <a:pt x="2588" y="15"/>
                </a:cubicBezTo>
                <a:close/>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88100" name="Text Box 36"/>
          <p:cNvSpPr txBox="1">
            <a:spLocks noChangeArrowheads="1"/>
          </p:cNvSpPr>
          <p:nvPr/>
        </p:nvSpPr>
        <p:spPr bwMode="auto">
          <a:xfrm>
            <a:off x="5421313" y="221615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552</a:t>
            </a:r>
            <a:endParaRPr lang="de-DE" sz="1800">
              <a:latin typeface="Calibri" charset="0"/>
            </a:endParaRPr>
          </a:p>
        </p:txBody>
      </p:sp>
      <p:sp>
        <p:nvSpPr>
          <p:cNvPr id="88101" name="Text Box 37"/>
          <p:cNvSpPr txBox="1">
            <a:spLocks noChangeArrowheads="1"/>
          </p:cNvSpPr>
          <p:nvPr/>
        </p:nvSpPr>
        <p:spPr bwMode="auto">
          <a:xfrm>
            <a:off x="3136900" y="244633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554</a:t>
            </a:r>
            <a:endParaRPr lang="de-DE" sz="1800">
              <a:latin typeface="Calibri" charset="0"/>
            </a:endParaRPr>
          </a:p>
        </p:txBody>
      </p:sp>
      <p:sp>
        <p:nvSpPr>
          <p:cNvPr id="88102" name="Text Box 38"/>
          <p:cNvSpPr txBox="1">
            <a:spLocks noChangeArrowheads="1"/>
          </p:cNvSpPr>
          <p:nvPr/>
        </p:nvSpPr>
        <p:spPr bwMode="auto">
          <a:xfrm>
            <a:off x="1941513" y="534193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553</a:t>
            </a:r>
            <a:endParaRPr lang="de-DE" sz="1800">
              <a:latin typeface="Calibri" charset="0"/>
            </a:endParaRPr>
          </a:p>
        </p:txBody>
      </p:sp>
      <p:sp>
        <p:nvSpPr>
          <p:cNvPr id="88103" name="Freeform 39"/>
          <p:cNvSpPr>
            <a:spLocks/>
          </p:cNvSpPr>
          <p:nvPr/>
        </p:nvSpPr>
        <p:spPr bwMode="auto">
          <a:xfrm>
            <a:off x="5462588" y="1727200"/>
            <a:ext cx="2747962" cy="4365625"/>
          </a:xfrm>
          <a:custGeom>
            <a:avLst/>
            <a:gdLst>
              <a:gd name="T0" fmla="*/ 0 w 1731"/>
              <a:gd name="T1" fmla="*/ 2147483647 h 2750"/>
              <a:gd name="T2" fmla="*/ 2147483647 w 1731"/>
              <a:gd name="T3" fmla="*/ 2147483647 h 2750"/>
              <a:gd name="T4" fmla="*/ 2147483647 w 1731"/>
              <a:gd name="T5" fmla="*/ 0 h 2750"/>
              <a:gd name="T6" fmla="*/ 0 60000 65536"/>
              <a:gd name="T7" fmla="*/ 0 60000 65536"/>
              <a:gd name="T8" fmla="*/ 0 60000 65536"/>
              <a:gd name="T9" fmla="*/ 0 w 1731"/>
              <a:gd name="T10" fmla="*/ 0 h 2750"/>
              <a:gd name="T11" fmla="*/ 1731 w 1731"/>
              <a:gd name="T12" fmla="*/ 2750 h 2750"/>
            </a:gdLst>
            <a:ahLst/>
            <a:cxnLst>
              <a:cxn ang="T6">
                <a:pos x="T0" y="T1"/>
              </a:cxn>
              <a:cxn ang="T7">
                <a:pos x="T2" y="T3"/>
              </a:cxn>
              <a:cxn ang="T8">
                <a:pos x="T4" y="T5"/>
              </a:cxn>
            </a:cxnLst>
            <a:rect l="T9" t="T10" r="T11" b="T12"/>
            <a:pathLst>
              <a:path w="1731" h="2750">
                <a:moveTo>
                  <a:pt x="0" y="2750"/>
                </a:moveTo>
                <a:cubicBezTo>
                  <a:pt x="515" y="2611"/>
                  <a:pt x="1541" y="2409"/>
                  <a:pt x="1636" y="1840"/>
                </a:cubicBezTo>
                <a:cubicBezTo>
                  <a:pt x="1731" y="1272"/>
                  <a:pt x="1069" y="238"/>
                  <a:pt x="436" y="0"/>
                </a:cubicBezTo>
              </a:path>
            </a:pathLst>
          </a:cu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88104" name="Text Box 40"/>
          <p:cNvSpPr txBox="1">
            <a:spLocks noChangeArrowheads="1"/>
          </p:cNvSpPr>
          <p:nvPr/>
        </p:nvSpPr>
        <p:spPr bwMode="auto">
          <a:xfrm>
            <a:off x="6677025" y="183832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548</a:t>
            </a:r>
            <a:endParaRPr lang="de-DE" sz="1800">
              <a:latin typeface="Calibri" charset="0"/>
            </a:endParaRPr>
          </a:p>
        </p:txBody>
      </p:sp>
      <p:sp>
        <p:nvSpPr>
          <p:cNvPr id="88105" name="Text Box 41"/>
          <p:cNvSpPr txBox="1">
            <a:spLocks noChangeArrowheads="1"/>
          </p:cNvSpPr>
          <p:nvPr/>
        </p:nvSpPr>
        <p:spPr bwMode="auto">
          <a:xfrm>
            <a:off x="5597525" y="288448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552</a:t>
            </a:r>
            <a:endParaRPr lang="de-DE" sz="1800">
              <a:latin typeface="Calibri" charset="0"/>
            </a:endParaRPr>
          </a:p>
        </p:txBody>
      </p:sp>
      <p:sp>
        <p:nvSpPr>
          <p:cNvPr id="88106" name="Text Box 42"/>
          <p:cNvSpPr txBox="1">
            <a:spLocks noChangeArrowheads="1"/>
          </p:cNvSpPr>
          <p:nvPr/>
        </p:nvSpPr>
        <p:spPr bwMode="auto">
          <a:xfrm>
            <a:off x="7921625" y="2487613"/>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solidFill>
                  <a:srgbClr val="000000"/>
                </a:solidFill>
                <a:latin typeface="Calibri" charset="0"/>
              </a:rPr>
              <a:t>546</a:t>
            </a:r>
            <a:endParaRPr lang="de-DE" sz="1800">
              <a:latin typeface="Calibri" charset="0"/>
            </a:endParaRPr>
          </a:p>
        </p:txBody>
      </p:sp>
      <p:sp>
        <p:nvSpPr>
          <p:cNvPr id="88107" name="AutoShape 43"/>
          <p:cNvSpPr>
            <a:spLocks/>
          </p:cNvSpPr>
          <p:nvPr/>
        </p:nvSpPr>
        <p:spPr bwMode="auto">
          <a:xfrm>
            <a:off x="7308850" y="1062038"/>
            <a:ext cx="1136650" cy="392112"/>
          </a:xfrm>
          <a:prstGeom prst="accentCallout2">
            <a:avLst>
              <a:gd name="adj1" fmla="val 29148"/>
              <a:gd name="adj2" fmla="val -6704"/>
              <a:gd name="adj3" fmla="val 29148"/>
              <a:gd name="adj4" fmla="val -50000"/>
              <a:gd name="adj5" fmla="val 299190"/>
              <a:gd name="adj6" fmla="val -206843"/>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de-DE">
                <a:latin typeface="Calibri" charset="0"/>
              </a:rPr>
              <a:t>Isohypsen</a:t>
            </a:r>
          </a:p>
        </p:txBody>
      </p:sp>
      <p:sp>
        <p:nvSpPr>
          <p:cNvPr id="88109" name="Line 45"/>
          <p:cNvSpPr>
            <a:spLocks noChangeShapeType="1"/>
          </p:cNvSpPr>
          <p:nvPr/>
        </p:nvSpPr>
        <p:spPr bwMode="auto">
          <a:xfrm flipV="1">
            <a:off x="6610350" y="1162050"/>
            <a:ext cx="549275" cy="7842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88067"/>
                                        </p:tgtEl>
                                        <p:attrNameLst>
                                          <p:attrName>style.visibility</p:attrName>
                                        </p:attrNameLst>
                                      </p:cBhvr>
                                      <p:to>
                                        <p:strVal val="visible"/>
                                      </p:to>
                                    </p:set>
                                    <p:animEffect transition="in" filter="barn(outHorizontal)">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86"/>
                                        </p:tgtEl>
                                        <p:attrNameLst>
                                          <p:attrName>style.visibility</p:attrName>
                                        </p:attrNameLst>
                                      </p:cBhvr>
                                      <p:to>
                                        <p:strVal val="visible"/>
                                      </p:to>
                                    </p:set>
                                    <p:animEffect transition="in" filter="dissolve">
                                      <p:cBhvr>
                                        <p:cTn id="12" dur="500"/>
                                        <p:tgtEl>
                                          <p:spTgt spid="88086"/>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8084"/>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88072"/>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88085"/>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88071"/>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88081"/>
                                        </p:tgtEl>
                                        <p:attrNameLst>
                                          <p:attrName>style.visibility</p:attrName>
                                        </p:attrNameLst>
                                      </p:cBhvr>
                                      <p:to>
                                        <p:strVal val="visible"/>
                                      </p:to>
                                    </p:set>
                                  </p:childTnLst>
                                </p:cTn>
                              </p:par>
                            </p:childTnLst>
                          </p:cTn>
                        </p:par>
                        <p:par>
                          <p:cTn id="28" fill="hold" nodeType="afterGroup">
                            <p:stCondLst>
                              <p:cond delay="3000"/>
                            </p:stCondLst>
                            <p:childTnLst>
                              <p:par>
                                <p:cTn id="29" presetID="1" presetClass="entr" presetSubtype="0" fill="hold" grpId="0" nodeType="afterEffect">
                                  <p:stCondLst>
                                    <p:cond delay="0"/>
                                  </p:stCondLst>
                                  <p:childTnLst>
                                    <p:set>
                                      <p:cBhvr>
                                        <p:cTn id="30" dur="1" fill="hold">
                                          <p:stCondLst>
                                            <p:cond delay="499"/>
                                          </p:stCondLst>
                                        </p:cTn>
                                        <p:tgtEl>
                                          <p:spTgt spid="88074"/>
                                        </p:tgtEl>
                                        <p:attrNameLst>
                                          <p:attrName>style.visibility</p:attrName>
                                        </p:attrNameLst>
                                      </p:cBhvr>
                                      <p:to>
                                        <p:strVal val="visible"/>
                                      </p:to>
                                    </p:set>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88082"/>
                                        </p:tgtEl>
                                        <p:attrNameLst>
                                          <p:attrName>style.visibility</p:attrName>
                                        </p:attrNameLst>
                                      </p:cBhvr>
                                      <p:to>
                                        <p:strVal val="visible"/>
                                      </p:to>
                                    </p:set>
                                  </p:childTnLst>
                                </p:cTn>
                              </p:par>
                            </p:childTnLst>
                          </p:cTn>
                        </p:par>
                        <p:par>
                          <p:cTn id="34" fill="hold" nodeType="afterGroup">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88073"/>
                                        </p:tgtEl>
                                        <p:attrNameLst>
                                          <p:attrName>style.visibility</p:attrName>
                                        </p:attrNameLst>
                                      </p:cBhvr>
                                      <p:to>
                                        <p:strVal val="visible"/>
                                      </p:to>
                                    </p:set>
                                  </p:childTnLst>
                                </p:cTn>
                              </p:par>
                            </p:childTnLst>
                          </p:cTn>
                        </p:par>
                        <p:par>
                          <p:cTn id="37" fill="hold" nodeType="afterGroup">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88083"/>
                                        </p:tgtEl>
                                        <p:attrNameLst>
                                          <p:attrName>style.visibility</p:attrName>
                                        </p:attrNameLst>
                                      </p:cBhvr>
                                      <p:to>
                                        <p:strVal val="visible"/>
                                      </p:to>
                                    </p:set>
                                  </p:childTnLst>
                                </p:cTn>
                              </p:par>
                            </p:childTnLst>
                          </p:cTn>
                        </p:par>
                        <p:par>
                          <p:cTn id="40" fill="hold" nodeType="afterGroup">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8807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8087"/>
                                        </p:tgtEl>
                                        <p:attrNameLst>
                                          <p:attrName>style.visibility</p:attrName>
                                        </p:attrNameLst>
                                      </p:cBhvr>
                                      <p:to>
                                        <p:strVal val="visible"/>
                                      </p:to>
                                    </p:set>
                                    <p:animEffect transition="in" filter="dissolve">
                                      <p:cBhvr>
                                        <p:cTn id="47" dur="500"/>
                                        <p:tgtEl>
                                          <p:spTgt spid="88087"/>
                                        </p:tgtEl>
                                      </p:cBhvr>
                                    </p:animEffect>
                                  </p:childTnLst>
                                </p:cTn>
                              </p:par>
                            </p:childTnLst>
                          </p:cTn>
                        </p:par>
                        <p:par>
                          <p:cTn id="48" fill="hold" nodeType="afterGroup">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88098"/>
                                        </p:tgtEl>
                                        <p:attrNameLst>
                                          <p:attrName>style.visibility</p:attrName>
                                        </p:attrNameLst>
                                      </p:cBhvr>
                                      <p:to>
                                        <p:strVal val="visible"/>
                                      </p:to>
                                    </p:set>
                                    <p:animEffect transition="in" filter="dissolve">
                                      <p:cBhvr>
                                        <p:cTn id="51" dur="500"/>
                                        <p:tgtEl>
                                          <p:spTgt spid="88098"/>
                                        </p:tgtEl>
                                      </p:cBhvr>
                                    </p:animEffect>
                                  </p:childTnLst>
                                </p:cTn>
                              </p:par>
                            </p:childTnLst>
                          </p:cTn>
                        </p:par>
                        <p:par>
                          <p:cTn id="52" fill="hold" nodeType="afterGroup">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88088"/>
                                        </p:tgtEl>
                                        <p:attrNameLst>
                                          <p:attrName>style.visibility</p:attrName>
                                        </p:attrNameLst>
                                      </p:cBhvr>
                                      <p:to>
                                        <p:strVal val="visible"/>
                                      </p:to>
                                    </p:set>
                                    <p:animEffect transition="in" filter="dissolve">
                                      <p:cBhvr>
                                        <p:cTn id="55" dur="500"/>
                                        <p:tgtEl>
                                          <p:spTgt spid="88088"/>
                                        </p:tgtEl>
                                      </p:cBhvr>
                                    </p:animEffect>
                                  </p:childTnLst>
                                </p:cTn>
                              </p:par>
                            </p:childTnLst>
                          </p:cTn>
                        </p:par>
                        <p:par>
                          <p:cTn id="56" fill="hold" nodeType="afterGroup">
                            <p:stCondLst>
                              <p:cond delay="1500"/>
                            </p:stCondLst>
                            <p:childTnLst>
                              <p:par>
                                <p:cTn id="57" presetID="9" presetClass="entr" presetSubtype="0" fill="hold" grpId="0" nodeType="afterEffect">
                                  <p:stCondLst>
                                    <p:cond delay="0"/>
                                  </p:stCondLst>
                                  <p:childTnLst>
                                    <p:set>
                                      <p:cBhvr>
                                        <p:cTn id="58" dur="1" fill="hold">
                                          <p:stCondLst>
                                            <p:cond delay="0"/>
                                          </p:stCondLst>
                                        </p:cTn>
                                        <p:tgtEl>
                                          <p:spTgt spid="88105"/>
                                        </p:tgtEl>
                                        <p:attrNameLst>
                                          <p:attrName>style.visibility</p:attrName>
                                        </p:attrNameLst>
                                      </p:cBhvr>
                                      <p:to>
                                        <p:strVal val="visible"/>
                                      </p:to>
                                    </p:set>
                                    <p:animEffect transition="in" filter="dissolve">
                                      <p:cBhvr>
                                        <p:cTn id="59" dur="500"/>
                                        <p:tgtEl>
                                          <p:spTgt spid="88105"/>
                                        </p:tgtEl>
                                      </p:cBhvr>
                                    </p:animEffect>
                                  </p:childTnLst>
                                </p:cTn>
                              </p:par>
                            </p:childTnLst>
                          </p:cTn>
                        </p:par>
                        <p:par>
                          <p:cTn id="60" fill="hold" nodeType="afterGroup">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88089"/>
                                        </p:tgtEl>
                                        <p:attrNameLst>
                                          <p:attrName>style.visibility</p:attrName>
                                        </p:attrNameLst>
                                      </p:cBhvr>
                                      <p:to>
                                        <p:strVal val="visible"/>
                                      </p:to>
                                    </p:set>
                                    <p:animEffect transition="in" filter="dissolve">
                                      <p:cBhvr>
                                        <p:cTn id="63" dur="500"/>
                                        <p:tgtEl>
                                          <p:spTgt spid="88089"/>
                                        </p:tgtEl>
                                      </p:cBhvr>
                                    </p:animEffect>
                                  </p:childTnLst>
                                </p:cTn>
                              </p:par>
                            </p:childTnLst>
                          </p:cTn>
                        </p:par>
                        <p:par>
                          <p:cTn id="64" fill="hold" nodeType="afterGroup">
                            <p:stCondLst>
                              <p:cond delay="2500"/>
                            </p:stCondLst>
                            <p:childTnLst>
                              <p:par>
                                <p:cTn id="65" presetID="9" presetClass="entr" presetSubtype="0" fill="hold" grpId="0" nodeType="afterEffect">
                                  <p:stCondLst>
                                    <p:cond delay="0"/>
                                  </p:stCondLst>
                                  <p:childTnLst>
                                    <p:set>
                                      <p:cBhvr>
                                        <p:cTn id="66" dur="1" fill="hold">
                                          <p:stCondLst>
                                            <p:cond delay="0"/>
                                          </p:stCondLst>
                                        </p:cTn>
                                        <p:tgtEl>
                                          <p:spTgt spid="88101"/>
                                        </p:tgtEl>
                                        <p:attrNameLst>
                                          <p:attrName>style.visibility</p:attrName>
                                        </p:attrNameLst>
                                      </p:cBhvr>
                                      <p:to>
                                        <p:strVal val="visible"/>
                                      </p:to>
                                    </p:set>
                                    <p:animEffect transition="in" filter="dissolve">
                                      <p:cBhvr>
                                        <p:cTn id="67" dur="500"/>
                                        <p:tgtEl>
                                          <p:spTgt spid="88101"/>
                                        </p:tgtEl>
                                      </p:cBhvr>
                                    </p:animEffect>
                                  </p:childTnLst>
                                </p:cTn>
                              </p:par>
                            </p:childTnLst>
                          </p:cTn>
                        </p:par>
                        <p:par>
                          <p:cTn id="68" fill="hold" nodeType="afterGroup">
                            <p:stCondLst>
                              <p:cond delay="3000"/>
                            </p:stCondLst>
                            <p:childTnLst>
                              <p:par>
                                <p:cTn id="69" presetID="9" presetClass="entr" presetSubtype="0" fill="hold" grpId="0" nodeType="afterEffect">
                                  <p:stCondLst>
                                    <p:cond delay="0"/>
                                  </p:stCondLst>
                                  <p:childTnLst>
                                    <p:set>
                                      <p:cBhvr>
                                        <p:cTn id="70" dur="1" fill="hold">
                                          <p:stCondLst>
                                            <p:cond delay="0"/>
                                          </p:stCondLst>
                                        </p:cTn>
                                        <p:tgtEl>
                                          <p:spTgt spid="88090"/>
                                        </p:tgtEl>
                                        <p:attrNameLst>
                                          <p:attrName>style.visibility</p:attrName>
                                        </p:attrNameLst>
                                      </p:cBhvr>
                                      <p:to>
                                        <p:strVal val="visible"/>
                                      </p:to>
                                    </p:set>
                                    <p:animEffect transition="in" filter="dissolve">
                                      <p:cBhvr>
                                        <p:cTn id="71" dur="500"/>
                                        <p:tgtEl>
                                          <p:spTgt spid="88090"/>
                                        </p:tgtEl>
                                      </p:cBhvr>
                                    </p:animEffect>
                                  </p:childTnLst>
                                </p:cTn>
                              </p:par>
                            </p:childTnLst>
                          </p:cTn>
                        </p:par>
                        <p:par>
                          <p:cTn id="72" fill="hold" nodeType="afterGroup">
                            <p:stCondLst>
                              <p:cond delay="3500"/>
                            </p:stCondLst>
                            <p:childTnLst>
                              <p:par>
                                <p:cTn id="73" presetID="9" presetClass="entr" presetSubtype="0" fill="hold" grpId="0" nodeType="afterEffect">
                                  <p:stCondLst>
                                    <p:cond delay="0"/>
                                  </p:stCondLst>
                                  <p:childTnLst>
                                    <p:set>
                                      <p:cBhvr>
                                        <p:cTn id="74" dur="1" fill="hold">
                                          <p:stCondLst>
                                            <p:cond delay="0"/>
                                          </p:stCondLst>
                                        </p:cTn>
                                        <p:tgtEl>
                                          <p:spTgt spid="88102"/>
                                        </p:tgtEl>
                                        <p:attrNameLst>
                                          <p:attrName>style.visibility</p:attrName>
                                        </p:attrNameLst>
                                      </p:cBhvr>
                                      <p:to>
                                        <p:strVal val="visible"/>
                                      </p:to>
                                    </p:set>
                                    <p:animEffect transition="in" filter="dissolve">
                                      <p:cBhvr>
                                        <p:cTn id="75" dur="500"/>
                                        <p:tgtEl>
                                          <p:spTgt spid="88102"/>
                                        </p:tgtEl>
                                      </p:cBhvr>
                                    </p:animEffect>
                                  </p:childTnLst>
                                </p:cTn>
                              </p:par>
                            </p:childTnLst>
                          </p:cTn>
                        </p:par>
                        <p:par>
                          <p:cTn id="76" fill="hold" nodeType="afterGroup">
                            <p:stCondLst>
                              <p:cond delay="4000"/>
                            </p:stCondLst>
                            <p:childTnLst>
                              <p:par>
                                <p:cTn id="77" presetID="9" presetClass="entr" presetSubtype="0" fill="hold" grpId="0" nodeType="afterEffect">
                                  <p:stCondLst>
                                    <p:cond delay="0"/>
                                  </p:stCondLst>
                                  <p:childTnLst>
                                    <p:set>
                                      <p:cBhvr>
                                        <p:cTn id="78" dur="1" fill="hold">
                                          <p:stCondLst>
                                            <p:cond delay="0"/>
                                          </p:stCondLst>
                                        </p:cTn>
                                        <p:tgtEl>
                                          <p:spTgt spid="88091"/>
                                        </p:tgtEl>
                                        <p:attrNameLst>
                                          <p:attrName>style.visibility</p:attrName>
                                        </p:attrNameLst>
                                      </p:cBhvr>
                                      <p:to>
                                        <p:strVal val="visible"/>
                                      </p:to>
                                    </p:set>
                                    <p:animEffect transition="in" filter="dissolve">
                                      <p:cBhvr>
                                        <p:cTn id="79" dur="500"/>
                                        <p:tgtEl>
                                          <p:spTgt spid="88091"/>
                                        </p:tgtEl>
                                      </p:cBhvr>
                                    </p:animEffect>
                                  </p:childTnLst>
                                </p:cTn>
                              </p:par>
                            </p:childTnLst>
                          </p:cTn>
                        </p:par>
                        <p:par>
                          <p:cTn id="80" fill="hold" nodeType="afterGroup">
                            <p:stCondLst>
                              <p:cond delay="4500"/>
                            </p:stCondLst>
                            <p:childTnLst>
                              <p:par>
                                <p:cTn id="81" presetID="9" presetClass="entr" presetSubtype="0" fill="hold" grpId="0" nodeType="afterEffect">
                                  <p:stCondLst>
                                    <p:cond delay="0"/>
                                  </p:stCondLst>
                                  <p:childTnLst>
                                    <p:set>
                                      <p:cBhvr>
                                        <p:cTn id="82" dur="1" fill="hold">
                                          <p:stCondLst>
                                            <p:cond delay="0"/>
                                          </p:stCondLst>
                                        </p:cTn>
                                        <p:tgtEl>
                                          <p:spTgt spid="88106"/>
                                        </p:tgtEl>
                                        <p:attrNameLst>
                                          <p:attrName>style.visibility</p:attrName>
                                        </p:attrNameLst>
                                      </p:cBhvr>
                                      <p:to>
                                        <p:strVal val="visible"/>
                                      </p:to>
                                    </p:set>
                                    <p:animEffect transition="in" filter="dissolve">
                                      <p:cBhvr>
                                        <p:cTn id="83" dur="500"/>
                                        <p:tgtEl>
                                          <p:spTgt spid="8810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88092"/>
                                        </p:tgtEl>
                                        <p:attrNameLst>
                                          <p:attrName>style.visibility</p:attrName>
                                        </p:attrNameLst>
                                      </p:cBhvr>
                                      <p:to>
                                        <p:strVal val="visible"/>
                                      </p:to>
                                    </p:set>
                                    <p:animEffect transition="in" filter="wipe(up)">
                                      <p:cBhvr>
                                        <p:cTn id="88" dur="500"/>
                                        <p:tgtEl>
                                          <p:spTgt spid="88092"/>
                                        </p:tgtEl>
                                      </p:cBhvr>
                                    </p:animEffect>
                                  </p:childTnLst>
                                </p:cTn>
                              </p:par>
                            </p:childTnLst>
                          </p:cTn>
                        </p:par>
                        <p:par>
                          <p:cTn id="89" fill="hold" nodeType="afterGroup">
                            <p:stCondLst>
                              <p:cond delay="500"/>
                            </p:stCondLst>
                            <p:childTnLst>
                              <p:par>
                                <p:cTn id="90" presetID="15" presetClass="entr" presetSubtype="0" fill="hold" grpId="0" nodeType="afterEffect">
                                  <p:stCondLst>
                                    <p:cond delay="0"/>
                                  </p:stCondLst>
                                  <p:childTnLst>
                                    <p:set>
                                      <p:cBhvr>
                                        <p:cTn id="91" dur="1" fill="hold">
                                          <p:stCondLst>
                                            <p:cond delay="0"/>
                                          </p:stCondLst>
                                        </p:cTn>
                                        <p:tgtEl>
                                          <p:spTgt spid="88095"/>
                                        </p:tgtEl>
                                        <p:attrNameLst>
                                          <p:attrName>style.visibility</p:attrName>
                                        </p:attrNameLst>
                                      </p:cBhvr>
                                      <p:to>
                                        <p:strVal val="visible"/>
                                      </p:to>
                                    </p:set>
                                    <p:anim calcmode="lin" valueType="num">
                                      <p:cBhvr>
                                        <p:cTn id="92" dur="1000" fill="hold"/>
                                        <p:tgtEl>
                                          <p:spTgt spid="88095"/>
                                        </p:tgtEl>
                                        <p:attrNameLst>
                                          <p:attrName>ppt_w</p:attrName>
                                        </p:attrNameLst>
                                      </p:cBhvr>
                                      <p:tavLst>
                                        <p:tav tm="0">
                                          <p:val>
                                            <p:fltVal val="0"/>
                                          </p:val>
                                        </p:tav>
                                        <p:tav tm="100000">
                                          <p:val>
                                            <p:strVal val="#ppt_w"/>
                                          </p:val>
                                        </p:tav>
                                      </p:tavLst>
                                    </p:anim>
                                    <p:anim calcmode="lin" valueType="num">
                                      <p:cBhvr>
                                        <p:cTn id="93" dur="1000" fill="hold"/>
                                        <p:tgtEl>
                                          <p:spTgt spid="88095"/>
                                        </p:tgtEl>
                                        <p:attrNameLst>
                                          <p:attrName>ppt_h</p:attrName>
                                        </p:attrNameLst>
                                      </p:cBhvr>
                                      <p:tavLst>
                                        <p:tav tm="0">
                                          <p:val>
                                            <p:fltVal val="0"/>
                                          </p:val>
                                        </p:tav>
                                        <p:tav tm="100000">
                                          <p:val>
                                            <p:strVal val="#ppt_h"/>
                                          </p:val>
                                        </p:tav>
                                      </p:tavLst>
                                    </p:anim>
                                    <p:anim calcmode="lin" valueType="num">
                                      <p:cBhvr>
                                        <p:cTn id="94" dur="1000" fill="hold"/>
                                        <p:tgtEl>
                                          <p:spTgt spid="88095"/>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88095"/>
                                        </p:tgtEl>
                                        <p:attrNameLst>
                                          <p:attrName>ppt_y</p:attrName>
                                        </p:attrNameLst>
                                      </p:cBhvr>
                                      <p:tavLst>
                                        <p:tav tm="0" fmla="#ppt_y+(sin(-2*pi*(1-$))*-#ppt_x+cos(-2*pi*(1-$))*(1-#ppt_y))*(1-$)">
                                          <p:val>
                                            <p:fltVal val="0"/>
                                          </p:val>
                                        </p:tav>
                                        <p:tav tm="100000">
                                          <p:val>
                                            <p:fltVal val="1"/>
                                          </p:val>
                                        </p:tav>
                                      </p:tavLst>
                                    </p:anim>
                                  </p:childTnLst>
                                </p:cTn>
                              </p:par>
                            </p:childTnLst>
                          </p:cTn>
                        </p:par>
                        <p:par>
                          <p:cTn id="96" fill="hold" nodeType="afterGroup">
                            <p:stCondLst>
                              <p:cond delay="1500"/>
                            </p:stCondLst>
                            <p:childTnLst>
                              <p:par>
                                <p:cTn id="97" presetID="22" presetClass="entr" presetSubtype="2" fill="hold" grpId="0" nodeType="afterEffect">
                                  <p:stCondLst>
                                    <p:cond delay="1000"/>
                                  </p:stCondLst>
                                  <p:childTnLst>
                                    <p:set>
                                      <p:cBhvr>
                                        <p:cTn id="98" dur="1" fill="hold">
                                          <p:stCondLst>
                                            <p:cond delay="0"/>
                                          </p:stCondLst>
                                        </p:cTn>
                                        <p:tgtEl>
                                          <p:spTgt spid="88096"/>
                                        </p:tgtEl>
                                        <p:attrNameLst>
                                          <p:attrName>style.visibility</p:attrName>
                                        </p:attrNameLst>
                                      </p:cBhvr>
                                      <p:to>
                                        <p:strVal val="visible"/>
                                      </p:to>
                                    </p:set>
                                    <p:animEffect transition="in" filter="wipe(right)">
                                      <p:cBhvr>
                                        <p:cTn id="99" dur="500"/>
                                        <p:tgtEl>
                                          <p:spTgt spid="88096"/>
                                        </p:tgtEl>
                                      </p:cBhvr>
                                    </p:animEffect>
                                  </p:childTnLst>
                                </p:cTn>
                              </p:par>
                            </p:childTnLst>
                          </p:cTn>
                        </p:par>
                        <p:par>
                          <p:cTn id="100" fill="hold" nodeType="afterGroup">
                            <p:stCondLst>
                              <p:cond delay="3000"/>
                            </p:stCondLst>
                            <p:childTnLst>
                              <p:par>
                                <p:cTn id="101" presetID="15" presetClass="entr" presetSubtype="0" fill="hold" grpId="0" nodeType="afterEffect">
                                  <p:stCondLst>
                                    <p:cond delay="0"/>
                                  </p:stCondLst>
                                  <p:childTnLst>
                                    <p:set>
                                      <p:cBhvr>
                                        <p:cTn id="102" dur="1" fill="hold">
                                          <p:stCondLst>
                                            <p:cond delay="0"/>
                                          </p:stCondLst>
                                        </p:cTn>
                                        <p:tgtEl>
                                          <p:spTgt spid="88097"/>
                                        </p:tgtEl>
                                        <p:attrNameLst>
                                          <p:attrName>style.visibility</p:attrName>
                                        </p:attrNameLst>
                                      </p:cBhvr>
                                      <p:to>
                                        <p:strVal val="visible"/>
                                      </p:to>
                                    </p:set>
                                    <p:anim calcmode="lin" valueType="num">
                                      <p:cBhvr>
                                        <p:cTn id="103" dur="1000" fill="hold"/>
                                        <p:tgtEl>
                                          <p:spTgt spid="88097"/>
                                        </p:tgtEl>
                                        <p:attrNameLst>
                                          <p:attrName>ppt_w</p:attrName>
                                        </p:attrNameLst>
                                      </p:cBhvr>
                                      <p:tavLst>
                                        <p:tav tm="0">
                                          <p:val>
                                            <p:fltVal val="0"/>
                                          </p:val>
                                        </p:tav>
                                        <p:tav tm="100000">
                                          <p:val>
                                            <p:strVal val="#ppt_w"/>
                                          </p:val>
                                        </p:tav>
                                      </p:tavLst>
                                    </p:anim>
                                    <p:anim calcmode="lin" valueType="num">
                                      <p:cBhvr>
                                        <p:cTn id="104" dur="1000" fill="hold"/>
                                        <p:tgtEl>
                                          <p:spTgt spid="88097"/>
                                        </p:tgtEl>
                                        <p:attrNameLst>
                                          <p:attrName>ppt_h</p:attrName>
                                        </p:attrNameLst>
                                      </p:cBhvr>
                                      <p:tavLst>
                                        <p:tav tm="0">
                                          <p:val>
                                            <p:fltVal val="0"/>
                                          </p:val>
                                        </p:tav>
                                        <p:tav tm="100000">
                                          <p:val>
                                            <p:strVal val="#ppt_h"/>
                                          </p:val>
                                        </p:tav>
                                      </p:tavLst>
                                    </p:anim>
                                    <p:anim calcmode="lin" valueType="num">
                                      <p:cBhvr>
                                        <p:cTn id="105" dur="1000" fill="hold"/>
                                        <p:tgtEl>
                                          <p:spTgt spid="88097"/>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88097"/>
                                        </p:tgtEl>
                                        <p:attrNameLst>
                                          <p:attrName>ppt_y</p:attrName>
                                        </p:attrNameLst>
                                      </p:cBhvr>
                                      <p:tavLst>
                                        <p:tav tm="0" fmla="#ppt_y+(sin(-2*pi*(1-$))*-#ppt_x+cos(-2*pi*(1-$))*(1-#ppt_y))*(1-$)">
                                          <p:val>
                                            <p:fltVal val="0"/>
                                          </p:val>
                                        </p:tav>
                                        <p:tav tm="100000">
                                          <p:val>
                                            <p:fltVal val="1"/>
                                          </p:val>
                                        </p:tav>
                                      </p:tavLst>
                                    </p:anim>
                                  </p:childTnLst>
                                </p:cTn>
                              </p:par>
                            </p:childTnLst>
                          </p:cTn>
                        </p:par>
                        <p:par>
                          <p:cTn id="107" fill="hold" nodeType="afterGroup">
                            <p:stCondLst>
                              <p:cond delay="4000"/>
                            </p:stCondLst>
                            <p:childTnLst>
                              <p:par>
                                <p:cTn id="108" presetID="22" presetClass="entr" presetSubtype="8" fill="hold" grpId="0" nodeType="afterEffect">
                                  <p:stCondLst>
                                    <p:cond delay="1000"/>
                                  </p:stCondLst>
                                  <p:childTnLst>
                                    <p:set>
                                      <p:cBhvr>
                                        <p:cTn id="109" dur="1" fill="hold">
                                          <p:stCondLst>
                                            <p:cond delay="0"/>
                                          </p:stCondLst>
                                        </p:cTn>
                                        <p:tgtEl>
                                          <p:spTgt spid="88099"/>
                                        </p:tgtEl>
                                        <p:attrNameLst>
                                          <p:attrName>style.visibility</p:attrName>
                                        </p:attrNameLst>
                                      </p:cBhvr>
                                      <p:to>
                                        <p:strVal val="visible"/>
                                      </p:to>
                                    </p:set>
                                    <p:animEffect transition="in" filter="wipe(left)">
                                      <p:cBhvr>
                                        <p:cTn id="110" dur="500"/>
                                        <p:tgtEl>
                                          <p:spTgt spid="88099"/>
                                        </p:tgtEl>
                                      </p:cBhvr>
                                    </p:animEffect>
                                  </p:childTnLst>
                                </p:cTn>
                              </p:par>
                            </p:childTnLst>
                          </p:cTn>
                        </p:par>
                        <p:par>
                          <p:cTn id="111" fill="hold" nodeType="afterGroup">
                            <p:stCondLst>
                              <p:cond delay="5500"/>
                            </p:stCondLst>
                            <p:childTnLst>
                              <p:par>
                                <p:cTn id="112" presetID="15" presetClass="entr" presetSubtype="0" fill="hold" grpId="0" nodeType="afterEffect">
                                  <p:stCondLst>
                                    <p:cond delay="0"/>
                                  </p:stCondLst>
                                  <p:childTnLst>
                                    <p:set>
                                      <p:cBhvr>
                                        <p:cTn id="113" dur="1" fill="hold">
                                          <p:stCondLst>
                                            <p:cond delay="0"/>
                                          </p:stCondLst>
                                        </p:cTn>
                                        <p:tgtEl>
                                          <p:spTgt spid="88100"/>
                                        </p:tgtEl>
                                        <p:attrNameLst>
                                          <p:attrName>style.visibility</p:attrName>
                                        </p:attrNameLst>
                                      </p:cBhvr>
                                      <p:to>
                                        <p:strVal val="visible"/>
                                      </p:to>
                                    </p:set>
                                    <p:anim calcmode="lin" valueType="num">
                                      <p:cBhvr>
                                        <p:cTn id="114" dur="1000" fill="hold"/>
                                        <p:tgtEl>
                                          <p:spTgt spid="88100"/>
                                        </p:tgtEl>
                                        <p:attrNameLst>
                                          <p:attrName>ppt_w</p:attrName>
                                        </p:attrNameLst>
                                      </p:cBhvr>
                                      <p:tavLst>
                                        <p:tav tm="0">
                                          <p:val>
                                            <p:fltVal val="0"/>
                                          </p:val>
                                        </p:tav>
                                        <p:tav tm="100000">
                                          <p:val>
                                            <p:strVal val="#ppt_w"/>
                                          </p:val>
                                        </p:tav>
                                      </p:tavLst>
                                    </p:anim>
                                    <p:anim calcmode="lin" valueType="num">
                                      <p:cBhvr>
                                        <p:cTn id="115" dur="1000" fill="hold"/>
                                        <p:tgtEl>
                                          <p:spTgt spid="88100"/>
                                        </p:tgtEl>
                                        <p:attrNameLst>
                                          <p:attrName>ppt_h</p:attrName>
                                        </p:attrNameLst>
                                      </p:cBhvr>
                                      <p:tavLst>
                                        <p:tav tm="0">
                                          <p:val>
                                            <p:fltVal val="0"/>
                                          </p:val>
                                        </p:tav>
                                        <p:tav tm="100000">
                                          <p:val>
                                            <p:strVal val="#ppt_h"/>
                                          </p:val>
                                        </p:tav>
                                      </p:tavLst>
                                    </p:anim>
                                    <p:anim calcmode="lin" valueType="num">
                                      <p:cBhvr>
                                        <p:cTn id="116" dur="1000" fill="hold"/>
                                        <p:tgtEl>
                                          <p:spTgt spid="88100"/>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88100"/>
                                        </p:tgtEl>
                                        <p:attrNameLst>
                                          <p:attrName>ppt_y</p:attrName>
                                        </p:attrNameLst>
                                      </p:cBhvr>
                                      <p:tavLst>
                                        <p:tav tm="0" fmla="#ppt_y+(sin(-2*pi*(1-$))*-#ppt_x+cos(-2*pi*(1-$))*(1-#ppt_y))*(1-$)">
                                          <p:val>
                                            <p:fltVal val="0"/>
                                          </p:val>
                                        </p:tav>
                                        <p:tav tm="100000">
                                          <p:val>
                                            <p:fltVal val="1"/>
                                          </p:val>
                                        </p:tav>
                                      </p:tavLst>
                                    </p:anim>
                                  </p:childTnLst>
                                </p:cTn>
                              </p:par>
                            </p:childTnLst>
                          </p:cTn>
                        </p:par>
                        <p:par>
                          <p:cTn id="118" fill="hold" nodeType="afterGroup">
                            <p:stCondLst>
                              <p:cond delay="6500"/>
                            </p:stCondLst>
                            <p:childTnLst>
                              <p:par>
                                <p:cTn id="119" presetID="22" presetClass="entr" presetSubtype="4" fill="hold" grpId="0" nodeType="afterEffect">
                                  <p:stCondLst>
                                    <p:cond delay="1000"/>
                                  </p:stCondLst>
                                  <p:childTnLst>
                                    <p:set>
                                      <p:cBhvr>
                                        <p:cTn id="120" dur="1" fill="hold">
                                          <p:stCondLst>
                                            <p:cond delay="0"/>
                                          </p:stCondLst>
                                        </p:cTn>
                                        <p:tgtEl>
                                          <p:spTgt spid="88103"/>
                                        </p:tgtEl>
                                        <p:attrNameLst>
                                          <p:attrName>style.visibility</p:attrName>
                                        </p:attrNameLst>
                                      </p:cBhvr>
                                      <p:to>
                                        <p:strVal val="visible"/>
                                      </p:to>
                                    </p:set>
                                    <p:animEffect transition="in" filter="wipe(down)">
                                      <p:cBhvr>
                                        <p:cTn id="121" dur="500"/>
                                        <p:tgtEl>
                                          <p:spTgt spid="88103"/>
                                        </p:tgtEl>
                                      </p:cBhvr>
                                    </p:animEffect>
                                  </p:childTnLst>
                                </p:cTn>
                              </p:par>
                            </p:childTnLst>
                          </p:cTn>
                        </p:par>
                        <p:par>
                          <p:cTn id="122" fill="hold" nodeType="afterGroup">
                            <p:stCondLst>
                              <p:cond delay="8000"/>
                            </p:stCondLst>
                            <p:childTnLst>
                              <p:par>
                                <p:cTn id="123" presetID="15" presetClass="entr" presetSubtype="0" fill="hold" grpId="0" nodeType="afterEffect">
                                  <p:stCondLst>
                                    <p:cond delay="0"/>
                                  </p:stCondLst>
                                  <p:childTnLst>
                                    <p:set>
                                      <p:cBhvr>
                                        <p:cTn id="124" dur="1" fill="hold">
                                          <p:stCondLst>
                                            <p:cond delay="0"/>
                                          </p:stCondLst>
                                        </p:cTn>
                                        <p:tgtEl>
                                          <p:spTgt spid="88104"/>
                                        </p:tgtEl>
                                        <p:attrNameLst>
                                          <p:attrName>style.visibility</p:attrName>
                                        </p:attrNameLst>
                                      </p:cBhvr>
                                      <p:to>
                                        <p:strVal val="visible"/>
                                      </p:to>
                                    </p:set>
                                    <p:anim calcmode="lin" valueType="num">
                                      <p:cBhvr>
                                        <p:cTn id="125" dur="1000" fill="hold"/>
                                        <p:tgtEl>
                                          <p:spTgt spid="88104"/>
                                        </p:tgtEl>
                                        <p:attrNameLst>
                                          <p:attrName>ppt_w</p:attrName>
                                        </p:attrNameLst>
                                      </p:cBhvr>
                                      <p:tavLst>
                                        <p:tav tm="0">
                                          <p:val>
                                            <p:fltVal val="0"/>
                                          </p:val>
                                        </p:tav>
                                        <p:tav tm="100000">
                                          <p:val>
                                            <p:strVal val="#ppt_w"/>
                                          </p:val>
                                        </p:tav>
                                      </p:tavLst>
                                    </p:anim>
                                    <p:anim calcmode="lin" valueType="num">
                                      <p:cBhvr>
                                        <p:cTn id="126" dur="1000" fill="hold"/>
                                        <p:tgtEl>
                                          <p:spTgt spid="88104"/>
                                        </p:tgtEl>
                                        <p:attrNameLst>
                                          <p:attrName>ppt_h</p:attrName>
                                        </p:attrNameLst>
                                      </p:cBhvr>
                                      <p:tavLst>
                                        <p:tav tm="0">
                                          <p:val>
                                            <p:fltVal val="0"/>
                                          </p:val>
                                        </p:tav>
                                        <p:tav tm="100000">
                                          <p:val>
                                            <p:strVal val="#ppt_h"/>
                                          </p:val>
                                        </p:tav>
                                      </p:tavLst>
                                    </p:anim>
                                    <p:anim calcmode="lin" valueType="num">
                                      <p:cBhvr>
                                        <p:cTn id="127" dur="1000" fill="hold"/>
                                        <p:tgtEl>
                                          <p:spTgt spid="88104"/>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88104"/>
                                        </p:tgtEl>
                                        <p:attrNameLst>
                                          <p:attrName>ppt_y</p:attrName>
                                        </p:attrNameLst>
                                      </p:cBhvr>
                                      <p:tavLst>
                                        <p:tav tm="0" fmla="#ppt_y+(sin(-2*pi*(1-$))*-#ppt_x+cos(-2*pi*(1-$))*(1-#ppt_y))*(1-$)">
                                          <p:val>
                                            <p:fltVal val="0"/>
                                          </p:val>
                                        </p:tav>
                                        <p:tav tm="100000">
                                          <p:val>
                                            <p:fltVal val="1"/>
                                          </p:val>
                                        </p:tav>
                                      </p:tavLst>
                                    </p:anim>
                                  </p:childTnLst>
                                </p:cTn>
                              </p:par>
                            </p:childTnLst>
                          </p:cTn>
                        </p:par>
                        <p:par>
                          <p:cTn id="129" fill="hold" nodeType="afterGroup">
                            <p:stCondLst>
                              <p:cond delay="9000"/>
                            </p:stCondLst>
                            <p:childTnLst>
                              <p:par>
                                <p:cTn id="130" presetID="18" presetClass="entr" presetSubtype="3" fill="hold" grpId="0" nodeType="afterEffect">
                                  <p:stCondLst>
                                    <p:cond delay="2000"/>
                                  </p:stCondLst>
                                  <p:childTnLst>
                                    <p:set>
                                      <p:cBhvr>
                                        <p:cTn id="131" dur="1" fill="hold">
                                          <p:stCondLst>
                                            <p:cond delay="0"/>
                                          </p:stCondLst>
                                        </p:cTn>
                                        <p:tgtEl>
                                          <p:spTgt spid="88107"/>
                                        </p:tgtEl>
                                        <p:attrNameLst>
                                          <p:attrName>style.visibility</p:attrName>
                                        </p:attrNameLst>
                                      </p:cBhvr>
                                      <p:to>
                                        <p:strVal val="visible"/>
                                      </p:to>
                                    </p:set>
                                    <p:animEffect transition="in" filter="strips(upRight)">
                                      <p:cBhvr>
                                        <p:cTn id="132" dur="500"/>
                                        <p:tgtEl>
                                          <p:spTgt spid="88107"/>
                                        </p:tgtEl>
                                      </p:cBhvr>
                                    </p:animEffect>
                                  </p:childTnLst>
                                </p:cTn>
                              </p:par>
                            </p:childTnLst>
                          </p:cTn>
                        </p:par>
                        <p:par>
                          <p:cTn id="133" fill="hold" nodeType="afterGroup">
                            <p:stCondLst>
                              <p:cond delay="11500"/>
                            </p:stCondLst>
                            <p:childTnLst>
                              <p:par>
                                <p:cTn id="134" presetID="18" presetClass="entr" presetSubtype="3" fill="hold" grpId="0" nodeType="afterEffect">
                                  <p:stCondLst>
                                    <p:cond delay="0"/>
                                  </p:stCondLst>
                                  <p:childTnLst>
                                    <p:set>
                                      <p:cBhvr>
                                        <p:cTn id="135" dur="1" fill="hold">
                                          <p:stCondLst>
                                            <p:cond delay="0"/>
                                          </p:stCondLst>
                                        </p:cTn>
                                        <p:tgtEl>
                                          <p:spTgt spid="88109"/>
                                        </p:tgtEl>
                                        <p:attrNameLst>
                                          <p:attrName>style.visibility</p:attrName>
                                        </p:attrNameLst>
                                      </p:cBhvr>
                                      <p:to>
                                        <p:strVal val="visible"/>
                                      </p:to>
                                    </p:set>
                                    <p:animEffect transition="in" filter="strips(upRight)">
                                      <p:cBhvr>
                                        <p:cTn id="136" dur="500"/>
                                        <p:tgtEl>
                                          <p:spTgt spid="88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6" grpId="0" animBg="1"/>
      <p:bldP spid="88067" grpId="0" autoUpdateAnimBg="0"/>
      <p:bldP spid="88071" grpId="0" autoUpdateAnimBg="0"/>
      <p:bldP spid="88072" grpId="0" autoUpdateAnimBg="0"/>
      <p:bldP spid="88073" grpId="0" autoUpdateAnimBg="0"/>
      <p:bldP spid="88074" grpId="0" autoUpdateAnimBg="0"/>
      <p:bldP spid="88075" grpId="0" autoUpdateAnimBg="0"/>
      <p:bldP spid="88081" grpId="0" animBg="1"/>
      <p:bldP spid="88082" grpId="0" animBg="1"/>
      <p:bldP spid="88083" grpId="0" animBg="1"/>
      <p:bldP spid="88084" grpId="0" animBg="1"/>
      <p:bldP spid="88085" grpId="0" animBg="1"/>
      <p:bldP spid="88087" grpId="0" animBg="1"/>
      <p:bldP spid="88088" grpId="0" animBg="1"/>
      <p:bldP spid="88089" grpId="0" animBg="1"/>
      <p:bldP spid="88090" grpId="0" animBg="1"/>
      <p:bldP spid="88091" grpId="0" animBg="1"/>
      <p:bldP spid="88092" grpId="0" animBg="1"/>
      <p:bldP spid="88095" grpId="0" autoUpdateAnimBg="0"/>
      <p:bldP spid="88096" grpId="0" animBg="1"/>
      <p:bldP spid="88097" grpId="0" autoUpdateAnimBg="0"/>
      <p:bldP spid="88098" grpId="0" autoUpdateAnimBg="0"/>
      <p:bldP spid="88099" grpId="0" animBg="1"/>
      <p:bldP spid="88100" grpId="0" autoUpdateAnimBg="0"/>
      <p:bldP spid="88101" grpId="0" autoUpdateAnimBg="0"/>
      <p:bldP spid="88102" grpId="0" autoUpdateAnimBg="0"/>
      <p:bldP spid="88103" grpId="0" animBg="1"/>
      <p:bldP spid="88104" grpId="0" autoUpdateAnimBg="0"/>
      <p:bldP spid="88105" grpId="0" autoUpdateAnimBg="0"/>
      <p:bldP spid="88106" grpId="0" autoUpdateAnimBg="0"/>
      <p:bldP spid="88107" grpId="0" animBg="1" autoUpdateAnimBg="0"/>
      <p:bldP spid="8810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Höhenwetterkarte</a:t>
            </a:r>
          </a:p>
        </p:txBody>
      </p:sp>
      <p:sp>
        <p:nvSpPr>
          <p:cNvPr id="89122" name="Text Box 34"/>
          <p:cNvSpPr txBox="1">
            <a:spLocks noChangeArrowheads="1"/>
          </p:cNvSpPr>
          <p:nvPr/>
        </p:nvSpPr>
        <p:spPr bwMode="auto">
          <a:xfrm>
            <a:off x="838200" y="2265363"/>
            <a:ext cx="300513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2800">
                <a:latin typeface="Calibri" charset="0"/>
              </a:rPr>
              <a:t>Hauptdruckflächen:</a:t>
            </a:r>
            <a:endParaRPr lang="de-DE" sz="1800">
              <a:latin typeface="Calibri" charset="0"/>
            </a:endParaRPr>
          </a:p>
        </p:txBody>
      </p:sp>
      <p:graphicFrame>
        <p:nvGraphicFramePr>
          <p:cNvPr id="89124" name="Object 2"/>
          <p:cNvGraphicFramePr>
            <a:graphicFrameLocks noChangeAspect="1"/>
          </p:cNvGraphicFramePr>
          <p:nvPr/>
        </p:nvGraphicFramePr>
        <p:xfrm>
          <a:off x="4067175" y="2343150"/>
          <a:ext cx="3933825" cy="2982913"/>
        </p:xfrm>
        <a:graphic>
          <a:graphicData uri="http://schemas.openxmlformats.org/presentationml/2006/ole">
            <mc:AlternateContent xmlns:mc="http://schemas.openxmlformats.org/markup-compatibility/2006">
              <mc:Choice xmlns:v="urn:schemas-microsoft-com:vml" Requires="v">
                <p:oleObj spid="_x0000_s26648" name="Arbeitsblatt" r:id="rId4" imgW="5765800" imgH="4381500" progId="Excel.Sheet.8">
                  <p:embed/>
                </p:oleObj>
              </mc:Choice>
              <mc:Fallback>
                <p:oleObj name="Arbeitsblatt" r:id="rId4" imgW="5765800" imgH="43815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343150"/>
                        <a:ext cx="3933825" cy="2982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89091"/>
                                        </p:tgtEl>
                                        <p:attrNameLst>
                                          <p:attrName>style.visibility</p:attrName>
                                        </p:attrNameLst>
                                      </p:cBhvr>
                                      <p:to>
                                        <p:strVal val="visible"/>
                                      </p:to>
                                    </p:set>
                                    <p:animEffect transition="in" filter="barn(outHorizontal)">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9122"/>
                                        </p:tgtEl>
                                        <p:attrNameLst>
                                          <p:attrName>style.visibility</p:attrName>
                                        </p:attrNameLst>
                                      </p:cBhvr>
                                      <p:to>
                                        <p:strVal val="visible"/>
                                      </p:to>
                                    </p:set>
                                    <p:anim calcmode="lin" valueType="num">
                                      <p:cBhvr additive="base">
                                        <p:cTn id="12" dur="500" fill="hold"/>
                                        <p:tgtEl>
                                          <p:spTgt spid="89122"/>
                                        </p:tgtEl>
                                        <p:attrNameLst>
                                          <p:attrName>ppt_x</p:attrName>
                                        </p:attrNameLst>
                                      </p:cBhvr>
                                      <p:tavLst>
                                        <p:tav tm="0">
                                          <p:val>
                                            <p:strVal val="0-#ppt_w/2"/>
                                          </p:val>
                                        </p:tav>
                                        <p:tav tm="100000">
                                          <p:val>
                                            <p:strVal val="#ppt_x"/>
                                          </p:val>
                                        </p:tav>
                                      </p:tavLst>
                                    </p:anim>
                                    <p:anim calcmode="lin" valueType="num">
                                      <p:cBhvr additive="base">
                                        <p:cTn id="13" dur="500" fill="hold"/>
                                        <p:tgtEl>
                                          <p:spTgt spid="8912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89124"/>
                                        </p:tgtEl>
                                        <p:attrNameLst>
                                          <p:attrName>style.visibility</p:attrName>
                                        </p:attrNameLst>
                                      </p:cBhvr>
                                      <p:to>
                                        <p:strVal val="visible"/>
                                      </p:to>
                                    </p:set>
                                    <p:animEffect transition="in" filter="slide(fromBottom)">
                                      <p:cBhvr>
                                        <p:cTn id="18" dur="500"/>
                                        <p:tgtEl>
                                          <p:spTgt spid="89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P spid="8912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Höhenwetterkarte</a:t>
            </a:r>
          </a:p>
        </p:txBody>
      </p:sp>
      <p:pic>
        <p:nvPicPr>
          <p:cNvPr id="90117" name="Picture 5" descr="E:\AB\FLIEGEN\MET\PP-Met\hoeh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373188"/>
            <a:ext cx="8648700" cy="515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0114"/>
                                        </p:tgtEl>
                                        <p:attrNameLst>
                                          <p:attrName>style.visibility</p:attrName>
                                        </p:attrNameLst>
                                      </p:cBhvr>
                                      <p:to>
                                        <p:strVal val="visible"/>
                                      </p:to>
                                    </p:set>
                                    <p:animEffect transition="in" filter="barn(outHorizontal)">
                                      <p:cBhvr>
                                        <p:cTn id="7" dur="5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dissolve">
                                      <p:cBhvr>
                                        <p:cTn id="12"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 3" descr="Hoehe__500hP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3121</Words>
  <Application>Microsoft Macintosh PowerPoint</Application>
  <PresentationFormat>Bildschirmpräsentation (4:3)</PresentationFormat>
  <Paragraphs>412</Paragraphs>
  <Slides>42</Slides>
  <Notes>34</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7" baseType="lpstr">
      <vt:lpstr>Arial</vt:lpstr>
      <vt:lpstr>Calibri</vt:lpstr>
      <vt:lpstr>Garamond</vt:lpstr>
      <vt:lpstr>Office-Design</vt:lpstr>
      <vt:lpstr>Arbeitsblatt</vt:lpstr>
      <vt:lpstr>PowerPoint-Präsentation</vt:lpstr>
      <vt:lpstr>Bodenwetterkarte</vt:lpstr>
      <vt:lpstr>Bodenwetterkarte</vt:lpstr>
      <vt:lpstr>Höhenwetterkarte</vt:lpstr>
      <vt:lpstr>Höhenwetterkarte</vt:lpstr>
      <vt:lpstr>Höhenwetterkarte</vt:lpstr>
      <vt:lpstr>Höhenwetterkarte</vt:lpstr>
      <vt:lpstr>Höhenwetterkarte</vt:lpstr>
      <vt:lpstr>PowerPoint-Präsentation</vt:lpstr>
      <vt:lpstr>Windrichtung und -stärke</vt:lpstr>
      <vt:lpstr>Windrichtung und -stärke</vt:lpstr>
      <vt:lpstr>Windrichtung und -stärke</vt:lpstr>
      <vt:lpstr>Die Corioliskraft</vt:lpstr>
      <vt:lpstr>PowerPoint-Präsentation</vt:lpstr>
      <vt:lpstr>Die Corioliskraft</vt:lpstr>
      <vt:lpstr>Die Corioliskraft</vt:lpstr>
      <vt:lpstr>Die Corioliskraft</vt:lpstr>
      <vt:lpstr>Nordhalbkugel</vt:lpstr>
      <vt:lpstr>PowerPoint-Präsentation</vt:lpstr>
      <vt:lpstr>Die Corioliskraft</vt:lpstr>
      <vt:lpstr>Windrichtung</vt:lpstr>
      <vt:lpstr>Windgeschwindigkeit</vt:lpstr>
      <vt:lpstr>Windgeschwindigkeit</vt:lpstr>
      <vt:lpstr>Das barische Windgesetz</vt:lpstr>
      <vt:lpstr>Bestimmung von H und T</vt:lpstr>
      <vt:lpstr>Eigenschaften von H und T</vt:lpstr>
      <vt:lpstr>Eigenschaften von H und T</vt:lpstr>
      <vt:lpstr>Eigenschaften von H und T</vt:lpstr>
      <vt:lpstr>PowerPoint-Präsentation</vt:lpstr>
      <vt:lpstr>Eigenschaften von H und T</vt:lpstr>
      <vt:lpstr>Eigenschaften von H und T</vt:lpstr>
      <vt:lpstr>Eigenschaften von H und T</vt:lpstr>
      <vt:lpstr>PowerPoint-Präsentation</vt:lpstr>
      <vt:lpstr>Warme und kalte Luft</vt:lpstr>
      <vt:lpstr>Warme und kalte Luft</vt:lpstr>
      <vt:lpstr>Warme und kalte Luft</vt:lpstr>
      <vt:lpstr>Warme und kalte Luft</vt:lpstr>
      <vt:lpstr>Thermische H und T</vt:lpstr>
      <vt:lpstr>Thermische H und T</vt:lpstr>
      <vt:lpstr>Thermische H und T</vt:lpstr>
      <vt:lpstr>Thermische H und T</vt:lpstr>
      <vt:lpstr>Thermische H und T</vt:lpstr>
    </vt:vector>
  </TitlesOfParts>
  <Company>PHGD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Helmut Albrecht</dc:creator>
  <cp:lastModifiedBy>emu9657@gmail.com</cp:lastModifiedBy>
  <cp:revision>17</cp:revision>
  <dcterms:created xsi:type="dcterms:W3CDTF">2011-02-16T12:00:27Z</dcterms:created>
  <dcterms:modified xsi:type="dcterms:W3CDTF">2020-02-15T08:24:59Z</dcterms:modified>
</cp:coreProperties>
</file>