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75" r:id="rId3"/>
    <p:sldId id="276" r:id="rId4"/>
    <p:sldId id="277" r:id="rId5"/>
    <p:sldId id="278" r:id="rId6"/>
    <p:sldId id="258" r:id="rId7"/>
    <p:sldId id="259" r:id="rId8"/>
    <p:sldId id="260" r:id="rId9"/>
    <p:sldId id="261" r:id="rId10"/>
    <p:sldId id="262" r:id="rId11"/>
    <p:sldId id="263" r:id="rId12"/>
    <p:sldId id="264" r:id="rId13"/>
    <p:sldId id="265" r:id="rId14"/>
    <p:sldId id="266" r:id="rId15"/>
    <p:sldId id="267" r:id="rId16"/>
    <p:sldId id="268" r:id="rId17"/>
    <p:sldId id="279" r:id="rId18"/>
    <p:sldId id="280" r:id="rId19"/>
    <p:sldId id="269" r:id="rId20"/>
    <p:sldId id="281" r:id="rId21"/>
    <p:sldId id="282" r:id="rId22"/>
    <p:sldId id="270" r:id="rId23"/>
    <p:sldId id="271" r:id="rId24"/>
    <p:sldId id="272" r:id="rId25"/>
    <p:sldId id="273" r:id="rId26"/>
    <p:sldId id="274" r:id="rId27"/>
  </p:sldIdLst>
  <p:sldSz cx="9144000" cy="6858000" type="screen4x3"/>
  <p:notesSz cx="6858000" cy="9144000"/>
  <p:defaultTextStyle>
    <a:defPPr>
      <a:defRPr lang="de-D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24"/>
    <p:restoredTop sz="91475"/>
  </p:normalViewPr>
  <p:slideViewPr>
    <p:cSldViewPr snapToObjects="1" showGuides="1">
      <p:cViewPr varScale="1">
        <p:scale>
          <a:sx n="98" d="100"/>
          <a:sy n="98" d="100"/>
        </p:scale>
        <p:origin x="144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4648701-F500-B546-B3D5-B0C62EB08823}" type="datetime1">
              <a:rPr lang="de-DE"/>
              <a:pPr/>
              <a:t>15.02.20</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8E8ACC1-9855-5C4C-A6C5-8E79103A62CE}" type="slidenum">
              <a:rPr lang="de-DE"/>
              <a:pPr/>
              <a:t>‹Nr.›</a:t>
            </a:fld>
            <a:endParaRPr lang="de-DE"/>
          </a:p>
        </p:txBody>
      </p:sp>
    </p:spTree>
    <p:extLst>
      <p:ext uri="{BB962C8B-B14F-4D97-AF65-F5344CB8AC3E}">
        <p14:creationId xmlns:p14="http://schemas.microsoft.com/office/powerpoint/2010/main" val="371053284"/>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2pPr>
    <a:lvl3pPr marL="9144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3pPr>
    <a:lvl4pPr marL="13716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4pPr>
    <a:lvl5pPr marL="1828800" algn="l" defTabSz="457200" rtl="0" fontAlgn="base">
      <a:spcBef>
        <a:spcPct val="30000"/>
      </a:spcBef>
      <a:spcAft>
        <a:spcPct val="0"/>
      </a:spcAft>
      <a:defRPr sz="1200" kern="1200">
        <a:solidFill>
          <a:schemeClr val="tx1"/>
        </a:solidFill>
        <a:latin typeface="+mn-lt"/>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97740D82-24D5-0945-A05F-32E2B73D4F86}" type="slidenum">
              <a:rPr lang="de-DE"/>
              <a:pPr/>
              <a:t>1</a:t>
            </a:fld>
            <a:endParaRPr lang="de-DE"/>
          </a:p>
        </p:txBody>
      </p:sp>
      <p:sp>
        <p:nvSpPr>
          <p:cNvPr id="153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3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dirty="0">
                <a:latin typeface="Calibri" charset="0"/>
              </a:rPr>
              <a:t>Wir leben in unseren Breiten im </a:t>
            </a:r>
            <a:r>
              <a:rPr lang="de-DE" dirty="0" err="1">
                <a:latin typeface="Calibri" charset="0"/>
              </a:rPr>
              <a:t>Einflußbereich</a:t>
            </a:r>
            <a:r>
              <a:rPr lang="de-DE" dirty="0">
                <a:latin typeface="Calibri" charset="0"/>
              </a:rPr>
              <a:t> </a:t>
            </a:r>
            <a:r>
              <a:rPr lang="de-DE" dirty="0" err="1">
                <a:latin typeface="Calibri" charset="0"/>
              </a:rPr>
              <a:t>zyklonaler</a:t>
            </a:r>
            <a:r>
              <a:rPr lang="de-DE" dirty="0">
                <a:latin typeface="Calibri" charset="0"/>
              </a:rPr>
              <a:t> Störungen. Diese oft auch als „Tiefausläufer</a:t>
            </a:r>
            <a:r>
              <a:rPr lang="ja-JP" altLang="de-DE" dirty="0">
                <a:latin typeface="Calibri" charset="0"/>
              </a:rPr>
              <a:t>“</a:t>
            </a:r>
            <a:r>
              <a:rPr lang="de-DE" dirty="0">
                <a:latin typeface="Calibri" charset="0"/>
              </a:rPr>
              <a:t> bezeichneten Wettererscheinungen entstehen durch das Aufeinandertreffen unterschiedlich temperierter Luftmassen; der Meteorologe spricht von Fronten.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9BECD04B-C8BA-8E4B-AB89-CD93ABBF93E2}" type="slidenum">
              <a:rPr lang="de-DE"/>
              <a:pPr/>
              <a:t>13</a:t>
            </a:fld>
            <a:endParaRPr lang="de-DE"/>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8.8.01</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B7795F98-BB20-2B48-8CF9-09325E3B26F3}" type="slidenum">
              <a:rPr lang="de-DE"/>
              <a:pPr/>
              <a:t>14</a:t>
            </a:fld>
            <a:endParaRPr lang="de-DE"/>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9.8.01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91F16DE9-0D71-014D-A799-8F2591C2DE93}" type="slidenum">
              <a:rPr lang="de-DE"/>
              <a:pPr/>
              <a:t>15</a:t>
            </a:fld>
            <a:endParaRPr lang="de-DE"/>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10.8.01</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0EA08E6F-9DB6-2446-8407-FDFBCA672D08}" type="slidenum">
              <a:rPr lang="de-DE"/>
              <a:pPr/>
              <a:t>16</a:t>
            </a:fld>
            <a:endParaRPr lang="de-DE"/>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891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11.8.01</a:t>
            </a:r>
          </a:p>
          <a:p>
            <a:pPr>
              <a:spcBef>
                <a:spcPct val="0"/>
              </a:spcBef>
            </a:pPr>
            <a:r>
              <a:rPr lang="de-DE">
                <a:latin typeface="Calibri" charset="0"/>
              </a:rPr>
              <a:t>Die eingezeichnete grüne Linie markiert den Schnitt durch die Zyklone. Ein Flugzeug, das entlang dieser Linie von Ost nach West fliegen würde, könnte ein ganz charakteristisches Wetterbild verfolgen. Jedoch erlebt dies auch ein am Boden ortsfest verbleibender Beobachter, da sich die Zyklone linksdehend über ihn von West nach Ost hinweg bewegt. Zunächst gerät er in den Einflußbereich der Warmfront und danach zieht die Kaltfront über ihn hinweg.</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0"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x-none"/>
              <a:t>Eine Vb-Wetterlage („V“ = römisch 5, gesprochen: Fünf-B-Wetterlage) ist gekennzeichnet durch die Zugbahn eines Tiefdruckgebietes von Italien über die Poebene oder Nordadria hinweg, über Friaul und Slowenien um die Alpen herum, nordostwärts über Österreich, Ungarn und Polen.</a:t>
            </a:r>
          </a:p>
          <a:p>
            <a:pPr eaLnBrk="1" hangingPunct="1"/>
            <a:endParaRPr lang="de-DE" altLang="x-none"/>
          </a:p>
          <a:p>
            <a:pPr eaLnBrk="1" hangingPunct="1"/>
            <a:r>
              <a:rPr lang="de-DE" altLang="x-none"/>
              <a:t>Die als „Vb“ bekannte Zugbahn wurde von Wilhelm Jacob van Bebber 1891 deklariert und mit dieser Notation in das System der Großwetterlagen integriert. Daneben gibt es als Variante des Adriatiefs Richtung Nordost auch die Richtung Balkan nach Osten oder Südosten abziehende Systeme,Vc- und Vd-Wetterlagen nach Bebber. Mit Va wurde die Zugbahn Biskaya–Spanien/Frankreich–Ligurien bezeichnet. Allgemein steht auch der Begriff Mittelmeertief, je nach Tiefkernlage auch Genuatief oder Adriatief genannt, für die Vorstufe der Vb-Wetterlage.</a:t>
            </a:r>
          </a:p>
        </p:txBody>
      </p:sp>
      <p:sp>
        <p:nvSpPr>
          <p:cNvPr id="43011"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361DC16-A869-D740-96CE-4C18A84E000A}" type="slidenum">
              <a:rPr lang="de-DE" altLang="x-none">
                <a:latin typeface="Calibri" charset="0"/>
              </a:rPr>
              <a:pPr/>
              <a:t>17</a:t>
            </a:fld>
            <a:endParaRPr lang="de-DE" altLang="x-none">
              <a:latin typeface="Calibri" charset="0"/>
            </a:endParaRPr>
          </a:p>
        </p:txBody>
      </p:sp>
    </p:spTree>
    <p:extLst>
      <p:ext uri="{BB962C8B-B14F-4D97-AF65-F5344CB8AC3E}">
        <p14:creationId xmlns:p14="http://schemas.microsoft.com/office/powerpoint/2010/main" val="119947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5058"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de-DE" altLang="x-none"/>
              <a:t>Das Vb/a-Tief entsteht durch einen Kaltluftvorstoß über Frankreich in das westliche Mittelmeer, häufig in Verbindung mit einer Nordwestwetterlage, mit Bildung eines Tiefs im westlichen Mittelmeerraum, oder durch einen von England oder der Biskaya (Biscayatief) über Frankreich südwärts geschobenen Tiefkern (Va), der südlich der Alpen weiterzieht.</a:t>
            </a:r>
          </a:p>
          <a:p>
            <a:pPr eaLnBrk="1" hangingPunct="1"/>
            <a:endParaRPr lang="de-DE" altLang="x-none"/>
          </a:p>
          <a:p>
            <a:pPr eaLnBrk="1" hangingPunct="1"/>
            <a:r>
              <a:rPr lang="de-DE" altLang="x-none"/>
              <a:t>Liegt der Aktionskern über dem Mittelmeerraum, gleiten die dortigen feuchtwarmen oder über der Sahara überhitzten Luftmassen auf der (östlichen) Vorderseite des Tiefdruckgebietes auf die in Zentraleuropa der nördlicheren Zonen am Boden liegende Kaltluft auf (Aufgleiten von Südost), weil eine südliche Strömung mit hohen Lufttemperaturen viel Feuchtigkeit transportieren kann. Das führt zu teils langanhaltenden Niederschlagsphasen, die in Staubereichen an den Alpen und höheren Mittelgebirgen auch recht ergiebig sein können (Stauniederschläge), und Hochwässer oder abnorme Schneemengen mit Lawinengefahr verursachen. Im Raum des östlichen Mittelmeeres wird trockene, warme Saharaluft gegen Südosteuropa gesteuert und führt dort zu übersteigerter Wärme, das Windereignis wird Scirocco (Jugo) genannt: Vor der Frontlinie des heranziehenden Mittelmeertiefs können sich Saharastaub-Ereignisse bis auf Mitteleuropa ausweiten. Nördlich der Alpen begleiten abnormale Föhnereignisse die Mittelmeertiefs, wenn die Niederschläge an der Alpensüdseite abregnen.</a:t>
            </a:r>
          </a:p>
        </p:txBody>
      </p:sp>
      <p:sp>
        <p:nvSpPr>
          <p:cNvPr id="45059"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C1588EC2-6D75-7C45-8D5A-97C7C2FC36CD}" type="slidenum">
              <a:rPr lang="de-DE" altLang="x-none">
                <a:latin typeface="Calibri" charset="0"/>
              </a:rPr>
              <a:pPr/>
              <a:t>18</a:t>
            </a:fld>
            <a:endParaRPr lang="de-DE" altLang="x-none">
              <a:latin typeface="Calibri" charset="0"/>
            </a:endParaRPr>
          </a:p>
        </p:txBody>
      </p:sp>
    </p:spTree>
    <p:extLst>
      <p:ext uri="{BB962C8B-B14F-4D97-AF65-F5344CB8AC3E}">
        <p14:creationId xmlns:p14="http://schemas.microsoft.com/office/powerpoint/2010/main" val="2029624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4A0CF15D-579D-F44E-9758-287E1F1A5DD3}" type="slidenum">
              <a:rPr lang="de-DE"/>
              <a:pPr/>
              <a:t>19</a:t>
            </a:fld>
            <a:endParaRPr lang="de-DE"/>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Im Schnitt sind die typischen Wettererscheinungen einer Idealzyklone dargestellt.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17B796BE-5081-3D41-BC4E-F781A02EEACB}" type="slidenum">
              <a:rPr lang="de-DE"/>
              <a:pPr/>
              <a:t>22</a:t>
            </a:fld>
            <a:endParaRPr lang="de-DE"/>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Der Wind wird beim Durchzug einer Zyklone allmählich von Süd auf Süe-West drehen und beim Durchgang der Boden-Kaltfront sehr deutlich um bis zu 90° weiter nach rechts auf West oder gar Nord-West drehen.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3129C3D6-1869-3C4D-BFC2-899B958A170C}" type="slidenum">
              <a:rPr lang="de-DE"/>
              <a:pPr/>
              <a:t>23</a:t>
            </a:fld>
            <a:endParaRPr lang="de-DE"/>
          </a:p>
        </p:txBody>
      </p:sp>
      <p:sp>
        <p:nvSpPr>
          <p:cNvPr id="450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Das Wetter in dem sogenannten Warmsektor, dem Bereich zwischen den beiden Fronten ist durch die verschiedenen von der Sonne eingestrahlten Energiemengen sommers und winters unterschiedlich.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07B747B2-61AA-344D-AB0A-54DE27966AF4}" type="slidenum">
              <a:rPr lang="de-DE" altLang="x-none">
                <a:latin typeface="Calibri" charset="0"/>
              </a:rPr>
              <a:pPr/>
              <a:t>2</a:t>
            </a:fld>
            <a:endParaRPr lang="de-DE" altLang="x-none">
              <a:latin typeface="Calibri" charset="0"/>
            </a:endParaRPr>
          </a:p>
        </p:txBody>
      </p:sp>
      <p:sp>
        <p:nvSpPr>
          <p:cNvPr id="60418"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de-DE" altLang="x-none"/>
              <a:t>Durch die Neigung der Erdoberfläche werden äquatoriale Gebiete stärker erwärmt, als die Polarregionen. In einem ersten Zirkulationsmodell nimmt man an, daß die am Äquator erwärmte Luft dort aufsteigt, in der Höhe zu den Polen fließt, dort ab sinkt und auf dem Boden wieder zum Äquator zurückfliesst.</a:t>
            </a:r>
          </a:p>
          <a:p>
            <a:pPr>
              <a:spcBef>
                <a:spcPct val="0"/>
              </a:spcBef>
            </a:pPr>
            <a:r>
              <a:rPr lang="de-DE" altLang="x-none"/>
              <a:t>Durch die Ablenkung der Corioliskraft können sich solche großräumigen Zirkulationen jedoch nicht ausbilden. Bereits bei etwa 30° Breite ist die äquatoriale Höhenluft in eine Weststömung gewandelt und kann somit nicht mehr weiter zum Pol vordringen. Sie sinkt ab um dann am Boden wieder zum Äquator zurückzufliessen. Es entstehen so auf jeder Hemisphäre 3 Zirkulationssysteme, die zu charakteristischen Luftdruckzonen auf der Erdoberfläche führen. Da diese Druckgebilde durch die Umwälzung und Bewegung von Luftmassen hervorgerufen werden, spricht man hierbei von dynamischen Druckgebilden.</a:t>
            </a:r>
          </a:p>
        </p:txBody>
      </p:sp>
    </p:spTree>
    <p:extLst>
      <p:ext uri="{BB962C8B-B14F-4D97-AF65-F5344CB8AC3E}">
        <p14:creationId xmlns:p14="http://schemas.microsoft.com/office/powerpoint/2010/main" val="74206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ＭＳ Ｐゴシック" charset="-128"/>
              </a:defRPr>
            </a:lvl1pPr>
            <a:lvl2pPr marL="37931725" indent="-37474525">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fld id="{B8774261-FD6F-AC4C-A58D-6AD885FDD503}" type="slidenum">
              <a:rPr lang="de-DE" altLang="x-none">
                <a:latin typeface="Calibri" charset="0"/>
              </a:rPr>
              <a:pPr/>
              <a:t>4</a:t>
            </a:fld>
            <a:endParaRPr lang="de-DE" altLang="x-none">
              <a:latin typeface="Calibri" charset="0"/>
            </a:endParaRPr>
          </a:p>
        </p:txBody>
      </p:sp>
      <p:sp>
        <p:nvSpPr>
          <p:cNvPr id="1843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8435"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de-DE" altLang="x-none"/>
              <a:t>Durch die Neigung der Erdoberfläche werden äquatoriale Gebiete stärker erwärmt, als die Polarregionen. In einem ersten Zirkulationsmodell nimmt man an, daß die am Äquator erwärmte Luft dort aufsteigt, in der Höhe zu den Polen fließt, dort ab sinkt und auf dem Boden wieder zum Äquator zurückfliesst.</a:t>
            </a:r>
          </a:p>
          <a:p>
            <a:pPr eaLnBrk="1" hangingPunct="1">
              <a:spcBef>
                <a:spcPct val="0"/>
              </a:spcBef>
            </a:pPr>
            <a:r>
              <a:rPr lang="de-DE" altLang="x-none"/>
              <a:t>Durch die Ablenkung der Corioliskraft können sich solche großräumigen Zirkulationen jedoch nicht ausbilden. Bereits bei etwa 30° Breite ist die äquatoriale Höhenluft in eine Weststömung gewandelt und kann somit nicht mehr weiter zum Pol vordringen. Sie sinkt ab um dann am Boden wieder zum Äquator zurückzufliessen. Es entstehen so auf jeder Hemisphäre 3 Zirkulationssysteme, die zu charakteristischen Luftdruckzonen auf der Erdoberfläche führen. Da diese Druckgebilde durch die Umwälzung und Bewegung von Luftmassen hervorgerufen werden, spricht man hierbei von dynamischen Druckgebilden.</a:t>
            </a:r>
          </a:p>
        </p:txBody>
      </p:sp>
    </p:spTree>
    <p:extLst>
      <p:ext uri="{BB962C8B-B14F-4D97-AF65-F5344CB8AC3E}">
        <p14:creationId xmlns:p14="http://schemas.microsoft.com/office/powerpoint/2010/main" val="271199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8F730699-486C-7844-A2BB-B4CD2D56D9B1}" type="slidenum">
              <a:rPr lang="de-DE"/>
              <a:pPr/>
              <a:t>6</a:t>
            </a:fld>
            <a:endParaRPr lang="de-DE"/>
          </a:p>
        </p:txBody>
      </p:sp>
      <p:sp>
        <p:nvSpPr>
          <p:cNvPr id="1945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Von besonderem Interesse ist für uns die subpolare Tiefdruckrinne, in derem Einflußbereich wir wohnen. Die kalte Polarluft strömt dort als kalte Ostströmung, die warme Luft aus den Subtropen als Westströmung. Es bildet sich eine stationäre Front aus.</a:t>
            </a:r>
          </a:p>
          <a:p>
            <a:pPr>
              <a:spcBef>
                <a:spcPct val="0"/>
              </a:spcBef>
            </a:pPr>
            <a:r>
              <a:rPr lang="de-DE">
                <a:latin typeface="Calibri" charset="0"/>
              </a:rPr>
              <a:t>Gegeneinander gerichtete Strömungen stelle jedocjh eine „Unstetigkeitsfläche</a:t>
            </a:r>
            <a:r>
              <a:rPr lang="ja-JP" altLang="de-DE">
                <a:latin typeface="Calibri" charset="0"/>
              </a:rPr>
              <a:t>“</a:t>
            </a:r>
            <a:r>
              <a:rPr lang="de-DE">
                <a:latin typeface="Calibri" charset="0"/>
              </a:rPr>
              <a:t> dar; kleinste Störungen genügen zur Auslösung von kräftigen Wirbeln: Kaltluft stößt, nach links drehend, nach Süden vor und die warme Luft dreht ebenfalls nach links Richtung Norden, einelinksdrehnde Zyklone ist entstanden.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6F0D3C20-3CBC-D841-B3E5-207AF4473457}" type="slidenum">
              <a:rPr lang="de-DE"/>
              <a:pPr/>
              <a:t>8</a:t>
            </a:fld>
            <a:endParaRPr lang="de-DE"/>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2532"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Auf diesem und den folgenden Bodenwetterkarten aufeinanderfolgender Tage sieht man deutlich die Ausbildung und Wanderung solcher Zyklonen mit den zugehörigen Frontausläufern.</a:t>
            </a:r>
          </a:p>
          <a:p>
            <a:pPr>
              <a:spcBef>
                <a:spcPct val="0"/>
              </a:spcBef>
            </a:pPr>
            <a:r>
              <a:rPr lang="de-DE">
                <a:latin typeface="Calibri" charset="0"/>
              </a:rPr>
              <a:t>3.8.01</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F15C708A-56E7-EE4E-880A-11043276BFDC}" type="slidenum">
              <a:rPr lang="de-DE"/>
              <a:pPr/>
              <a:t>9</a:t>
            </a:fld>
            <a:endParaRPr lang="de-DE"/>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458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4.8.01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E25B9309-D707-7E40-BAF6-A8F0BCFB4936}" type="slidenum">
              <a:rPr lang="de-DE"/>
              <a:pPr/>
              <a:t>10</a:t>
            </a:fld>
            <a:endParaRPr lang="de-DE"/>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662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5.8.01</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012FB0DF-C4EF-4741-BE94-E2F73813D083}" type="slidenum">
              <a:rPr lang="de-DE"/>
              <a:pPr/>
              <a:t>11</a:t>
            </a:fld>
            <a:endParaRPr lang="de-DE"/>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28676"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6.8.01</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fld id="{5E54175D-6EEA-1A46-BF59-F440FC37D2E5}" type="slidenum">
              <a:rPr lang="de-DE"/>
              <a:pPr/>
              <a:t>12</a:t>
            </a:fld>
            <a:endParaRPr lang="de-DE"/>
          </a:p>
        </p:txBody>
      </p:sp>
      <p:sp>
        <p:nvSpPr>
          <p:cNvPr id="30723"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30724"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0"/>
              </a:spcBef>
            </a:pPr>
            <a:r>
              <a:rPr lang="de-DE">
                <a:latin typeface="Calibri" charset="0"/>
              </a:rPr>
              <a:t>7.8.01</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Mastertitelformat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p>
        </p:txBody>
      </p:sp>
      <p:sp>
        <p:nvSpPr>
          <p:cNvPr id="4" name="Datumsplatzhalter 3"/>
          <p:cNvSpPr>
            <a:spLocks noGrp="1"/>
          </p:cNvSpPr>
          <p:nvPr>
            <p:ph type="dt" sz="half" idx="10"/>
          </p:nvPr>
        </p:nvSpPr>
        <p:spPr/>
        <p:txBody>
          <a:bodyPr/>
          <a:lstStyle>
            <a:lvl1pPr>
              <a:defRPr/>
            </a:lvl1pPr>
          </a:lstStyle>
          <a:p>
            <a:fld id="{A57C717B-19EC-3341-9A4E-603EECB353A8}"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F9ADCEA2-3744-F444-8D2C-30F6F1145A43}" type="slidenum">
              <a:rPr lang="de-DE"/>
              <a:pPr/>
              <a:t>‹Nr.›</a:t>
            </a:fld>
            <a:endParaRPr lang="de-DE"/>
          </a:p>
        </p:txBody>
      </p:sp>
    </p:spTree>
    <p:extLst>
      <p:ext uri="{BB962C8B-B14F-4D97-AF65-F5344CB8AC3E}">
        <p14:creationId xmlns:p14="http://schemas.microsoft.com/office/powerpoint/2010/main" val="1621067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14C901C2-199F-C24B-81B0-E7808865F21C}"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EF4BC1C-961A-F648-93DA-A6E188DF751C}" type="slidenum">
              <a:rPr lang="de-DE"/>
              <a:pPr/>
              <a:t>‹Nr.›</a:t>
            </a:fld>
            <a:endParaRPr lang="de-DE"/>
          </a:p>
        </p:txBody>
      </p:sp>
    </p:spTree>
    <p:extLst>
      <p:ext uri="{BB962C8B-B14F-4D97-AF65-F5344CB8AC3E}">
        <p14:creationId xmlns:p14="http://schemas.microsoft.com/office/powerpoint/2010/main" val="974369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Mastertitelformat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BB18E8A3-A619-A842-A40F-E136A78055BF}"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B01DBE3A-6D0E-C847-8925-8B8A5CF25778}" type="slidenum">
              <a:rPr lang="de-DE"/>
              <a:pPr/>
              <a:t>‹Nr.›</a:t>
            </a:fld>
            <a:endParaRPr lang="de-DE"/>
          </a:p>
        </p:txBody>
      </p:sp>
    </p:spTree>
    <p:extLst>
      <p:ext uri="{BB962C8B-B14F-4D97-AF65-F5344CB8AC3E}">
        <p14:creationId xmlns:p14="http://schemas.microsoft.com/office/powerpoint/2010/main" val="4121266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fld id="{54714C40-F3BA-B944-A955-CDA0F26FDA85}"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6B13DB9E-8361-4944-AEDC-63A5382F4378}" type="slidenum">
              <a:rPr lang="de-DE"/>
              <a:pPr/>
              <a:t>‹Nr.›</a:t>
            </a:fld>
            <a:endParaRPr lang="de-DE"/>
          </a:p>
        </p:txBody>
      </p:sp>
    </p:spTree>
    <p:extLst>
      <p:ext uri="{BB962C8B-B14F-4D97-AF65-F5344CB8AC3E}">
        <p14:creationId xmlns:p14="http://schemas.microsoft.com/office/powerpoint/2010/main" val="125847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Mastertitelformat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fld id="{1580F073-67DE-874E-B73E-0B0617FBEBD6}" type="datetime1">
              <a:rPr lang="de-DE"/>
              <a:pPr/>
              <a:t>15.02.20</a:t>
            </a:fld>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CB849445-8CBF-9541-8852-3784B2176446}" type="slidenum">
              <a:rPr lang="de-DE"/>
              <a:pPr/>
              <a:t>‹Nr.›</a:t>
            </a:fld>
            <a:endParaRPr lang="de-DE"/>
          </a:p>
        </p:txBody>
      </p:sp>
    </p:spTree>
    <p:extLst>
      <p:ext uri="{BB962C8B-B14F-4D97-AF65-F5344CB8AC3E}">
        <p14:creationId xmlns:p14="http://schemas.microsoft.com/office/powerpoint/2010/main" val="44405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p:cNvSpPr>
            <a:spLocks noGrp="1"/>
          </p:cNvSpPr>
          <p:nvPr>
            <p:ph type="dt" sz="half" idx="10"/>
          </p:nvPr>
        </p:nvSpPr>
        <p:spPr/>
        <p:txBody>
          <a:bodyPr/>
          <a:lstStyle>
            <a:lvl1pPr>
              <a:defRPr/>
            </a:lvl1pPr>
          </a:lstStyle>
          <a:p>
            <a:fld id="{25BFF33A-7309-064F-8AE5-FD6B8BB3EDD6}"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B4F62EA1-5BA9-FC47-9ED7-3B0DCC1CFB8A}" type="slidenum">
              <a:rPr lang="de-DE"/>
              <a:pPr/>
              <a:t>‹Nr.›</a:t>
            </a:fld>
            <a:endParaRPr lang="de-DE"/>
          </a:p>
        </p:txBody>
      </p:sp>
    </p:spTree>
    <p:extLst>
      <p:ext uri="{BB962C8B-B14F-4D97-AF65-F5344CB8AC3E}">
        <p14:creationId xmlns:p14="http://schemas.microsoft.com/office/powerpoint/2010/main" val="27905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Mastertitelformat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p:cNvSpPr>
            <a:spLocks noGrp="1"/>
          </p:cNvSpPr>
          <p:nvPr>
            <p:ph type="dt" sz="half" idx="10"/>
          </p:nvPr>
        </p:nvSpPr>
        <p:spPr/>
        <p:txBody>
          <a:bodyPr/>
          <a:lstStyle>
            <a:lvl1pPr>
              <a:defRPr/>
            </a:lvl1pPr>
          </a:lstStyle>
          <a:p>
            <a:fld id="{F00DE12C-196E-6E46-A826-16ADFDC0D26C}" type="datetime1">
              <a:rPr lang="de-DE"/>
              <a:pPr/>
              <a:t>15.02.20</a:t>
            </a:fld>
            <a:endParaRPr lang="de-DE"/>
          </a:p>
        </p:txBody>
      </p:sp>
      <p:sp>
        <p:nvSpPr>
          <p:cNvPr id="8" name="Fußzeilenplatzhalter 4"/>
          <p:cNvSpPr>
            <a:spLocks noGrp="1"/>
          </p:cNvSpPr>
          <p:nvPr>
            <p:ph type="ftr" sz="quarter" idx="11"/>
          </p:nvPr>
        </p:nvSpPr>
        <p:spPr/>
        <p:txBody>
          <a:bodyPr/>
          <a:lstStyle>
            <a:lvl1pPr>
              <a:defRPr/>
            </a:lvl1pPr>
          </a:lstStyle>
          <a:p>
            <a:endParaRPr lang="de-DE"/>
          </a:p>
        </p:txBody>
      </p:sp>
      <p:sp>
        <p:nvSpPr>
          <p:cNvPr id="9" name="Foliennummernplatzhalter 5"/>
          <p:cNvSpPr>
            <a:spLocks noGrp="1"/>
          </p:cNvSpPr>
          <p:nvPr>
            <p:ph type="sldNum" sz="quarter" idx="12"/>
          </p:nvPr>
        </p:nvSpPr>
        <p:spPr/>
        <p:txBody>
          <a:bodyPr/>
          <a:lstStyle>
            <a:lvl1pPr>
              <a:defRPr/>
            </a:lvl1pPr>
          </a:lstStyle>
          <a:p>
            <a:fld id="{1649BB39-E7F4-9843-B272-80D0819D5897}" type="slidenum">
              <a:rPr lang="de-DE"/>
              <a:pPr/>
              <a:t>‹Nr.›</a:t>
            </a:fld>
            <a:endParaRPr lang="de-DE"/>
          </a:p>
        </p:txBody>
      </p:sp>
    </p:spTree>
    <p:extLst>
      <p:ext uri="{BB962C8B-B14F-4D97-AF65-F5344CB8AC3E}">
        <p14:creationId xmlns:p14="http://schemas.microsoft.com/office/powerpoint/2010/main" val="38641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p:cNvSpPr>
            <a:spLocks noGrp="1"/>
          </p:cNvSpPr>
          <p:nvPr>
            <p:ph type="dt" sz="half" idx="10"/>
          </p:nvPr>
        </p:nvSpPr>
        <p:spPr/>
        <p:txBody>
          <a:bodyPr/>
          <a:lstStyle>
            <a:lvl1pPr>
              <a:defRPr/>
            </a:lvl1pPr>
          </a:lstStyle>
          <a:p>
            <a:fld id="{ABAF9A2C-E63B-504F-8565-F21C5D25C78F}" type="datetime1">
              <a:rPr lang="de-DE"/>
              <a:pPr/>
              <a:t>15.02.20</a:t>
            </a:fld>
            <a:endParaRPr lang="de-DE"/>
          </a:p>
        </p:txBody>
      </p:sp>
      <p:sp>
        <p:nvSpPr>
          <p:cNvPr id="4" name="Fußzeilenplatzhalter 4"/>
          <p:cNvSpPr>
            <a:spLocks noGrp="1"/>
          </p:cNvSpPr>
          <p:nvPr>
            <p:ph type="ftr" sz="quarter" idx="11"/>
          </p:nvPr>
        </p:nvSpPr>
        <p:spPr/>
        <p:txBody>
          <a:bodyPr/>
          <a:lstStyle>
            <a:lvl1pPr>
              <a:defRPr/>
            </a:lvl1pPr>
          </a:lstStyle>
          <a:p>
            <a:endParaRPr lang="de-DE"/>
          </a:p>
        </p:txBody>
      </p:sp>
      <p:sp>
        <p:nvSpPr>
          <p:cNvPr id="5" name="Foliennummernplatzhalter 5"/>
          <p:cNvSpPr>
            <a:spLocks noGrp="1"/>
          </p:cNvSpPr>
          <p:nvPr>
            <p:ph type="sldNum" sz="quarter" idx="12"/>
          </p:nvPr>
        </p:nvSpPr>
        <p:spPr/>
        <p:txBody>
          <a:bodyPr/>
          <a:lstStyle>
            <a:lvl1pPr>
              <a:defRPr/>
            </a:lvl1pPr>
          </a:lstStyle>
          <a:p>
            <a:fld id="{5DDA63DD-8109-BD4C-90DA-2586DAA7ECB3}" type="slidenum">
              <a:rPr lang="de-DE"/>
              <a:pPr/>
              <a:t>‹Nr.›</a:t>
            </a:fld>
            <a:endParaRPr lang="de-DE"/>
          </a:p>
        </p:txBody>
      </p:sp>
    </p:spTree>
    <p:extLst>
      <p:ext uri="{BB962C8B-B14F-4D97-AF65-F5344CB8AC3E}">
        <p14:creationId xmlns:p14="http://schemas.microsoft.com/office/powerpoint/2010/main" val="294917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fld id="{A925BF33-7290-AC4E-A926-221F6DEC0D7F}" type="datetime1">
              <a:rPr lang="de-DE"/>
              <a:pPr/>
              <a:t>15.02.20</a:t>
            </a:fld>
            <a:endParaRPr lang="de-DE"/>
          </a:p>
        </p:txBody>
      </p:sp>
      <p:sp>
        <p:nvSpPr>
          <p:cNvPr id="3" name="Fußzeilenplatzhalter 4"/>
          <p:cNvSpPr>
            <a:spLocks noGrp="1"/>
          </p:cNvSpPr>
          <p:nvPr>
            <p:ph type="ftr" sz="quarter" idx="11"/>
          </p:nvPr>
        </p:nvSpPr>
        <p:spPr/>
        <p:txBody>
          <a:bodyPr/>
          <a:lstStyle>
            <a:lvl1pPr>
              <a:defRPr/>
            </a:lvl1pPr>
          </a:lstStyle>
          <a:p>
            <a:endParaRPr lang="de-DE"/>
          </a:p>
        </p:txBody>
      </p:sp>
      <p:sp>
        <p:nvSpPr>
          <p:cNvPr id="4" name="Foliennummernplatzhalter 5"/>
          <p:cNvSpPr>
            <a:spLocks noGrp="1"/>
          </p:cNvSpPr>
          <p:nvPr>
            <p:ph type="sldNum" sz="quarter" idx="12"/>
          </p:nvPr>
        </p:nvSpPr>
        <p:spPr/>
        <p:txBody>
          <a:bodyPr/>
          <a:lstStyle>
            <a:lvl1pPr>
              <a:defRPr/>
            </a:lvl1pPr>
          </a:lstStyle>
          <a:p>
            <a:fld id="{0D0EAC96-8BD5-814E-ACAE-717DEE9F3806}" type="slidenum">
              <a:rPr lang="de-DE"/>
              <a:pPr/>
              <a:t>‹Nr.›</a:t>
            </a:fld>
            <a:endParaRPr lang="de-DE"/>
          </a:p>
        </p:txBody>
      </p:sp>
    </p:spTree>
    <p:extLst>
      <p:ext uri="{BB962C8B-B14F-4D97-AF65-F5344CB8AC3E}">
        <p14:creationId xmlns:p14="http://schemas.microsoft.com/office/powerpoint/2010/main" val="1044103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Mastertitelformat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CA9C07B6-F25D-3445-880B-EB1941DA89E1}"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59FE5A0D-A7E2-E64F-A756-1D86071192F3}" type="slidenum">
              <a:rPr lang="de-DE"/>
              <a:pPr/>
              <a:t>‹Nr.›</a:t>
            </a:fld>
            <a:endParaRPr lang="de-DE"/>
          </a:p>
        </p:txBody>
      </p:sp>
    </p:spTree>
    <p:extLst>
      <p:ext uri="{BB962C8B-B14F-4D97-AF65-F5344CB8AC3E}">
        <p14:creationId xmlns:p14="http://schemas.microsoft.com/office/powerpoint/2010/main" val="188441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Mastertitelformat bearbeiten</a:t>
            </a:r>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fld id="{75E36C14-8052-6A49-8B0A-9A78F741C923}" type="datetime1">
              <a:rPr lang="de-DE"/>
              <a:pPr/>
              <a:t>15.02.20</a:t>
            </a:fld>
            <a:endParaRPr lang="de-DE"/>
          </a:p>
        </p:txBody>
      </p:sp>
      <p:sp>
        <p:nvSpPr>
          <p:cNvPr id="6" name="Fußzeilenplatzhalter 4"/>
          <p:cNvSpPr>
            <a:spLocks noGrp="1"/>
          </p:cNvSpPr>
          <p:nvPr>
            <p:ph type="ftr" sz="quarter" idx="11"/>
          </p:nvPr>
        </p:nvSpPr>
        <p:spPr/>
        <p:txBody>
          <a:bodyPr/>
          <a:lstStyle>
            <a:lvl1pPr>
              <a:defRPr/>
            </a:lvl1pPr>
          </a:lstStyle>
          <a:p>
            <a:endParaRPr lang="de-DE"/>
          </a:p>
        </p:txBody>
      </p:sp>
      <p:sp>
        <p:nvSpPr>
          <p:cNvPr id="7" name="Foliennummernplatzhalter 5"/>
          <p:cNvSpPr>
            <a:spLocks noGrp="1"/>
          </p:cNvSpPr>
          <p:nvPr>
            <p:ph type="sldNum" sz="quarter" idx="12"/>
          </p:nvPr>
        </p:nvSpPr>
        <p:spPr/>
        <p:txBody>
          <a:bodyPr/>
          <a:lstStyle>
            <a:lvl1pPr>
              <a:defRPr/>
            </a:lvl1pPr>
          </a:lstStyle>
          <a:p>
            <a:fld id="{5704DD1C-B824-7246-B5AE-061B5D136F89}" type="slidenum">
              <a:rPr lang="de-DE"/>
              <a:pPr/>
              <a:t>‹Nr.›</a:t>
            </a:fld>
            <a:endParaRPr lang="de-DE"/>
          </a:p>
        </p:txBody>
      </p:sp>
    </p:spTree>
    <p:extLst>
      <p:ext uri="{BB962C8B-B14F-4D97-AF65-F5344CB8AC3E}">
        <p14:creationId xmlns:p14="http://schemas.microsoft.com/office/powerpoint/2010/main" val="1478121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t>Mastertitelformat bearbeiten</a:t>
            </a:r>
          </a:p>
        </p:txBody>
      </p:sp>
      <p:sp>
        <p:nvSpPr>
          <p:cNvPr id="1027" name="Textplatzhalt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8B237432-5973-C94D-A161-B1F9811C4FEB}" type="datetime1">
              <a:rPr lang="de-DE"/>
              <a:pPr/>
              <a:t>15.02.20</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8B740670-6185-1544-B2AC-C7FA1E57901F}" type="slidenum">
              <a:rPr lang="de-DE"/>
              <a:pPr/>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ＭＳ Ｐゴシック" charset="0"/>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ＭＳ Ｐゴシック" charset="0"/>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3"/>
          <p:cNvSpPr txBox="1">
            <a:spLocks noChangeArrowheads="1"/>
          </p:cNvSpPr>
          <p:nvPr/>
        </p:nvSpPr>
        <p:spPr bwMode="auto">
          <a:xfrm>
            <a:off x="1908175" y="3297238"/>
            <a:ext cx="3028950" cy="1189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7200"/>
              <a:t>Fronten</a:t>
            </a:r>
            <a:endParaRPr lang="de-DE"/>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25603" name="Picture 2" descr="D:\ABLAGE\MET\test\01_08_0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772525" cy="6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4" name="Freeform 3"/>
          <p:cNvSpPr>
            <a:spLocks/>
          </p:cNvSpPr>
          <p:nvPr/>
        </p:nvSpPr>
        <p:spPr bwMode="auto">
          <a:xfrm>
            <a:off x="4833938" y="2219325"/>
            <a:ext cx="774700" cy="571500"/>
          </a:xfrm>
          <a:custGeom>
            <a:avLst/>
            <a:gdLst>
              <a:gd name="T0" fmla="*/ 728663 w 488"/>
              <a:gd name="T1" fmla="*/ 0 h 360"/>
              <a:gd name="T2" fmla="*/ 762000 w 488"/>
              <a:gd name="T3" fmla="*/ 128588 h 360"/>
              <a:gd name="T4" fmla="*/ 647700 w 488"/>
              <a:gd name="T5" fmla="*/ 461963 h 360"/>
              <a:gd name="T6" fmla="*/ 0 w 488"/>
              <a:gd name="T7" fmla="*/ 457200 h 360"/>
              <a:gd name="T8" fmla="*/ 0 60000 65536"/>
              <a:gd name="T9" fmla="*/ 0 60000 65536"/>
              <a:gd name="T10" fmla="*/ 0 60000 65536"/>
              <a:gd name="T11" fmla="*/ 0 60000 65536"/>
              <a:gd name="T12" fmla="*/ 0 w 488"/>
              <a:gd name="T13" fmla="*/ 0 h 360"/>
              <a:gd name="T14" fmla="*/ 488 w 488"/>
              <a:gd name="T15" fmla="*/ 360 h 360"/>
            </a:gdLst>
            <a:ahLst/>
            <a:cxnLst>
              <a:cxn ang="T8">
                <a:pos x="T0" y="T1"/>
              </a:cxn>
              <a:cxn ang="T9">
                <a:pos x="T2" y="T3"/>
              </a:cxn>
              <a:cxn ang="T10">
                <a:pos x="T4" y="T5"/>
              </a:cxn>
              <a:cxn ang="T11">
                <a:pos x="T6" y="T7"/>
              </a:cxn>
            </a:cxnLst>
            <a:rect l="T12" t="T13" r="T14" b="T15"/>
            <a:pathLst>
              <a:path w="488" h="360">
                <a:moveTo>
                  <a:pt x="459" y="0"/>
                </a:moveTo>
                <a:cubicBezTo>
                  <a:pt x="468" y="13"/>
                  <a:pt x="488" y="33"/>
                  <a:pt x="480" y="81"/>
                </a:cubicBezTo>
                <a:cubicBezTo>
                  <a:pt x="472" y="129"/>
                  <a:pt x="474" y="231"/>
                  <a:pt x="408" y="291"/>
                </a:cubicBezTo>
                <a:cubicBezTo>
                  <a:pt x="342" y="351"/>
                  <a:pt x="198" y="360"/>
                  <a:pt x="0" y="288"/>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5605" name="Freeform 4"/>
          <p:cNvSpPr>
            <a:spLocks/>
          </p:cNvSpPr>
          <p:nvPr/>
        </p:nvSpPr>
        <p:spPr bwMode="auto">
          <a:xfrm>
            <a:off x="5605463" y="2243138"/>
            <a:ext cx="676275" cy="604837"/>
          </a:xfrm>
          <a:custGeom>
            <a:avLst/>
            <a:gdLst>
              <a:gd name="T0" fmla="*/ 0 w 426"/>
              <a:gd name="T1" fmla="*/ 0 h 381"/>
              <a:gd name="T2" fmla="*/ 176213 w 426"/>
              <a:gd name="T3" fmla="*/ 257175 h 381"/>
              <a:gd name="T4" fmla="*/ 676275 w 426"/>
              <a:gd name="T5" fmla="*/ 604837 h 381"/>
              <a:gd name="T6" fmla="*/ 0 60000 65536"/>
              <a:gd name="T7" fmla="*/ 0 60000 65536"/>
              <a:gd name="T8" fmla="*/ 0 60000 65536"/>
              <a:gd name="T9" fmla="*/ 0 w 426"/>
              <a:gd name="T10" fmla="*/ 0 h 381"/>
              <a:gd name="T11" fmla="*/ 426 w 426"/>
              <a:gd name="T12" fmla="*/ 381 h 381"/>
            </a:gdLst>
            <a:ahLst/>
            <a:cxnLst>
              <a:cxn ang="T6">
                <a:pos x="T0" y="T1"/>
              </a:cxn>
              <a:cxn ang="T7">
                <a:pos x="T2" y="T3"/>
              </a:cxn>
              <a:cxn ang="T8">
                <a:pos x="T4" y="T5"/>
              </a:cxn>
            </a:cxnLst>
            <a:rect l="T9" t="T10" r="T11" b="T12"/>
            <a:pathLst>
              <a:path w="426" h="381">
                <a:moveTo>
                  <a:pt x="0" y="0"/>
                </a:moveTo>
                <a:cubicBezTo>
                  <a:pt x="26" y="28"/>
                  <a:pt x="45" y="71"/>
                  <a:pt x="111" y="162"/>
                </a:cubicBezTo>
                <a:cubicBezTo>
                  <a:pt x="174" y="249"/>
                  <a:pt x="252" y="303"/>
                  <a:pt x="426" y="381"/>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5606" name="Freeform 5"/>
          <p:cNvSpPr>
            <a:spLocks/>
          </p:cNvSpPr>
          <p:nvPr/>
        </p:nvSpPr>
        <p:spPr bwMode="auto">
          <a:xfrm>
            <a:off x="4995863" y="1833563"/>
            <a:ext cx="571500" cy="371475"/>
          </a:xfrm>
          <a:custGeom>
            <a:avLst/>
            <a:gdLst>
              <a:gd name="T0" fmla="*/ 0 w 360"/>
              <a:gd name="T1" fmla="*/ 4763 h 234"/>
              <a:gd name="T2" fmla="*/ 157163 w 360"/>
              <a:gd name="T3" fmla="*/ 19050 h 234"/>
              <a:gd name="T4" fmla="*/ 323850 w 360"/>
              <a:gd name="T5" fmla="*/ 119063 h 234"/>
              <a:gd name="T6" fmla="*/ 571500 w 360"/>
              <a:gd name="T7" fmla="*/ 371475 h 234"/>
              <a:gd name="T8" fmla="*/ 0 60000 65536"/>
              <a:gd name="T9" fmla="*/ 0 60000 65536"/>
              <a:gd name="T10" fmla="*/ 0 60000 65536"/>
              <a:gd name="T11" fmla="*/ 0 60000 65536"/>
              <a:gd name="T12" fmla="*/ 0 w 360"/>
              <a:gd name="T13" fmla="*/ 0 h 234"/>
              <a:gd name="T14" fmla="*/ 360 w 360"/>
              <a:gd name="T15" fmla="*/ 234 h 234"/>
            </a:gdLst>
            <a:ahLst/>
            <a:cxnLst>
              <a:cxn ang="T8">
                <a:pos x="T0" y="T1"/>
              </a:cxn>
              <a:cxn ang="T9">
                <a:pos x="T2" y="T3"/>
              </a:cxn>
              <a:cxn ang="T10">
                <a:pos x="T4" y="T5"/>
              </a:cxn>
              <a:cxn ang="T11">
                <a:pos x="T6" y="T7"/>
              </a:cxn>
            </a:cxnLst>
            <a:rect l="T12" t="T13" r="T14" b="T15"/>
            <a:pathLst>
              <a:path w="360" h="234">
                <a:moveTo>
                  <a:pt x="0" y="3"/>
                </a:moveTo>
                <a:cubicBezTo>
                  <a:pt x="1" y="4"/>
                  <a:pt x="65" y="0"/>
                  <a:pt x="99" y="12"/>
                </a:cubicBezTo>
                <a:cubicBezTo>
                  <a:pt x="133" y="24"/>
                  <a:pt x="183" y="57"/>
                  <a:pt x="204" y="75"/>
                </a:cubicBezTo>
                <a:cubicBezTo>
                  <a:pt x="225" y="93"/>
                  <a:pt x="333" y="156"/>
                  <a:pt x="360" y="234"/>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27651" name="Picture 2" descr="D:\ABLAGE\MET\test\01_08_0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738" y="0"/>
            <a:ext cx="8772525" cy="6754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652" name="Freeform 3"/>
          <p:cNvSpPr>
            <a:spLocks/>
          </p:cNvSpPr>
          <p:nvPr/>
        </p:nvSpPr>
        <p:spPr bwMode="auto">
          <a:xfrm>
            <a:off x="5254625" y="2495550"/>
            <a:ext cx="1403350" cy="520700"/>
          </a:xfrm>
          <a:custGeom>
            <a:avLst/>
            <a:gdLst>
              <a:gd name="T0" fmla="*/ 1028700 w 884"/>
              <a:gd name="T1" fmla="*/ 0 h 328"/>
              <a:gd name="T2" fmla="*/ 908050 w 884"/>
              <a:gd name="T3" fmla="*/ 514350 h 328"/>
              <a:gd name="T4" fmla="*/ 0 w 884"/>
              <a:gd name="T5" fmla="*/ 327025 h 328"/>
              <a:gd name="T6" fmla="*/ 0 60000 65536"/>
              <a:gd name="T7" fmla="*/ 0 60000 65536"/>
              <a:gd name="T8" fmla="*/ 0 60000 65536"/>
              <a:gd name="T9" fmla="*/ 0 w 884"/>
              <a:gd name="T10" fmla="*/ 0 h 328"/>
              <a:gd name="T11" fmla="*/ 884 w 884"/>
              <a:gd name="T12" fmla="*/ 328 h 328"/>
            </a:gdLst>
            <a:ahLst/>
            <a:cxnLst>
              <a:cxn ang="T6">
                <a:pos x="T0" y="T1"/>
              </a:cxn>
              <a:cxn ang="T7">
                <a:pos x="T2" y="T3"/>
              </a:cxn>
              <a:cxn ang="T8">
                <a:pos x="T4" y="T5"/>
              </a:cxn>
            </a:cxnLst>
            <a:rect l="T9" t="T10" r="T11" b="T12"/>
            <a:pathLst>
              <a:path w="884" h="328">
                <a:moveTo>
                  <a:pt x="648" y="0"/>
                </a:moveTo>
                <a:cubicBezTo>
                  <a:pt x="884" y="298"/>
                  <a:pt x="634" y="328"/>
                  <a:pt x="572" y="324"/>
                </a:cubicBezTo>
                <a:cubicBezTo>
                  <a:pt x="510" y="320"/>
                  <a:pt x="174" y="290"/>
                  <a:pt x="0" y="206"/>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7653" name="Freeform 4"/>
          <p:cNvSpPr>
            <a:spLocks/>
          </p:cNvSpPr>
          <p:nvPr/>
        </p:nvSpPr>
        <p:spPr bwMode="auto">
          <a:xfrm>
            <a:off x="6245225" y="2457450"/>
            <a:ext cx="787400" cy="161925"/>
          </a:xfrm>
          <a:custGeom>
            <a:avLst/>
            <a:gdLst>
              <a:gd name="T0" fmla="*/ 0 w 496"/>
              <a:gd name="T1" fmla="*/ 0 h 102"/>
              <a:gd name="T2" fmla="*/ 388938 w 496"/>
              <a:gd name="T3" fmla="*/ 142875 h 102"/>
              <a:gd name="T4" fmla="*/ 787400 w 496"/>
              <a:gd name="T5" fmla="*/ 117475 h 102"/>
              <a:gd name="T6" fmla="*/ 0 60000 65536"/>
              <a:gd name="T7" fmla="*/ 0 60000 65536"/>
              <a:gd name="T8" fmla="*/ 0 60000 65536"/>
              <a:gd name="T9" fmla="*/ 0 w 496"/>
              <a:gd name="T10" fmla="*/ 0 h 102"/>
              <a:gd name="T11" fmla="*/ 496 w 496"/>
              <a:gd name="T12" fmla="*/ 102 h 102"/>
            </a:gdLst>
            <a:ahLst/>
            <a:cxnLst>
              <a:cxn ang="T6">
                <a:pos x="T0" y="T1"/>
              </a:cxn>
              <a:cxn ang="T7">
                <a:pos x="T2" y="T3"/>
              </a:cxn>
              <a:cxn ang="T8">
                <a:pos x="T4" y="T5"/>
              </a:cxn>
            </a:cxnLst>
            <a:rect l="T9" t="T10" r="T11" b="T12"/>
            <a:pathLst>
              <a:path w="496" h="102">
                <a:moveTo>
                  <a:pt x="0" y="0"/>
                </a:moveTo>
                <a:cubicBezTo>
                  <a:pt x="86" y="66"/>
                  <a:pt x="162" y="78"/>
                  <a:pt x="245" y="90"/>
                </a:cubicBezTo>
                <a:cubicBezTo>
                  <a:pt x="328" y="102"/>
                  <a:pt x="444" y="77"/>
                  <a:pt x="496" y="74"/>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7654" name="Freeform 5"/>
          <p:cNvSpPr>
            <a:spLocks/>
          </p:cNvSpPr>
          <p:nvPr/>
        </p:nvSpPr>
        <p:spPr bwMode="auto">
          <a:xfrm>
            <a:off x="5476875" y="2117725"/>
            <a:ext cx="762000" cy="346075"/>
          </a:xfrm>
          <a:custGeom>
            <a:avLst/>
            <a:gdLst>
              <a:gd name="T0" fmla="*/ 0 w 480"/>
              <a:gd name="T1" fmla="*/ 22225 h 218"/>
              <a:gd name="T2" fmla="*/ 379413 w 480"/>
              <a:gd name="T3" fmla="*/ 115888 h 218"/>
              <a:gd name="T4" fmla="*/ 762000 w 480"/>
              <a:gd name="T5" fmla="*/ 346075 h 218"/>
              <a:gd name="T6" fmla="*/ 0 60000 65536"/>
              <a:gd name="T7" fmla="*/ 0 60000 65536"/>
              <a:gd name="T8" fmla="*/ 0 60000 65536"/>
              <a:gd name="T9" fmla="*/ 0 w 480"/>
              <a:gd name="T10" fmla="*/ 0 h 218"/>
              <a:gd name="T11" fmla="*/ 480 w 480"/>
              <a:gd name="T12" fmla="*/ 218 h 218"/>
            </a:gdLst>
            <a:ahLst/>
            <a:cxnLst>
              <a:cxn ang="T6">
                <a:pos x="T0" y="T1"/>
              </a:cxn>
              <a:cxn ang="T7">
                <a:pos x="T2" y="T3"/>
              </a:cxn>
              <a:cxn ang="T8">
                <a:pos x="T4" y="T5"/>
              </a:cxn>
            </a:cxnLst>
            <a:rect l="T9" t="T10" r="T11" b="T12"/>
            <a:pathLst>
              <a:path w="480" h="218">
                <a:moveTo>
                  <a:pt x="0" y="14"/>
                </a:moveTo>
                <a:cubicBezTo>
                  <a:pt x="64" y="0"/>
                  <a:pt x="161" y="40"/>
                  <a:pt x="239" y="73"/>
                </a:cubicBezTo>
                <a:cubicBezTo>
                  <a:pt x="319" y="107"/>
                  <a:pt x="432" y="189"/>
                  <a:pt x="480" y="218"/>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29699" name="Picture 2" descr="D:\ABLAGE\MET\test\01_08_07.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48725" cy="681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00" name="Freeform 3"/>
          <p:cNvSpPr>
            <a:spLocks/>
          </p:cNvSpPr>
          <p:nvPr/>
        </p:nvSpPr>
        <p:spPr bwMode="auto">
          <a:xfrm>
            <a:off x="6486525" y="2359025"/>
            <a:ext cx="79375" cy="400050"/>
          </a:xfrm>
          <a:custGeom>
            <a:avLst/>
            <a:gdLst>
              <a:gd name="T0" fmla="*/ 76200 w 50"/>
              <a:gd name="T1" fmla="*/ 0 h 252"/>
              <a:gd name="T2" fmla="*/ 47625 w 50"/>
              <a:gd name="T3" fmla="*/ 228600 h 252"/>
              <a:gd name="T4" fmla="*/ 0 w 50"/>
              <a:gd name="T5" fmla="*/ 400050 h 252"/>
              <a:gd name="T6" fmla="*/ 0 60000 65536"/>
              <a:gd name="T7" fmla="*/ 0 60000 65536"/>
              <a:gd name="T8" fmla="*/ 0 60000 65536"/>
              <a:gd name="T9" fmla="*/ 0 w 50"/>
              <a:gd name="T10" fmla="*/ 0 h 252"/>
              <a:gd name="T11" fmla="*/ 50 w 50"/>
              <a:gd name="T12" fmla="*/ 252 h 252"/>
            </a:gdLst>
            <a:ahLst/>
            <a:cxnLst>
              <a:cxn ang="T6">
                <a:pos x="T0" y="T1"/>
              </a:cxn>
              <a:cxn ang="T7">
                <a:pos x="T2" y="T3"/>
              </a:cxn>
              <a:cxn ang="T8">
                <a:pos x="T4" y="T5"/>
              </a:cxn>
            </a:cxnLst>
            <a:rect l="T9" t="T10" r="T11" b="T12"/>
            <a:pathLst>
              <a:path w="50" h="252">
                <a:moveTo>
                  <a:pt x="48" y="0"/>
                </a:moveTo>
                <a:cubicBezTo>
                  <a:pt x="50" y="66"/>
                  <a:pt x="46" y="82"/>
                  <a:pt x="30" y="144"/>
                </a:cubicBezTo>
                <a:cubicBezTo>
                  <a:pt x="14" y="206"/>
                  <a:pt x="38" y="132"/>
                  <a:pt x="0" y="252"/>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9701" name="Freeform 4"/>
          <p:cNvSpPr>
            <a:spLocks/>
          </p:cNvSpPr>
          <p:nvPr/>
        </p:nvSpPr>
        <p:spPr bwMode="auto">
          <a:xfrm>
            <a:off x="6572250" y="2219325"/>
            <a:ext cx="441325" cy="142875"/>
          </a:xfrm>
          <a:custGeom>
            <a:avLst/>
            <a:gdLst>
              <a:gd name="T0" fmla="*/ 0 w 278"/>
              <a:gd name="T1" fmla="*/ 117475 h 90"/>
              <a:gd name="T2" fmla="*/ 244475 w 278"/>
              <a:gd name="T3" fmla="*/ 107950 h 90"/>
              <a:gd name="T4" fmla="*/ 441325 w 278"/>
              <a:gd name="T5" fmla="*/ 0 h 90"/>
              <a:gd name="T6" fmla="*/ 0 60000 65536"/>
              <a:gd name="T7" fmla="*/ 0 60000 65536"/>
              <a:gd name="T8" fmla="*/ 0 60000 65536"/>
              <a:gd name="T9" fmla="*/ 0 w 278"/>
              <a:gd name="T10" fmla="*/ 0 h 90"/>
              <a:gd name="T11" fmla="*/ 278 w 278"/>
              <a:gd name="T12" fmla="*/ 90 h 90"/>
            </a:gdLst>
            <a:ahLst/>
            <a:cxnLst>
              <a:cxn ang="T6">
                <a:pos x="T0" y="T1"/>
              </a:cxn>
              <a:cxn ang="T7">
                <a:pos x="T2" y="T3"/>
              </a:cxn>
              <a:cxn ang="T8">
                <a:pos x="T4" y="T5"/>
              </a:cxn>
            </a:cxnLst>
            <a:rect l="T9" t="T10" r="T11" b="T12"/>
            <a:pathLst>
              <a:path w="278" h="90">
                <a:moveTo>
                  <a:pt x="0" y="74"/>
                </a:moveTo>
                <a:cubicBezTo>
                  <a:pt x="98" y="90"/>
                  <a:pt x="108" y="80"/>
                  <a:pt x="154" y="68"/>
                </a:cubicBezTo>
                <a:cubicBezTo>
                  <a:pt x="200" y="56"/>
                  <a:pt x="252" y="14"/>
                  <a:pt x="278" y="0"/>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9702" name="Freeform 5"/>
          <p:cNvSpPr>
            <a:spLocks/>
          </p:cNvSpPr>
          <p:nvPr/>
        </p:nvSpPr>
        <p:spPr bwMode="auto">
          <a:xfrm>
            <a:off x="6070600" y="2327275"/>
            <a:ext cx="501650" cy="146050"/>
          </a:xfrm>
          <a:custGeom>
            <a:avLst/>
            <a:gdLst>
              <a:gd name="T0" fmla="*/ 0 w 316"/>
              <a:gd name="T1" fmla="*/ 146050 h 92"/>
              <a:gd name="T2" fmla="*/ 244475 w 316"/>
              <a:gd name="T3" fmla="*/ 22225 h 92"/>
              <a:gd name="T4" fmla="*/ 501650 w 316"/>
              <a:gd name="T5" fmla="*/ 12700 h 92"/>
              <a:gd name="T6" fmla="*/ 0 60000 65536"/>
              <a:gd name="T7" fmla="*/ 0 60000 65536"/>
              <a:gd name="T8" fmla="*/ 0 60000 65536"/>
              <a:gd name="T9" fmla="*/ 0 w 316"/>
              <a:gd name="T10" fmla="*/ 0 h 92"/>
              <a:gd name="T11" fmla="*/ 316 w 316"/>
              <a:gd name="T12" fmla="*/ 92 h 92"/>
            </a:gdLst>
            <a:ahLst/>
            <a:cxnLst>
              <a:cxn ang="T6">
                <a:pos x="T0" y="T1"/>
              </a:cxn>
              <a:cxn ang="T7">
                <a:pos x="T2" y="T3"/>
              </a:cxn>
              <a:cxn ang="T8">
                <a:pos x="T4" y="T5"/>
              </a:cxn>
            </a:cxnLst>
            <a:rect l="T9" t="T10" r="T11" b="T12"/>
            <a:pathLst>
              <a:path w="316" h="92">
                <a:moveTo>
                  <a:pt x="0" y="92"/>
                </a:moveTo>
                <a:cubicBezTo>
                  <a:pt x="64" y="78"/>
                  <a:pt x="103" y="29"/>
                  <a:pt x="154" y="14"/>
                </a:cubicBezTo>
                <a:cubicBezTo>
                  <a:pt x="207" y="0"/>
                  <a:pt x="285" y="11"/>
                  <a:pt x="316" y="8"/>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31747" name="Picture 2" descr="D:\ABLAGE\MET\test\01_08_0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48725" cy="681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48" name="Freeform 3"/>
          <p:cNvSpPr>
            <a:spLocks/>
          </p:cNvSpPr>
          <p:nvPr/>
        </p:nvSpPr>
        <p:spPr bwMode="auto">
          <a:xfrm>
            <a:off x="3708400" y="1930400"/>
            <a:ext cx="923925" cy="88900"/>
          </a:xfrm>
          <a:custGeom>
            <a:avLst/>
            <a:gdLst>
              <a:gd name="T0" fmla="*/ 923925 w 582"/>
              <a:gd name="T1" fmla="*/ 44450 h 56"/>
              <a:gd name="T2" fmla="*/ 571500 w 582"/>
              <a:gd name="T3" fmla="*/ 69850 h 56"/>
              <a:gd name="T4" fmla="*/ 0 w 582"/>
              <a:gd name="T5" fmla="*/ 0 h 56"/>
              <a:gd name="T6" fmla="*/ 0 60000 65536"/>
              <a:gd name="T7" fmla="*/ 0 60000 65536"/>
              <a:gd name="T8" fmla="*/ 0 60000 65536"/>
              <a:gd name="T9" fmla="*/ 0 w 582"/>
              <a:gd name="T10" fmla="*/ 0 h 56"/>
              <a:gd name="T11" fmla="*/ 582 w 582"/>
              <a:gd name="T12" fmla="*/ 56 h 56"/>
            </a:gdLst>
            <a:ahLst/>
            <a:cxnLst>
              <a:cxn ang="T6">
                <a:pos x="T0" y="T1"/>
              </a:cxn>
              <a:cxn ang="T7">
                <a:pos x="T2" y="T3"/>
              </a:cxn>
              <a:cxn ang="T8">
                <a:pos x="T4" y="T5"/>
              </a:cxn>
            </a:cxnLst>
            <a:rect l="T9" t="T10" r="T11" b="T12"/>
            <a:pathLst>
              <a:path w="582" h="56">
                <a:moveTo>
                  <a:pt x="582" y="28"/>
                </a:moveTo>
                <a:cubicBezTo>
                  <a:pt x="545" y="31"/>
                  <a:pt x="457" y="49"/>
                  <a:pt x="360" y="44"/>
                </a:cubicBezTo>
                <a:cubicBezTo>
                  <a:pt x="263" y="39"/>
                  <a:pt x="130" y="56"/>
                  <a:pt x="0" y="0"/>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1749" name="Freeform 4"/>
          <p:cNvSpPr>
            <a:spLocks/>
          </p:cNvSpPr>
          <p:nvPr/>
        </p:nvSpPr>
        <p:spPr bwMode="auto">
          <a:xfrm>
            <a:off x="4679950" y="1984375"/>
            <a:ext cx="295275" cy="349250"/>
          </a:xfrm>
          <a:custGeom>
            <a:avLst/>
            <a:gdLst>
              <a:gd name="T0" fmla="*/ 0 w 186"/>
              <a:gd name="T1" fmla="*/ 0 h 220"/>
              <a:gd name="T2" fmla="*/ 196850 w 186"/>
              <a:gd name="T3" fmla="*/ 142875 h 220"/>
              <a:gd name="T4" fmla="*/ 295275 w 186"/>
              <a:gd name="T5" fmla="*/ 349250 h 220"/>
              <a:gd name="T6" fmla="*/ 0 60000 65536"/>
              <a:gd name="T7" fmla="*/ 0 60000 65536"/>
              <a:gd name="T8" fmla="*/ 0 60000 65536"/>
              <a:gd name="T9" fmla="*/ 0 w 186"/>
              <a:gd name="T10" fmla="*/ 0 h 220"/>
              <a:gd name="T11" fmla="*/ 186 w 186"/>
              <a:gd name="T12" fmla="*/ 220 h 220"/>
            </a:gdLst>
            <a:ahLst/>
            <a:cxnLst>
              <a:cxn ang="T6">
                <a:pos x="T0" y="T1"/>
              </a:cxn>
              <a:cxn ang="T7">
                <a:pos x="T2" y="T3"/>
              </a:cxn>
              <a:cxn ang="T8">
                <a:pos x="T4" y="T5"/>
              </a:cxn>
            </a:cxnLst>
            <a:rect l="T9" t="T10" r="T11" b="T12"/>
            <a:pathLst>
              <a:path w="186" h="220">
                <a:moveTo>
                  <a:pt x="0" y="0"/>
                </a:moveTo>
                <a:cubicBezTo>
                  <a:pt x="104" y="40"/>
                  <a:pt x="94" y="50"/>
                  <a:pt x="124" y="90"/>
                </a:cubicBezTo>
                <a:cubicBezTo>
                  <a:pt x="154" y="130"/>
                  <a:pt x="136" y="130"/>
                  <a:pt x="186" y="220"/>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1750" name="Freeform 5"/>
          <p:cNvSpPr>
            <a:spLocks/>
          </p:cNvSpPr>
          <p:nvPr/>
        </p:nvSpPr>
        <p:spPr bwMode="auto">
          <a:xfrm>
            <a:off x="6851650" y="2268538"/>
            <a:ext cx="266700" cy="58737"/>
          </a:xfrm>
          <a:custGeom>
            <a:avLst/>
            <a:gdLst>
              <a:gd name="T0" fmla="*/ 0 w 168"/>
              <a:gd name="T1" fmla="*/ 58737 h 37"/>
              <a:gd name="T2" fmla="*/ 139700 w 168"/>
              <a:gd name="T3" fmla="*/ 7937 h 37"/>
              <a:gd name="T4" fmla="*/ 266700 w 168"/>
              <a:gd name="T5" fmla="*/ 14287 h 37"/>
              <a:gd name="T6" fmla="*/ 0 60000 65536"/>
              <a:gd name="T7" fmla="*/ 0 60000 65536"/>
              <a:gd name="T8" fmla="*/ 0 60000 65536"/>
              <a:gd name="T9" fmla="*/ 0 w 168"/>
              <a:gd name="T10" fmla="*/ 0 h 37"/>
              <a:gd name="T11" fmla="*/ 168 w 168"/>
              <a:gd name="T12" fmla="*/ 37 h 37"/>
            </a:gdLst>
            <a:ahLst/>
            <a:cxnLst>
              <a:cxn ang="T6">
                <a:pos x="T0" y="T1"/>
              </a:cxn>
              <a:cxn ang="T7">
                <a:pos x="T2" y="T3"/>
              </a:cxn>
              <a:cxn ang="T8">
                <a:pos x="T4" y="T5"/>
              </a:cxn>
            </a:cxnLst>
            <a:rect l="T9" t="T10" r="T11" b="T12"/>
            <a:pathLst>
              <a:path w="168" h="37">
                <a:moveTo>
                  <a:pt x="0" y="37"/>
                </a:moveTo>
                <a:cubicBezTo>
                  <a:pt x="64" y="11"/>
                  <a:pt x="60" y="10"/>
                  <a:pt x="88" y="5"/>
                </a:cubicBezTo>
                <a:cubicBezTo>
                  <a:pt x="116" y="0"/>
                  <a:pt x="151" y="8"/>
                  <a:pt x="168" y="9"/>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1751" name="Freeform 6"/>
          <p:cNvSpPr>
            <a:spLocks/>
          </p:cNvSpPr>
          <p:nvPr/>
        </p:nvSpPr>
        <p:spPr bwMode="auto">
          <a:xfrm>
            <a:off x="7124700" y="2279650"/>
            <a:ext cx="492125" cy="171450"/>
          </a:xfrm>
          <a:custGeom>
            <a:avLst/>
            <a:gdLst>
              <a:gd name="T0" fmla="*/ 0 w 310"/>
              <a:gd name="T1" fmla="*/ 0 h 108"/>
              <a:gd name="T2" fmla="*/ 266700 w 310"/>
              <a:gd name="T3" fmla="*/ 47625 h 108"/>
              <a:gd name="T4" fmla="*/ 492125 w 310"/>
              <a:gd name="T5" fmla="*/ 171450 h 108"/>
              <a:gd name="T6" fmla="*/ 0 60000 65536"/>
              <a:gd name="T7" fmla="*/ 0 60000 65536"/>
              <a:gd name="T8" fmla="*/ 0 60000 65536"/>
              <a:gd name="T9" fmla="*/ 0 w 310"/>
              <a:gd name="T10" fmla="*/ 0 h 108"/>
              <a:gd name="T11" fmla="*/ 310 w 310"/>
              <a:gd name="T12" fmla="*/ 108 h 108"/>
            </a:gdLst>
            <a:ahLst/>
            <a:cxnLst>
              <a:cxn ang="T6">
                <a:pos x="T0" y="T1"/>
              </a:cxn>
              <a:cxn ang="T7">
                <a:pos x="T2" y="T3"/>
              </a:cxn>
              <a:cxn ang="T8">
                <a:pos x="T4" y="T5"/>
              </a:cxn>
            </a:cxnLst>
            <a:rect l="T9" t="T10" r="T11" b="T12"/>
            <a:pathLst>
              <a:path w="310" h="108">
                <a:moveTo>
                  <a:pt x="0" y="0"/>
                </a:moveTo>
                <a:cubicBezTo>
                  <a:pt x="28" y="5"/>
                  <a:pt x="116" y="12"/>
                  <a:pt x="168" y="30"/>
                </a:cubicBezTo>
                <a:cubicBezTo>
                  <a:pt x="220" y="48"/>
                  <a:pt x="281" y="92"/>
                  <a:pt x="310" y="108"/>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1752" name="Freeform 7"/>
          <p:cNvSpPr>
            <a:spLocks/>
          </p:cNvSpPr>
          <p:nvPr/>
        </p:nvSpPr>
        <p:spPr bwMode="auto">
          <a:xfrm>
            <a:off x="6413500" y="2289175"/>
            <a:ext cx="914400" cy="1063625"/>
          </a:xfrm>
          <a:custGeom>
            <a:avLst/>
            <a:gdLst>
              <a:gd name="T0" fmla="*/ 704850 w 576"/>
              <a:gd name="T1" fmla="*/ 0 h 670"/>
              <a:gd name="T2" fmla="*/ 688975 w 576"/>
              <a:gd name="T3" fmla="*/ 771525 h 670"/>
              <a:gd name="T4" fmla="*/ 0 w 576"/>
              <a:gd name="T5" fmla="*/ 1063625 h 670"/>
              <a:gd name="T6" fmla="*/ 0 60000 65536"/>
              <a:gd name="T7" fmla="*/ 0 60000 65536"/>
              <a:gd name="T8" fmla="*/ 0 60000 65536"/>
              <a:gd name="T9" fmla="*/ 0 w 576"/>
              <a:gd name="T10" fmla="*/ 0 h 670"/>
              <a:gd name="T11" fmla="*/ 576 w 576"/>
              <a:gd name="T12" fmla="*/ 670 h 670"/>
            </a:gdLst>
            <a:ahLst/>
            <a:cxnLst>
              <a:cxn ang="T6">
                <a:pos x="T0" y="T1"/>
              </a:cxn>
              <a:cxn ang="T7">
                <a:pos x="T2" y="T3"/>
              </a:cxn>
              <a:cxn ang="T8">
                <a:pos x="T4" y="T5"/>
              </a:cxn>
            </a:cxnLst>
            <a:rect l="T9" t="T10" r="T11" b="T12"/>
            <a:pathLst>
              <a:path w="576" h="670">
                <a:moveTo>
                  <a:pt x="444" y="0"/>
                </a:moveTo>
                <a:cubicBezTo>
                  <a:pt x="576" y="358"/>
                  <a:pt x="478" y="430"/>
                  <a:pt x="434" y="486"/>
                </a:cubicBezTo>
                <a:cubicBezTo>
                  <a:pt x="390" y="542"/>
                  <a:pt x="258" y="642"/>
                  <a:pt x="0" y="670"/>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33795" name="Picture 3074" descr="D:\ABLAGE\MET\test\01_08_09.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48725" cy="681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796" name="Freeform 3075"/>
          <p:cNvSpPr>
            <a:spLocks/>
          </p:cNvSpPr>
          <p:nvPr/>
        </p:nvSpPr>
        <p:spPr bwMode="auto">
          <a:xfrm>
            <a:off x="4746625" y="2063750"/>
            <a:ext cx="558800" cy="320675"/>
          </a:xfrm>
          <a:custGeom>
            <a:avLst/>
            <a:gdLst>
              <a:gd name="T0" fmla="*/ 558800 w 352"/>
              <a:gd name="T1" fmla="*/ 0 h 202"/>
              <a:gd name="T2" fmla="*/ 320675 w 352"/>
              <a:gd name="T3" fmla="*/ 219075 h 202"/>
              <a:gd name="T4" fmla="*/ 0 w 352"/>
              <a:gd name="T5" fmla="*/ 295275 h 202"/>
              <a:gd name="T6" fmla="*/ 0 60000 65536"/>
              <a:gd name="T7" fmla="*/ 0 60000 65536"/>
              <a:gd name="T8" fmla="*/ 0 60000 65536"/>
              <a:gd name="T9" fmla="*/ 0 w 352"/>
              <a:gd name="T10" fmla="*/ 0 h 202"/>
              <a:gd name="T11" fmla="*/ 352 w 352"/>
              <a:gd name="T12" fmla="*/ 202 h 202"/>
            </a:gdLst>
            <a:ahLst/>
            <a:cxnLst>
              <a:cxn ang="T6">
                <a:pos x="T0" y="T1"/>
              </a:cxn>
              <a:cxn ang="T7">
                <a:pos x="T2" y="T3"/>
              </a:cxn>
              <a:cxn ang="T8">
                <a:pos x="T4" y="T5"/>
              </a:cxn>
            </a:cxnLst>
            <a:rect l="T9" t="T10" r="T11" b="T12"/>
            <a:pathLst>
              <a:path w="352" h="202">
                <a:moveTo>
                  <a:pt x="352" y="0"/>
                </a:moveTo>
                <a:cubicBezTo>
                  <a:pt x="318" y="56"/>
                  <a:pt x="261" y="107"/>
                  <a:pt x="202" y="138"/>
                </a:cubicBezTo>
                <a:cubicBezTo>
                  <a:pt x="143" y="169"/>
                  <a:pt x="70" y="202"/>
                  <a:pt x="0" y="186"/>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3797" name="Freeform 3076"/>
          <p:cNvSpPr>
            <a:spLocks/>
          </p:cNvSpPr>
          <p:nvPr/>
        </p:nvSpPr>
        <p:spPr bwMode="auto">
          <a:xfrm>
            <a:off x="5318125" y="2051050"/>
            <a:ext cx="168275" cy="552450"/>
          </a:xfrm>
          <a:custGeom>
            <a:avLst/>
            <a:gdLst>
              <a:gd name="T0" fmla="*/ 0 w 106"/>
              <a:gd name="T1" fmla="*/ 0 h 348"/>
              <a:gd name="T2" fmla="*/ 95250 w 106"/>
              <a:gd name="T3" fmla="*/ 234950 h 348"/>
              <a:gd name="T4" fmla="*/ 168275 w 106"/>
              <a:gd name="T5" fmla="*/ 552450 h 348"/>
              <a:gd name="T6" fmla="*/ 0 60000 65536"/>
              <a:gd name="T7" fmla="*/ 0 60000 65536"/>
              <a:gd name="T8" fmla="*/ 0 60000 65536"/>
              <a:gd name="T9" fmla="*/ 0 w 106"/>
              <a:gd name="T10" fmla="*/ 0 h 348"/>
              <a:gd name="T11" fmla="*/ 106 w 106"/>
              <a:gd name="T12" fmla="*/ 348 h 348"/>
            </a:gdLst>
            <a:ahLst/>
            <a:cxnLst>
              <a:cxn ang="T6">
                <a:pos x="T0" y="T1"/>
              </a:cxn>
              <a:cxn ang="T7">
                <a:pos x="T2" y="T3"/>
              </a:cxn>
              <a:cxn ang="T8">
                <a:pos x="T4" y="T5"/>
              </a:cxn>
            </a:cxnLst>
            <a:rect l="T9" t="T10" r="T11" b="T12"/>
            <a:pathLst>
              <a:path w="106" h="348">
                <a:moveTo>
                  <a:pt x="0" y="0"/>
                </a:moveTo>
                <a:cubicBezTo>
                  <a:pt x="40" y="80"/>
                  <a:pt x="48" y="100"/>
                  <a:pt x="60" y="148"/>
                </a:cubicBezTo>
                <a:cubicBezTo>
                  <a:pt x="72" y="196"/>
                  <a:pt x="76" y="230"/>
                  <a:pt x="106" y="348"/>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3798" name="Freeform 3077"/>
          <p:cNvSpPr>
            <a:spLocks/>
          </p:cNvSpPr>
          <p:nvPr/>
        </p:nvSpPr>
        <p:spPr bwMode="auto">
          <a:xfrm>
            <a:off x="4987925" y="1724025"/>
            <a:ext cx="323850" cy="323850"/>
          </a:xfrm>
          <a:custGeom>
            <a:avLst/>
            <a:gdLst>
              <a:gd name="T0" fmla="*/ 0 w 204"/>
              <a:gd name="T1" fmla="*/ 0 h 204"/>
              <a:gd name="T2" fmla="*/ 161925 w 204"/>
              <a:gd name="T3" fmla="*/ 107950 h 204"/>
              <a:gd name="T4" fmla="*/ 323850 w 204"/>
              <a:gd name="T5" fmla="*/ 323850 h 204"/>
              <a:gd name="T6" fmla="*/ 0 60000 65536"/>
              <a:gd name="T7" fmla="*/ 0 60000 65536"/>
              <a:gd name="T8" fmla="*/ 0 60000 65536"/>
              <a:gd name="T9" fmla="*/ 0 w 204"/>
              <a:gd name="T10" fmla="*/ 0 h 204"/>
              <a:gd name="T11" fmla="*/ 204 w 204"/>
              <a:gd name="T12" fmla="*/ 204 h 204"/>
            </a:gdLst>
            <a:ahLst/>
            <a:cxnLst>
              <a:cxn ang="T6">
                <a:pos x="T0" y="T1"/>
              </a:cxn>
              <a:cxn ang="T7">
                <a:pos x="T2" y="T3"/>
              </a:cxn>
              <a:cxn ang="T8">
                <a:pos x="T4" y="T5"/>
              </a:cxn>
            </a:cxnLst>
            <a:rect l="T9" t="T10" r="T11" b="T12"/>
            <a:pathLst>
              <a:path w="204" h="204">
                <a:moveTo>
                  <a:pt x="0" y="0"/>
                </a:moveTo>
                <a:cubicBezTo>
                  <a:pt x="96" y="36"/>
                  <a:pt x="70" y="37"/>
                  <a:pt x="102" y="68"/>
                </a:cubicBezTo>
                <a:cubicBezTo>
                  <a:pt x="136" y="102"/>
                  <a:pt x="185" y="179"/>
                  <a:pt x="204" y="204"/>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3799" name="Freeform 3078"/>
          <p:cNvSpPr>
            <a:spLocks/>
          </p:cNvSpPr>
          <p:nvPr/>
        </p:nvSpPr>
        <p:spPr bwMode="auto">
          <a:xfrm>
            <a:off x="6594475" y="1873250"/>
            <a:ext cx="1298575" cy="1533525"/>
          </a:xfrm>
          <a:custGeom>
            <a:avLst/>
            <a:gdLst>
              <a:gd name="T0" fmla="*/ 1139825 w 818"/>
              <a:gd name="T1" fmla="*/ 0 h 966"/>
              <a:gd name="T2" fmla="*/ 917575 w 818"/>
              <a:gd name="T3" fmla="*/ 876300 h 966"/>
              <a:gd name="T4" fmla="*/ 0 w 818"/>
              <a:gd name="T5" fmla="*/ 1533525 h 966"/>
              <a:gd name="T6" fmla="*/ 0 60000 65536"/>
              <a:gd name="T7" fmla="*/ 0 60000 65536"/>
              <a:gd name="T8" fmla="*/ 0 60000 65536"/>
              <a:gd name="T9" fmla="*/ 0 w 818"/>
              <a:gd name="T10" fmla="*/ 0 h 966"/>
              <a:gd name="T11" fmla="*/ 818 w 818"/>
              <a:gd name="T12" fmla="*/ 966 h 966"/>
            </a:gdLst>
            <a:ahLst/>
            <a:cxnLst>
              <a:cxn ang="T6">
                <a:pos x="T0" y="T1"/>
              </a:cxn>
              <a:cxn ang="T7">
                <a:pos x="T2" y="T3"/>
              </a:cxn>
              <a:cxn ang="T8">
                <a:pos x="T4" y="T5"/>
              </a:cxn>
            </a:cxnLst>
            <a:rect l="T9" t="T10" r="T11" b="T12"/>
            <a:pathLst>
              <a:path w="818" h="966">
                <a:moveTo>
                  <a:pt x="718" y="0"/>
                </a:moveTo>
                <a:cubicBezTo>
                  <a:pt x="818" y="194"/>
                  <a:pt x="614" y="496"/>
                  <a:pt x="578" y="552"/>
                </a:cubicBezTo>
                <a:cubicBezTo>
                  <a:pt x="542" y="608"/>
                  <a:pt x="458" y="842"/>
                  <a:pt x="0" y="966"/>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3800" name="Freeform 3079"/>
          <p:cNvSpPr>
            <a:spLocks/>
          </p:cNvSpPr>
          <p:nvPr/>
        </p:nvSpPr>
        <p:spPr bwMode="auto">
          <a:xfrm>
            <a:off x="7724775" y="1857375"/>
            <a:ext cx="577850" cy="165100"/>
          </a:xfrm>
          <a:custGeom>
            <a:avLst/>
            <a:gdLst>
              <a:gd name="T0" fmla="*/ 0 w 364"/>
              <a:gd name="T1" fmla="*/ 0 h 104"/>
              <a:gd name="T2" fmla="*/ 266700 w 364"/>
              <a:gd name="T3" fmla="*/ 44450 h 104"/>
              <a:gd name="T4" fmla="*/ 577850 w 364"/>
              <a:gd name="T5" fmla="*/ 165100 h 104"/>
              <a:gd name="T6" fmla="*/ 0 60000 65536"/>
              <a:gd name="T7" fmla="*/ 0 60000 65536"/>
              <a:gd name="T8" fmla="*/ 0 60000 65536"/>
              <a:gd name="T9" fmla="*/ 0 w 364"/>
              <a:gd name="T10" fmla="*/ 0 h 104"/>
              <a:gd name="T11" fmla="*/ 364 w 364"/>
              <a:gd name="T12" fmla="*/ 104 h 104"/>
            </a:gdLst>
            <a:ahLst/>
            <a:cxnLst>
              <a:cxn ang="T6">
                <a:pos x="T0" y="T1"/>
              </a:cxn>
              <a:cxn ang="T7">
                <a:pos x="T2" y="T3"/>
              </a:cxn>
              <a:cxn ang="T8">
                <a:pos x="T4" y="T5"/>
              </a:cxn>
            </a:cxnLst>
            <a:rect l="T9" t="T10" r="T11" b="T12"/>
            <a:pathLst>
              <a:path w="364" h="104">
                <a:moveTo>
                  <a:pt x="0" y="0"/>
                </a:moveTo>
                <a:cubicBezTo>
                  <a:pt x="100" y="22"/>
                  <a:pt x="102" y="10"/>
                  <a:pt x="168" y="28"/>
                </a:cubicBezTo>
                <a:cubicBezTo>
                  <a:pt x="234" y="46"/>
                  <a:pt x="286" y="46"/>
                  <a:pt x="364" y="104"/>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3801" name="Freeform 3080"/>
          <p:cNvSpPr>
            <a:spLocks/>
          </p:cNvSpPr>
          <p:nvPr/>
        </p:nvSpPr>
        <p:spPr bwMode="auto">
          <a:xfrm>
            <a:off x="6883400" y="1787525"/>
            <a:ext cx="838200" cy="317500"/>
          </a:xfrm>
          <a:custGeom>
            <a:avLst/>
            <a:gdLst>
              <a:gd name="T0" fmla="*/ 0 w 528"/>
              <a:gd name="T1" fmla="*/ 317500 h 200"/>
              <a:gd name="T2" fmla="*/ 304800 w 528"/>
              <a:gd name="T3" fmla="*/ 41275 h 200"/>
              <a:gd name="T4" fmla="*/ 838200 w 528"/>
              <a:gd name="T5" fmla="*/ 73025 h 200"/>
              <a:gd name="T6" fmla="*/ 0 60000 65536"/>
              <a:gd name="T7" fmla="*/ 0 60000 65536"/>
              <a:gd name="T8" fmla="*/ 0 60000 65536"/>
              <a:gd name="T9" fmla="*/ 0 w 528"/>
              <a:gd name="T10" fmla="*/ 0 h 200"/>
              <a:gd name="T11" fmla="*/ 528 w 528"/>
              <a:gd name="T12" fmla="*/ 200 h 200"/>
            </a:gdLst>
            <a:ahLst/>
            <a:cxnLst>
              <a:cxn ang="T6">
                <a:pos x="T0" y="T1"/>
              </a:cxn>
              <a:cxn ang="T7">
                <a:pos x="T2" y="T3"/>
              </a:cxn>
              <a:cxn ang="T8">
                <a:pos x="T4" y="T5"/>
              </a:cxn>
            </a:cxnLst>
            <a:rect l="T9" t="T10" r="T11" b="T12"/>
            <a:pathLst>
              <a:path w="528" h="200">
                <a:moveTo>
                  <a:pt x="0" y="200"/>
                </a:moveTo>
                <a:cubicBezTo>
                  <a:pt x="52" y="104"/>
                  <a:pt x="105" y="53"/>
                  <a:pt x="192" y="26"/>
                </a:cubicBezTo>
                <a:cubicBezTo>
                  <a:pt x="280" y="0"/>
                  <a:pt x="452" y="28"/>
                  <a:pt x="528" y="46"/>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35843" name="Picture 1026" descr="D:\ABLAGE\MET\test\01_08_1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48725" cy="681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5844" name="Freeform 1027"/>
          <p:cNvSpPr>
            <a:spLocks/>
          </p:cNvSpPr>
          <p:nvPr/>
        </p:nvSpPr>
        <p:spPr bwMode="auto">
          <a:xfrm>
            <a:off x="4667250" y="2054225"/>
            <a:ext cx="895350" cy="850900"/>
          </a:xfrm>
          <a:custGeom>
            <a:avLst/>
            <a:gdLst>
              <a:gd name="T0" fmla="*/ 895350 w 564"/>
              <a:gd name="T1" fmla="*/ 0 h 536"/>
              <a:gd name="T2" fmla="*/ 723900 w 564"/>
              <a:gd name="T3" fmla="*/ 501650 h 536"/>
              <a:gd name="T4" fmla="*/ 0 w 564"/>
              <a:gd name="T5" fmla="*/ 847725 h 536"/>
              <a:gd name="T6" fmla="*/ 0 60000 65536"/>
              <a:gd name="T7" fmla="*/ 0 60000 65536"/>
              <a:gd name="T8" fmla="*/ 0 60000 65536"/>
              <a:gd name="T9" fmla="*/ 0 w 564"/>
              <a:gd name="T10" fmla="*/ 0 h 536"/>
              <a:gd name="T11" fmla="*/ 564 w 564"/>
              <a:gd name="T12" fmla="*/ 536 h 536"/>
            </a:gdLst>
            <a:ahLst/>
            <a:cxnLst>
              <a:cxn ang="T6">
                <a:pos x="T0" y="T1"/>
              </a:cxn>
              <a:cxn ang="T7">
                <a:pos x="T2" y="T3"/>
              </a:cxn>
              <a:cxn ang="T8">
                <a:pos x="T4" y="T5"/>
              </a:cxn>
            </a:cxnLst>
            <a:rect l="T9" t="T10" r="T11" b="T12"/>
            <a:pathLst>
              <a:path w="564" h="536">
                <a:moveTo>
                  <a:pt x="564" y="0"/>
                </a:moveTo>
                <a:cubicBezTo>
                  <a:pt x="562" y="168"/>
                  <a:pt x="516" y="260"/>
                  <a:pt x="456" y="316"/>
                </a:cubicBezTo>
                <a:cubicBezTo>
                  <a:pt x="396" y="372"/>
                  <a:pt x="198" y="536"/>
                  <a:pt x="0" y="534"/>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5845" name="Freeform 1028"/>
          <p:cNvSpPr>
            <a:spLocks/>
          </p:cNvSpPr>
          <p:nvPr/>
        </p:nvSpPr>
        <p:spPr bwMode="auto">
          <a:xfrm>
            <a:off x="5546725" y="2012950"/>
            <a:ext cx="663575" cy="1016000"/>
          </a:xfrm>
          <a:custGeom>
            <a:avLst/>
            <a:gdLst>
              <a:gd name="T0" fmla="*/ 0 w 418"/>
              <a:gd name="T1" fmla="*/ 0 h 640"/>
              <a:gd name="T2" fmla="*/ 311150 w 418"/>
              <a:gd name="T3" fmla="*/ 393700 h 640"/>
              <a:gd name="T4" fmla="*/ 381000 w 418"/>
              <a:gd name="T5" fmla="*/ 1016000 h 640"/>
              <a:gd name="T6" fmla="*/ 0 60000 65536"/>
              <a:gd name="T7" fmla="*/ 0 60000 65536"/>
              <a:gd name="T8" fmla="*/ 0 60000 65536"/>
              <a:gd name="T9" fmla="*/ 0 w 418"/>
              <a:gd name="T10" fmla="*/ 0 h 640"/>
              <a:gd name="T11" fmla="*/ 418 w 418"/>
              <a:gd name="T12" fmla="*/ 640 h 640"/>
            </a:gdLst>
            <a:ahLst/>
            <a:cxnLst>
              <a:cxn ang="T6">
                <a:pos x="T0" y="T1"/>
              </a:cxn>
              <a:cxn ang="T7">
                <a:pos x="T2" y="T3"/>
              </a:cxn>
              <a:cxn ang="T8">
                <a:pos x="T4" y="T5"/>
              </a:cxn>
            </a:cxnLst>
            <a:rect l="T9" t="T10" r="T11" b="T12"/>
            <a:pathLst>
              <a:path w="418" h="640">
                <a:moveTo>
                  <a:pt x="0" y="0"/>
                </a:moveTo>
                <a:cubicBezTo>
                  <a:pt x="40" y="80"/>
                  <a:pt x="160" y="192"/>
                  <a:pt x="196" y="248"/>
                </a:cubicBezTo>
                <a:cubicBezTo>
                  <a:pt x="232" y="304"/>
                  <a:pt x="418" y="476"/>
                  <a:pt x="240" y="640"/>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5846" name="Freeform 1029"/>
          <p:cNvSpPr>
            <a:spLocks/>
          </p:cNvSpPr>
          <p:nvPr/>
        </p:nvSpPr>
        <p:spPr bwMode="auto">
          <a:xfrm>
            <a:off x="5257800" y="1755775"/>
            <a:ext cx="293688" cy="257175"/>
          </a:xfrm>
          <a:custGeom>
            <a:avLst/>
            <a:gdLst>
              <a:gd name="T0" fmla="*/ 0 w 185"/>
              <a:gd name="T1" fmla="*/ 12700 h 162"/>
              <a:gd name="T2" fmla="*/ 244475 w 185"/>
              <a:gd name="T3" fmla="*/ 41275 h 162"/>
              <a:gd name="T4" fmla="*/ 292100 w 185"/>
              <a:gd name="T5" fmla="*/ 257175 h 162"/>
              <a:gd name="T6" fmla="*/ 0 60000 65536"/>
              <a:gd name="T7" fmla="*/ 0 60000 65536"/>
              <a:gd name="T8" fmla="*/ 0 60000 65536"/>
              <a:gd name="T9" fmla="*/ 0 w 185"/>
              <a:gd name="T10" fmla="*/ 0 h 162"/>
              <a:gd name="T11" fmla="*/ 185 w 185"/>
              <a:gd name="T12" fmla="*/ 162 h 162"/>
            </a:gdLst>
            <a:ahLst/>
            <a:cxnLst>
              <a:cxn ang="T6">
                <a:pos x="T0" y="T1"/>
              </a:cxn>
              <a:cxn ang="T7">
                <a:pos x="T2" y="T3"/>
              </a:cxn>
              <a:cxn ang="T8">
                <a:pos x="T4" y="T5"/>
              </a:cxn>
            </a:cxnLst>
            <a:rect l="T9" t="T10" r="T11" b="T12"/>
            <a:pathLst>
              <a:path w="185" h="162">
                <a:moveTo>
                  <a:pt x="0" y="8"/>
                </a:moveTo>
                <a:cubicBezTo>
                  <a:pt x="90" y="6"/>
                  <a:pt x="123" y="0"/>
                  <a:pt x="154" y="26"/>
                </a:cubicBezTo>
                <a:cubicBezTo>
                  <a:pt x="185" y="52"/>
                  <a:pt x="178" y="134"/>
                  <a:pt x="184" y="162"/>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37891" name="Picture 2" descr="D:\ABLAGE\MET\test\01_08_1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8848725" cy="681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7892" name="Freeform 3"/>
          <p:cNvSpPr>
            <a:spLocks/>
          </p:cNvSpPr>
          <p:nvPr/>
        </p:nvSpPr>
        <p:spPr bwMode="auto">
          <a:xfrm>
            <a:off x="5054600" y="1949450"/>
            <a:ext cx="1117600" cy="1257300"/>
          </a:xfrm>
          <a:custGeom>
            <a:avLst/>
            <a:gdLst>
              <a:gd name="T0" fmla="*/ 1054100 w 704"/>
              <a:gd name="T1" fmla="*/ 0 h 792"/>
              <a:gd name="T2" fmla="*/ 771525 w 704"/>
              <a:gd name="T3" fmla="*/ 736600 h 792"/>
              <a:gd name="T4" fmla="*/ 0 w 704"/>
              <a:gd name="T5" fmla="*/ 1022350 h 792"/>
              <a:gd name="T6" fmla="*/ 0 60000 65536"/>
              <a:gd name="T7" fmla="*/ 0 60000 65536"/>
              <a:gd name="T8" fmla="*/ 0 60000 65536"/>
              <a:gd name="T9" fmla="*/ 0 w 704"/>
              <a:gd name="T10" fmla="*/ 0 h 792"/>
              <a:gd name="T11" fmla="*/ 704 w 704"/>
              <a:gd name="T12" fmla="*/ 792 h 792"/>
            </a:gdLst>
            <a:ahLst/>
            <a:cxnLst>
              <a:cxn ang="T6">
                <a:pos x="T0" y="T1"/>
              </a:cxn>
              <a:cxn ang="T7">
                <a:pos x="T2" y="T3"/>
              </a:cxn>
              <a:cxn ang="T8">
                <a:pos x="T4" y="T5"/>
              </a:cxn>
            </a:cxnLst>
            <a:rect l="T9" t="T10" r="T11" b="T12"/>
            <a:pathLst>
              <a:path w="704" h="792">
                <a:moveTo>
                  <a:pt x="664" y="0"/>
                </a:moveTo>
                <a:cubicBezTo>
                  <a:pt x="704" y="88"/>
                  <a:pt x="554" y="382"/>
                  <a:pt x="486" y="464"/>
                </a:cubicBezTo>
                <a:cubicBezTo>
                  <a:pt x="418" y="546"/>
                  <a:pt x="188" y="792"/>
                  <a:pt x="0" y="644"/>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7893" name="Freeform 4"/>
          <p:cNvSpPr>
            <a:spLocks/>
          </p:cNvSpPr>
          <p:nvPr/>
        </p:nvSpPr>
        <p:spPr bwMode="auto">
          <a:xfrm>
            <a:off x="6127750" y="1943100"/>
            <a:ext cx="377825" cy="904875"/>
          </a:xfrm>
          <a:custGeom>
            <a:avLst/>
            <a:gdLst>
              <a:gd name="T0" fmla="*/ 0 w 238"/>
              <a:gd name="T1" fmla="*/ 0 h 570"/>
              <a:gd name="T2" fmla="*/ 263525 w 238"/>
              <a:gd name="T3" fmla="*/ 409575 h 570"/>
              <a:gd name="T4" fmla="*/ 377825 w 238"/>
              <a:gd name="T5" fmla="*/ 904875 h 570"/>
              <a:gd name="T6" fmla="*/ 0 60000 65536"/>
              <a:gd name="T7" fmla="*/ 0 60000 65536"/>
              <a:gd name="T8" fmla="*/ 0 60000 65536"/>
              <a:gd name="T9" fmla="*/ 0 w 238"/>
              <a:gd name="T10" fmla="*/ 0 h 570"/>
              <a:gd name="T11" fmla="*/ 238 w 238"/>
              <a:gd name="T12" fmla="*/ 570 h 570"/>
            </a:gdLst>
            <a:ahLst/>
            <a:cxnLst>
              <a:cxn ang="T6">
                <a:pos x="T0" y="T1"/>
              </a:cxn>
              <a:cxn ang="T7">
                <a:pos x="T2" y="T3"/>
              </a:cxn>
              <a:cxn ang="T8">
                <a:pos x="T4" y="T5"/>
              </a:cxn>
            </a:cxnLst>
            <a:rect l="T9" t="T10" r="T11" b="T12"/>
            <a:pathLst>
              <a:path w="238" h="570">
                <a:moveTo>
                  <a:pt x="0" y="0"/>
                </a:moveTo>
                <a:cubicBezTo>
                  <a:pt x="64" y="74"/>
                  <a:pt x="148" y="200"/>
                  <a:pt x="166" y="258"/>
                </a:cubicBezTo>
                <a:cubicBezTo>
                  <a:pt x="184" y="316"/>
                  <a:pt x="216" y="450"/>
                  <a:pt x="238" y="570"/>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37894" name="Freeform 5"/>
          <p:cNvSpPr>
            <a:spLocks/>
          </p:cNvSpPr>
          <p:nvPr/>
        </p:nvSpPr>
        <p:spPr bwMode="auto">
          <a:xfrm>
            <a:off x="5445125" y="1492250"/>
            <a:ext cx="647700" cy="419100"/>
          </a:xfrm>
          <a:custGeom>
            <a:avLst/>
            <a:gdLst>
              <a:gd name="T0" fmla="*/ 0 w 408"/>
              <a:gd name="T1" fmla="*/ 254000 h 264"/>
              <a:gd name="T2" fmla="*/ 352425 w 408"/>
              <a:gd name="T3" fmla="*/ 193675 h 264"/>
              <a:gd name="T4" fmla="*/ 647700 w 408"/>
              <a:gd name="T5" fmla="*/ 419100 h 264"/>
              <a:gd name="T6" fmla="*/ 0 60000 65536"/>
              <a:gd name="T7" fmla="*/ 0 60000 65536"/>
              <a:gd name="T8" fmla="*/ 0 60000 65536"/>
              <a:gd name="T9" fmla="*/ 0 w 408"/>
              <a:gd name="T10" fmla="*/ 0 h 264"/>
              <a:gd name="T11" fmla="*/ 408 w 408"/>
              <a:gd name="T12" fmla="*/ 264 h 264"/>
            </a:gdLst>
            <a:ahLst/>
            <a:cxnLst>
              <a:cxn ang="T6">
                <a:pos x="T0" y="T1"/>
              </a:cxn>
              <a:cxn ang="T7">
                <a:pos x="T2" y="T3"/>
              </a:cxn>
              <a:cxn ang="T8">
                <a:pos x="T4" y="T5"/>
              </a:cxn>
            </a:cxnLst>
            <a:rect l="T9" t="T10" r="T11" b="T12"/>
            <a:pathLst>
              <a:path w="408" h="264">
                <a:moveTo>
                  <a:pt x="0" y="160"/>
                </a:moveTo>
                <a:cubicBezTo>
                  <a:pt x="42" y="0"/>
                  <a:pt x="158" y="82"/>
                  <a:pt x="222" y="122"/>
                </a:cubicBezTo>
                <a:cubicBezTo>
                  <a:pt x="286" y="162"/>
                  <a:pt x="376" y="206"/>
                  <a:pt x="408" y="264"/>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189446" name="Line 6"/>
          <p:cNvSpPr>
            <a:spLocks noChangeShapeType="1"/>
          </p:cNvSpPr>
          <p:nvPr/>
        </p:nvSpPr>
        <p:spPr bwMode="auto">
          <a:xfrm flipH="1">
            <a:off x="5553075" y="2303463"/>
            <a:ext cx="1524000" cy="76200"/>
          </a:xfrm>
          <a:prstGeom prst="line">
            <a:avLst/>
          </a:prstGeom>
          <a:noFill/>
          <a:ln w="50800">
            <a:solidFill>
              <a:srgbClr val="00FF00"/>
            </a:solidFill>
            <a:round/>
            <a:headEnd/>
            <a:tailEnd/>
          </a:ln>
          <a:extLst>
            <a:ext uri="{909E8E84-426E-40dd-AFC4-6F175D3DCCD1}">
              <a14:hiddenFill xmlns="" xmlns:a14="http://schemas.microsoft.com/office/drawing/2010/main">
                <a:noFill/>
              </a14:hiddenFill>
            </a:ext>
          </a:ex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89446"/>
                                        </p:tgtEl>
                                        <p:attrNameLst>
                                          <p:attrName>style.visibility</p:attrName>
                                        </p:attrNameLst>
                                      </p:cBhvr>
                                      <p:to>
                                        <p:strVal val="visible"/>
                                      </p:to>
                                    </p:set>
                                    <p:animEffect transition="in" filter="wipe(right)">
                                      <p:cBhvr>
                                        <p:cTn id="7" dur="500"/>
                                        <p:tgtEl>
                                          <p:spTgt spid="189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Bild 1" descr="636px-Zugstrassen_der_barometrischen_Minim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571500"/>
            <a:ext cx="60579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1274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Bild 1" descr="Mediterranean_Cyclone_07_oct_1996_1202Z.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6000" y="254000"/>
            <a:ext cx="7112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36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0" name="Freeform 70"/>
          <p:cNvSpPr>
            <a:spLocks/>
          </p:cNvSpPr>
          <p:nvPr/>
        </p:nvSpPr>
        <p:spPr bwMode="auto">
          <a:xfrm>
            <a:off x="1125538" y="2405063"/>
            <a:ext cx="1000125" cy="527050"/>
          </a:xfrm>
          <a:custGeom>
            <a:avLst/>
            <a:gdLst>
              <a:gd name="T0" fmla="*/ 947738 w 630"/>
              <a:gd name="T1" fmla="*/ 527050 h 332"/>
              <a:gd name="T2" fmla="*/ 1000125 w 630"/>
              <a:gd name="T3" fmla="*/ 34925 h 332"/>
              <a:gd name="T4" fmla="*/ 0 w 630"/>
              <a:gd name="T5" fmla="*/ 0 h 332"/>
              <a:gd name="T6" fmla="*/ 163513 w 630"/>
              <a:gd name="T7" fmla="*/ 463550 h 332"/>
              <a:gd name="T8" fmla="*/ 947738 w 630"/>
              <a:gd name="T9" fmla="*/ 527050 h 332"/>
              <a:gd name="T10" fmla="*/ 0 60000 65536"/>
              <a:gd name="T11" fmla="*/ 0 60000 65536"/>
              <a:gd name="T12" fmla="*/ 0 60000 65536"/>
              <a:gd name="T13" fmla="*/ 0 60000 65536"/>
              <a:gd name="T14" fmla="*/ 0 60000 65536"/>
              <a:gd name="T15" fmla="*/ 0 w 630"/>
              <a:gd name="T16" fmla="*/ 0 h 332"/>
              <a:gd name="T17" fmla="*/ 630 w 630"/>
              <a:gd name="T18" fmla="*/ 332 h 332"/>
            </a:gdLst>
            <a:ahLst/>
            <a:cxnLst>
              <a:cxn ang="T10">
                <a:pos x="T0" y="T1"/>
              </a:cxn>
              <a:cxn ang="T11">
                <a:pos x="T2" y="T3"/>
              </a:cxn>
              <a:cxn ang="T12">
                <a:pos x="T4" y="T5"/>
              </a:cxn>
              <a:cxn ang="T13">
                <a:pos x="T6" y="T7"/>
              </a:cxn>
              <a:cxn ang="T14">
                <a:pos x="T8" y="T9"/>
              </a:cxn>
            </a:cxnLst>
            <a:rect l="T15" t="T16" r="T17" b="T18"/>
            <a:pathLst>
              <a:path w="630" h="332">
                <a:moveTo>
                  <a:pt x="597" y="332"/>
                </a:moveTo>
                <a:lnTo>
                  <a:pt x="630" y="22"/>
                </a:lnTo>
                <a:lnTo>
                  <a:pt x="0" y="0"/>
                </a:lnTo>
                <a:lnTo>
                  <a:pt x="103" y="292"/>
                </a:lnTo>
                <a:lnTo>
                  <a:pt x="597" y="332"/>
                </a:lnTo>
                <a:close/>
              </a:path>
            </a:pathLst>
          </a:custGeom>
          <a:solidFill>
            <a:srgbClr val="C0C0C0"/>
          </a:solidFill>
          <a:ln>
            <a:noFill/>
          </a:ln>
          <a:extLst>
            <a:ext uri="{91240B29-F687-4f45-9708-019B960494DF}">
              <a14:hiddenLine xmlns="" xmlns:a14="http://schemas.microsoft.com/office/drawing/2010/main" w="25400">
                <a:solidFill>
                  <a:srgbClr val="000000"/>
                </a:solidFill>
                <a:round/>
                <a:headEnd/>
                <a:tailEnd/>
              </a14:hiddenLine>
            </a:ext>
          </a:extLst>
        </p:spPr>
        <p:txBody>
          <a:bodyPr anchor="ctr">
            <a:spAutoFit/>
          </a:bodyPr>
          <a:lstStyle/>
          <a:p>
            <a:endParaRPr lang="de-DE">
              <a:latin typeface="Calibri" charset="0"/>
            </a:endParaRPr>
          </a:p>
        </p:txBody>
      </p:sp>
      <p:grpSp>
        <p:nvGrpSpPr>
          <p:cNvPr id="2" name="Group 51"/>
          <p:cNvGrpSpPr>
            <a:grpSpLocks/>
          </p:cNvGrpSpPr>
          <p:nvPr/>
        </p:nvGrpSpPr>
        <p:grpSpPr bwMode="auto">
          <a:xfrm>
            <a:off x="2032000" y="3354388"/>
            <a:ext cx="893763" cy="552450"/>
            <a:chOff x="2674" y="2103"/>
            <a:chExt cx="820" cy="348"/>
          </a:xfrm>
        </p:grpSpPr>
        <p:sp>
          <p:nvSpPr>
            <p:cNvPr id="40012" name="Line 52"/>
            <p:cNvSpPr>
              <a:spLocks noChangeShapeType="1"/>
            </p:cNvSpPr>
            <p:nvPr/>
          </p:nvSpPr>
          <p:spPr bwMode="auto">
            <a:xfrm>
              <a:off x="3415"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3" name="Line 53"/>
            <p:cNvSpPr>
              <a:spLocks noChangeShapeType="1"/>
            </p:cNvSpPr>
            <p:nvPr/>
          </p:nvSpPr>
          <p:spPr bwMode="auto">
            <a:xfrm>
              <a:off x="3360"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4" name="Line 54"/>
            <p:cNvSpPr>
              <a:spLocks noChangeShapeType="1"/>
            </p:cNvSpPr>
            <p:nvPr/>
          </p:nvSpPr>
          <p:spPr bwMode="auto">
            <a:xfrm>
              <a:off x="329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5" name="Line 55"/>
            <p:cNvSpPr>
              <a:spLocks noChangeShapeType="1"/>
            </p:cNvSpPr>
            <p:nvPr/>
          </p:nvSpPr>
          <p:spPr bwMode="auto">
            <a:xfrm>
              <a:off x="323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6" name="Line 56"/>
            <p:cNvSpPr>
              <a:spLocks noChangeShapeType="1"/>
            </p:cNvSpPr>
            <p:nvPr/>
          </p:nvSpPr>
          <p:spPr bwMode="auto">
            <a:xfrm>
              <a:off x="3175"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7" name="Line 57"/>
            <p:cNvSpPr>
              <a:spLocks noChangeShapeType="1"/>
            </p:cNvSpPr>
            <p:nvPr/>
          </p:nvSpPr>
          <p:spPr bwMode="auto">
            <a:xfrm>
              <a:off x="311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8" name="Line 58"/>
            <p:cNvSpPr>
              <a:spLocks noChangeShapeType="1"/>
            </p:cNvSpPr>
            <p:nvPr/>
          </p:nvSpPr>
          <p:spPr bwMode="auto">
            <a:xfrm>
              <a:off x="3069"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9" name="Line 59"/>
            <p:cNvSpPr>
              <a:spLocks noChangeShapeType="1"/>
            </p:cNvSpPr>
            <p:nvPr/>
          </p:nvSpPr>
          <p:spPr bwMode="auto">
            <a:xfrm>
              <a:off x="301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0" name="Line 60"/>
            <p:cNvSpPr>
              <a:spLocks noChangeShapeType="1"/>
            </p:cNvSpPr>
            <p:nvPr/>
          </p:nvSpPr>
          <p:spPr bwMode="auto">
            <a:xfrm>
              <a:off x="2958"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1" name="Line 61"/>
            <p:cNvSpPr>
              <a:spLocks noChangeShapeType="1"/>
            </p:cNvSpPr>
            <p:nvPr/>
          </p:nvSpPr>
          <p:spPr bwMode="auto">
            <a:xfrm>
              <a:off x="2898"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2" name="Line 62"/>
            <p:cNvSpPr>
              <a:spLocks noChangeShapeType="1"/>
            </p:cNvSpPr>
            <p:nvPr/>
          </p:nvSpPr>
          <p:spPr bwMode="auto">
            <a:xfrm>
              <a:off x="284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3" name="Line 63"/>
            <p:cNvSpPr>
              <a:spLocks noChangeShapeType="1"/>
            </p:cNvSpPr>
            <p:nvPr/>
          </p:nvSpPr>
          <p:spPr bwMode="auto">
            <a:xfrm>
              <a:off x="278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4" name="Line 64"/>
            <p:cNvSpPr>
              <a:spLocks noChangeShapeType="1"/>
            </p:cNvSpPr>
            <p:nvPr/>
          </p:nvSpPr>
          <p:spPr bwMode="auto">
            <a:xfrm>
              <a:off x="2733"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25" name="Line 65"/>
            <p:cNvSpPr>
              <a:spLocks noChangeShapeType="1"/>
            </p:cNvSpPr>
            <p:nvPr/>
          </p:nvSpPr>
          <p:spPr bwMode="auto">
            <a:xfrm>
              <a:off x="267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pic>
        <p:nvPicPr>
          <p:cNvPr id="204850" name="Picture 50" descr="E:\AB\FLIEGEN\MET\PP-Met\wolk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0" y="1906588"/>
            <a:ext cx="936625" cy="17573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14" name="Freeform 14"/>
          <p:cNvSpPr>
            <a:spLocks/>
          </p:cNvSpPr>
          <p:nvPr/>
        </p:nvSpPr>
        <p:spPr bwMode="auto">
          <a:xfrm>
            <a:off x="6372225" y="2082800"/>
            <a:ext cx="963613" cy="754063"/>
          </a:xfrm>
          <a:custGeom>
            <a:avLst/>
            <a:gdLst>
              <a:gd name="T0" fmla="*/ 963613 w 607"/>
              <a:gd name="T1" fmla="*/ 304800 h 475"/>
              <a:gd name="T2" fmla="*/ 942975 w 607"/>
              <a:gd name="T3" fmla="*/ 0 h 475"/>
              <a:gd name="T4" fmla="*/ 1588 w 607"/>
              <a:gd name="T5" fmla="*/ 11113 h 475"/>
              <a:gd name="T6" fmla="*/ 0 w 607"/>
              <a:gd name="T7" fmla="*/ 754063 h 475"/>
              <a:gd name="T8" fmla="*/ 963613 w 607"/>
              <a:gd name="T9" fmla="*/ 304800 h 475"/>
              <a:gd name="T10" fmla="*/ 0 60000 65536"/>
              <a:gd name="T11" fmla="*/ 0 60000 65536"/>
              <a:gd name="T12" fmla="*/ 0 60000 65536"/>
              <a:gd name="T13" fmla="*/ 0 60000 65536"/>
              <a:gd name="T14" fmla="*/ 0 60000 65536"/>
              <a:gd name="T15" fmla="*/ 0 w 607"/>
              <a:gd name="T16" fmla="*/ 0 h 475"/>
              <a:gd name="T17" fmla="*/ 607 w 607"/>
              <a:gd name="T18" fmla="*/ 475 h 475"/>
            </a:gdLst>
            <a:ahLst/>
            <a:cxnLst>
              <a:cxn ang="T10">
                <a:pos x="T0" y="T1"/>
              </a:cxn>
              <a:cxn ang="T11">
                <a:pos x="T2" y="T3"/>
              </a:cxn>
              <a:cxn ang="T12">
                <a:pos x="T4" y="T5"/>
              </a:cxn>
              <a:cxn ang="T13">
                <a:pos x="T6" y="T7"/>
              </a:cxn>
              <a:cxn ang="T14">
                <a:pos x="T8" y="T9"/>
              </a:cxn>
            </a:cxnLst>
            <a:rect l="T15" t="T16" r="T17" b="T18"/>
            <a:pathLst>
              <a:path w="607" h="475">
                <a:moveTo>
                  <a:pt x="607" y="192"/>
                </a:moveTo>
                <a:lnTo>
                  <a:pt x="594" y="0"/>
                </a:lnTo>
                <a:lnTo>
                  <a:pt x="1" y="7"/>
                </a:lnTo>
                <a:lnTo>
                  <a:pt x="0" y="475"/>
                </a:lnTo>
                <a:lnTo>
                  <a:pt x="607" y="192"/>
                </a:lnTo>
                <a:close/>
              </a:path>
            </a:pathLst>
          </a:custGeom>
          <a:solidFill>
            <a:srgbClr val="C0C0C0">
              <a:alpha val="50195"/>
            </a:srgbClr>
          </a:solidFill>
          <a:ln>
            <a:noFill/>
          </a:ln>
          <a:extLst>
            <a:ext uri="{91240B29-F687-4f45-9708-019B960494DF}">
              <a14:hiddenLine xmlns="" xmlns:a14="http://schemas.microsoft.com/office/drawing/2010/main" w="25400">
                <a:solidFill>
                  <a:srgbClr val="000000"/>
                </a:solidFill>
                <a:round/>
                <a:headEnd/>
                <a:tailEnd/>
              </a14:hiddenLine>
            </a:ext>
          </a:extLst>
        </p:spPr>
        <p:txBody>
          <a:bodyPr wrap="none" anchor="ctr">
            <a:spAutoFit/>
          </a:bodyPr>
          <a:lstStyle/>
          <a:p>
            <a:endParaRPr lang="de-DE">
              <a:latin typeface="Calibri" charset="0"/>
            </a:endParaRPr>
          </a:p>
        </p:txBody>
      </p:sp>
      <p:sp>
        <p:nvSpPr>
          <p:cNvPr id="39943" name="Rectangle 2"/>
          <p:cNvSpPr>
            <a:spLocks noGrp="1" noChangeArrowheads="1"/>
          </p:cNvSpPr>
          <p:nvPr>
            <p:ph type="title"/>
          </p:nvPr>
        </p:nvSpPr>
        <p:spPr/>
        <p:txBody>
          <a:bodyPr/>
          <a:lstStyle/>
          <a:p>
            <a:r>
              <a:rPr lang="de-DE">
                <a:latin typeface="Calibri" charset="0"/>
              </a:rPr>
              <a:t>Idealzyklone</a:t>
            </a:r>
          </a:p>
        </p:txBody>
      </p:sp>
      <p:sp>
        <p:nvSpPr>
          <p:cNvPr id="204803" name="Line 3"/>
          <p:cNvSpPr>
            <a:spLocks noChangeShapeType="1"/>
          </p:cNvSpPr>
          <p:nvPr/>
        </p:nvSpPr>
        <p:spPr bwMode="auto">
          <a:xfrm>
            <a:off x="0" y="3900488"/>
            <a:ext cx="9144000" cy="0"/>
          </a:xfrm>
          <a:prstGeom prst="line">
            <a:avLst/>
          </a:prstGeom>
          <a:noFill/>
          <a:ln w="50800">
            <a:solidFill>
              <a:srgbClr val="9933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204804" name="Line 4"/>
          <p:cNvSpPr>
            <a:spLocks noChangeShapeType="1"/>
          </p:cNvSpPr>
          <p:nvPr/>
        </p:nvSpPr>
        <p:spPr bwMode="auto">
          <a:xfrm>
            <a:off x="2428875" y="3890963"/>
            <a:ext cx="0" cy="2495550"/>
          </a:xfrm>
          <a:prstGeom prst="line">
            <a:avLst/>
          </a:prstGeom>
          <a:noFill/>
          <a:ln w="50800">
            <a:solidFill>
              <a:srgbClr val="99CCFF"/>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204805" name="Line 5"/>
          <p:cNvSpPr>
            <a:spLocks noChangeShapeType="1"/>
          </p:cNvSpPr>
          <p:nvPr/>
        </p:nvSpPr>
        <p:spPr bwMode="auto">
          <a:xfrm>
            <a:off x="4173538" y="3890963"/>
            <a:ext cx="0" cy="2495550"/>
          </a:xfrm>
          <a:prstGeom prst="line">
            <a:avLst/>
          </a:prstGeom>
          <a:noFill/>
          <a:ln w="50800">
            <a:solidFill>
              <a:schemeClr val="accent2"/>
            </a:solidFill>
            <a:round/>
            <a:headEnd/>
            <a:tailEn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204806" name="Text Box 6"/>
          <p:cNvSpPr txBox="1">
            <a:spLocks noChangeArrowheads="1"/>
          </p:cNvSpPr>
          <p:nvPr/>
        </p:nvSpPr>
        <p:spPr bwMode="auto">
          <a:xfrm>
            <a:off x="3052763" y="2559050"/>
            <a:ext cx="7556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Warm</a:t>
            </a:r>
          </a:p>
        </p:txBody>
      </p:sp>
      <p:sp>
        <p:nvSpPr>
          <p:cNvPr id="204808" name="Line 8"/>
          <p:cNvSpPr>
            <a:spLocks noChangeShapeType="1"/>
          </p:cNvSpPr>
          <p:nvPr/>
        </p:nvSpPr>
        <p:spPr bwMode="auto">
          <a:xfrm flipV="1">
            <a:off x="4154488" y="1585913"/>
            <a:ext cx="4989512" cy="2309812"/>
          </a:xfrm>
          <a:prstGeom prst="line">
            <a:avLst/>
          </a:prstGeom>
          <a:noFill/>
          <a:ln w="25400">
            <a:solidFill>
              <a:srgbClr val="00FF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204809" name="Freeform 9"/>
          <p:cNvSpPr>
            <a:spLocks/>
          </p:cNvSpPr>
          <p:nvPr/>
        </p:nvSpPr>
        <p:spPr bwMode="auto">
          <a:xfrm>
            <a:off x="7986713" y="1528763"/>
            <a:ext cx="877887" cy="396875"/>
          </a:xfrm>
          <a:custGeom>
            <a:avLst/>
            <a:gdLst>
              <a:gd name="T0" fmla="*/ 0 w 553"/>
              <a:gd name="T1" fmla="*/ 396875 h 329"/>
              <a:gd name="T2" fmla="*/ 847725 w 553"/>
              <a:gd name="T3" fmla="*/ 110980 h 329"/>
              <a:gd name="T4" fmla="*/ 720725 w 553"/>
              <a:gd name="T5" fmla="*/ 0 h 329"/>
              <a:gd name="T6" fmla="*/ 0 60000 65536"/>
              <a:gd name="T7" fmla="*/ 0 60000 65536"/>
              <a:gd name="T8" fmla="*/ 0 60000 65536"/>
              <a:gd name="T9" fmla="*/ 0 w 553"/>
              <a:gd name="T10" fmla="*/ 0 h 329"/>
              <a:gd name="T11" fmla="*/ 553 w 553"/>
              <a:gd name="T12" fmla="*/ 329 h 329"/>
            </a:gdLst>
            <a:ahLst/>
            <a:cxnLst>
              <a:cxn ang="T6">
                <a:pos x="T0" y="T1"/>
              </a:cxn>
              <a:cxn ang="T7">
                <a:pos x="T2" y="T3"/>
              </a:cxn>
              <a:cxn ang="T8">
                <a:pos x="T4" y="T5"/>
              </a:cxn>
            </a:cxnLst>
            <a:rect l="T9" t="T10" r="T11" b="T12"/>
            <a:pathLst>
              <a:path w="553" h="329">
                <a:moveTo>
                  <a:pt x="0" y="329"/>
                </a:moveTo>
                <a:cubicBezTo>
                  <a:pt x="329" y="230"/>
                  <a:pt x="544" y="147"/>
                  <a:pt x="534" y="92"/>
                </a:cubicBezTo>
                <a:cubicBezTo>
                  <a:pt x="524" y="37"/>
                  <a:pt x="553" y="47"/>
                  <a:pt x="454" y="0"/>
                </a:cubicBezTo>
              </a:path>
            </a:pathLst>
          </a:custGeom>
          <a:noFill/>
          <a:ln w="25400">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10" name="Freeform 10"/>
          <p:cNvSpPr>
            <a:spLocks/>
          </p:cNvSpPr>
          <p:nvPr/>
        </p:nvSpPr>
        <p:spPr bwMode="auto">
          <a:xfrm>
            <a:off x="7323138" y="1619250"/>
            <a:ext cx="877887" cy="396875"/>
          </a:xfrm>
          <a:custGeom>
            <a:avLst/>
            <a:gdLst>
              <a:gd name="T0" fmla="*/ 0 w 553"/>
              <a:gd name="T1" fmla="*/ 396875 h 329"/>
              <a:gd name="T2" fmla="*/ 847725 w 553"/>
              <a:gd name="T3" fmla="*/ 110980 h 329"/>
              <a:gd name="T4" fmla="*/ 720725 w 553"/>
              <a:gd name="T5" fmla="*/ 0 h 329"/>
              <a:gd name="T6" fmla="*/ 0 60000 65536"/>
              <a:gd name="T7" fmla="*/ 0 60000 65536"/>
              <a:gd name="T8" fmla="*/ 0 60000 65536"/>
              <a:gd name="T9" fmla="*/ 0 w 553"/>
              <a:gd name="T10" fmla="*/ 0 h 329"/>
              <a:gd name="T11" fmla="*/ 553 w 553"/>
              <a:gd name="T12" fmla="*/ 329 h 329"/>
            </a:gdLst>
            <a:ahLst/>
            <a:cxnLst>
              <a:cxn ang="T6">
                <a:pos x="T0" y="T1"/>
              </a:cxn>
              <a:cxn ang="T7">
                <a:pos x="T2" y="T3"/>
              </a:cxn>
              <a:cxn ang="T8">
                <a:pos x="T4" y="T5"/>
              </a:cxn>
            </a:cxnLst>
            <a:rect l="T9" t="T10" r="T11" b="T12"/>
            <a:pathLst>
              <a:path w="553" h="329">
                <a:moveTo>
                  <a:pt x="0" y="329"/>
                </a:moveTo>
                <a:cubicBezTo>
                  <a:pt x="329" y="230"/>
                  <a:pt x="544" y="147"/>
                  <a:pt x="534" y="92"/>
                </a:cubicBezTo>
                <a:cubicBezTo>
                  <a:pt x="524" y="37"/>
                  <a:pt x="553" y="47"/>
                  <a:pt x="454" y="0"/>
                </a:cubicBezTo>
              </a:path>
            </a:pathLst>
          </a:custGeom>
          <a:noFill/>
          <a:ln w="25400">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11" name="Freeform 11"/>
          <p:cNvSpPr>
            <a:spLocks/>
          </p:cNvSpPr>
          <p:nvPr/>
        </p:nvSpPr>
        <p:spPr bwMode="auto">
          <a:xfrm>
            <a:off x="7102475" y="1943100"/>
            <a:ext cx="877888" cy="396875"/>
          </a:xfrm>
          <a:custGeom>
            <a:avLst/>
            <a:gdLst>
              <a:gd name="T0" fmla="*/ 0 w 553"/>
              <a:gd name="T1" fmla="*/ 396875 h 329"/>
              <a:gd name="T2" fmla="*/ 847725 w 553"/>
              <a:gd name="T3" fmla="*/ 110980 h 329"/>
              <a:gd name="T4" fmla="*/ 720725 w 553"/>
              <a:gd name="T5" fmla="*/ 0 h 329"/>
              <a:gd name="T6" fmla="*/ 0 60000 65536"/>
              <a:gd name="T7" fmla="*/ 0 60000 65536"/>
              <a:gd name="T8" fmla="*/ 0 60000 65536"/>
              <a:gd name="T9" fmla="*/ 0 w 553"/>
              <a:gd name="T10" fmla="*/ 0 h 329"/>
              <a:gd name="T11" fmla="*/ 553 w 553"/>
              <a:gd name="T12" fmla="*/ 329 h 329"/>
            </a:gdLst>
            <a:ahLst/>
            <a:cxnLst>
              <a:cxn ang="T6">
                <a:pos x="T0" y="T1"/>
              </a:cxn>
              <a:cxn ang="T7">
                <a:pos x="T2" y="T3"/>
              </a:cxn>
              <a:cxn ang="T8">
                <a:pos x="T4" y="T5"/>
              </a:cxn>
            </a:cxnLst>
            <a:rect l="T9" t="T10" r="T11" b="T12"/>
            <a:pathLst>
              <a:path w="553" h="329">
                <a:moveTo>
                  <a:pt x="0" y="329"/>
                </a:moveTo>
                <a:cubicBezTo>
                  <a:pt x="329" y="230"/>
                  <a:pt x="544" y="147"/>
                  <a:pt x="534" y="92"/>
                </a:cubicBezTo>
                <a:cubicBezTo>
                  <a:pt x="524" y="37"/>
                  <a:pt x="553" y="47"/>
                  <a:pt x="454" y="0"/>
                </a:cubicBezTo>
              </a:path>
            </a:pathLst>
          </a:custGeom>
          <a:noFill/>
          <a:ln w="25400">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12" name="Text Box 12"/>
          <p:cNvSpPr txBox="1">
            <a:spLocks noChangeArrowheads="1"/>
          </p:cNvSpPr>
          <p:nvPr/>
        </p:nvSpPr>
        <p:spPr bwMode="auto">
          <a:xfrm>
            <a:off x="7429500" y="1417638"/>
            <a:ext cx="400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Ci</a:t>
            </a:r>
          </a:p>
        </p:txBody>
      </p:sp>
      <p:sp>
        <p:nvSpPr>
          <p:cNvPr id="204815" name="Text Box 15"/>
          <p:cNvSpPr txBox="1">
            <a:spLocks noChangeArrowheads="1"/>
          </p:cNvSpPr>
          <p:nvPr/>
        </p:nvSpPr>
        <p:spPr bwMode="auto">
          <a:xfrm>
            <a:off x="6683375" y="1638300"/>
            <a:ext cx="4254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Cs</a:t>
            </a:r>
          </a:p>
        </p:txBody>
      </p:sp>
      <p:sp>
        <p:nvSpPr>
          <p:cNvPr id="204816" name="Freeform 16"/>
          <p:cNvSpPr>
            <a:spLocks/>
          </p:cNvSpPr>
          <p:nvPr/>
        </p:nvSpPr>
        <p:spPr bwMode="auto">
          <a:xfrm>
            <a:off x="5430838" y="2068513"/>
            <a:ext cx="952500" cy="1203325"/>
          </a:xfrm>
          <a:custGeom>
            <a:avLst/>
            <a:gdLst>
              <a:gd name="T0" fmla="*/ 952500 w 600"/>
              <a:gd name="T1" fmla="*/ 758825 h 758"/>
              <a:gd name="T2" fmla="*/ 947738 w 600"/>
              <a:gd name="T3" fmla="*/ 0 h 758"/>
              <a:gd name="T4" fmla="*/ 0 w 600"/>
              <a:gd name="T5" fmla="*/ 15875 h 758"/>
              <a:gd name="T6" fmla="*/ 4763 w 600"/>
              <a:gd name="T7" fmla="*/ 1203325 h 758"/>
              <a:gd name="T8" fmla="*/ 952500 w 600"/>
              <a:gd name="T9" fmla="*/ 758825 h 758"/>
              <a:gd name="T10" fmla="*/ 0 60000 65536"/>
              <a:gd name="T11" fmla="*/ 0 60000 65536"/>
              <a:gd name="T12" fmla="*/ 0 60000 65536"/>
              <a:gd name="T13" fmla="*/ 0 60000 65536"/>
              <a:gd name="T14" fmla="*/ 0 60000 65536"/>
              <a:gd name="T15" fmla="*/ 0 w 600"/>
              <a:gd name="T16" fmla="*/ 0 h 758"/>
              <a:gd name="T17" fmla="*/ 600 w 600"/>
              <a:gd name="T18" fmla="*/ 758 h 758"/>
            </a:gdLst>
            <a:ahLst/>
            <a:cxnLst>
              <a:cxn ang="T10">
                <a:pos x="T0" y="T1"/>
              </a:cxn>
              <a:cxn ang="T11">
                <a:pos x="T2" y="T3"/>
              </a:cxn>
              <a:cxn ang="T12">
                <a:pos x="T4" y="T5"/>
              </a:cxn>
              <a:cxn ang="T13">
                <a:pos x="T6" y="T7"/>
              </a:cxn>
              <a:cxn ang="T14">
                <a:pos x="T8" y="T9"/>
              </a:cxn>
            </a:cxnLst>
            <a:rect l="T15" t="T16" r="T17" b="T18"/>
            <a:pathLst>
              <a:path w="600" h="758">
                <a:moveTo>
                  <a:pt x="600" y="478"/>
                </a:moveTo>
                <a:lnTo>
                  <a:pt x="597" y="0"/>
                </a:lnTo>
                <a:lnTo>
                  <a:pt x="0" y="10"/>
                </a:lnTo>
                <a:lnTo>
                  <a:pt x="3" y="758"/>
                </a:lnTo>
                <a:lnTo>
                  <a:pt x="600" y="478"/>
                </a:lnTo>
                <a:close/>
              </a:path>
            </a:pathLst>
          </a:custGeom>
          <a:solidFill>
            <a:srgbClr val="C0C0C0"/>
          </a:solidFill>
          <a:ln>
            <a:noFill/>
          </a:ln>
          <a:extLst>
            <a:ext uri="{91240B29-F687-4f45-9708-019B960494DF}">
              <a14:hiddenLine xmlns="" xmlns:a14="http://schemas.microsoft.com/office/drawing/2010/main" w="25400">
                <a:solidFill>
                  <a:srgbClr val="000000"/>
                </a:solidFill>
                <a:round/>
                <a:headEnd/>
                <a:tailEnd/>
              </a14:hiddenLine>
            </a:ext>
          </a:extLst>
        </p:spPr>
        <p:txBody>
          <a:bodyPr anchor="ctr">
            <a:spAutoFit/>
          </a:bodyPr>
          <a:lstStyle/>
          <a:p>
            <a:endParaRPr lang="de-DE">
              <a:latin typeface="Calibri" charset="0"/>
            </a:endParaRPr>
          </a:p>
        </p:txBody>
      </p:sp>
      <p:sp>
        <p:nvSpPr>
          <p:cNvPr id="204817" name="Freeform 17"/>
          <p:cNvSpPr>
            <a:spLocks/>
          </p:cNvSpPr>
          <p:nvPr/>
        </p:nvSpPr>
        <p:spPr bwMode="auto">
          <a:xfrm>
            <a:off x="4138613" y="2071688"/>
            <a:ext cx="1301750" cy="1800225"/>
          </a:xfrm>
          <a:custGeom>
            <a:avLst/>
            <a:gdLst>
              <a:gd name="T0" fmla="*/ 1301750 w 820"/>
              <a:gd name="T1" fmla="*/ 1201738 h 1134"/>
              <a:gd name="T2" fmla="*/ 1296988 w 820"/>
              <a:gd name="T3" fmla="*/ 11113 h 1134"/>
              <a:gd name="T4" fmla="*/ 0 w 820"/>
              <a:gd name="T5" fmla="*/ 0 h 1134"/>
              <a:gd name="T6" fmla="*/ 0 w 820"/>
              <a:gd name="T7" fmla="*/ 1800225 h 1134"/>
              <a:gd name="T8" fmla="*/ 1301750 w 820"/>
              <a:gd name="T9" fmla="*/ 1201738 h 1134"/>
              <a:gd name="T10" fmla="*/ 0 60000 65536"/>
              <a:gd name="T11" fmla="*/ 0 60000 65536"/>
              <a:gd name="T12" fmla="*/ 0 60000 65536"/>
              <a:gd name="T13" fmla="*/ 0 60000 65536"/>
              <a:gd name="T14" fmla="*/ 0 60000 65536"/>
              <a:gd name="T15" fmla="*/ 0 w 820"/>
              <a:gd name="T16" fmla="*/ 0 h 1134"/>
              <a:gd name="T17" fmla="*/ 820 w 820"/>
              <a:gd name="T18" fmla="*/ 1134 h 1134"/>
            </a:gdLst>
            <a:ahLst/>
            <a:cxnLst>
              <a:cxn ang="T10">
                <a:pos x="T0" y="T1"/>
              </a:cxn>
              <a:cxn ang="T11">
                <a:pos x="T2" y="T3"/>
              </a:cxn>
              <a:cxn ang="T12">
                <a:pos x="T4" y="T5"/>
              </a:cxn>
              <a:cxn ang="T13">
                <a:pos x="T6" y="T7"/>
              </a:cxn>
              <a:cxn ang="T14">
                <a:pos x="T8" y="T9"/>
              </a:cxn>
            </a:cxnLst>
            <a:rect l="T15" t="T16" r="T17" b="T18"/>
            <a:pathLst>
              <a:path w="820" h="1134">
                <a:moveTo>
                  <a:pt x="820" y="757"/>
                </a:moveTo>
                <a:lnTo>
                  <a:pt x="817" y="7"/>
                </a:lnTo>
                <a:lnTo>
                  <a:pt x="0" y="0"/>
                </a:lnTo>
                <a:lnTo>
                  <a:pt x="0" y="1134"/>
                </a:lnTo>
                <a:lnTo>
                  <a:pt x="820" y="757"/>
                </a:lnTo>
                <a:close/>
              </a:path>
            </a:pathLst>
          </a:custGeom>
          <a:solidFill>
            <a:srgbClr val="C0C0C0"/>
          </a:solidFill>
          <a:ln>
            <a:noFill/>
          </a:ln>
          <a:extLst>
            <a:ext uri="{91240B29-F687-4f45-9708-019B960494DF}">
              <a14:hiddenLine xmlns="" xmlns:a14="http://schemas.microsoft.com/office/drawing/2010/main" w="25400">
                <a:solidFill>
                  <a:srgbClr val="000000"/>
                </a:solidFill>
                <a:round/>
                <a:headEnd/>
                <a:tailEnd/>
              </a14:hiddenLine>
            </a:ext>
          </a:extLst>
        </p:spPr>
        <p:txBody>
          <a:bodyPr anchor="ctr">
            <a:spAutoFit/>
          </a:bodyPr>
          <a:lstStyle/>
          <a:p>
            <a:endParaRPr lang="de-DE">
              <a:latin typeface="Calibri" charset="0"/>
            </a:endParaRPr>
          </a:p>
        </p:txBody>
      </p:sp>
      <p:sp>
        <p:nvSpPr>
          <p:cNvPr id="204818" name="Text Box 18"/>
          <p:cNvSpPr txBox="1">
            <a:spLocks noChangeArrowheads="1"/>
          </p:cNvSpPr>
          <p:nvPr/>
        </p:nvSpPr>
        <p:spPr bwMode="auto">
          <a:xfrm>
            <a:off x="5476875" y="1693863"/>
            <a:ext cx="4381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As</a:t>
            </a:r>
          </a:p>
        </p:txBody>
      </p:sp>
      <p:sp>
        <p:nvSpPr>
          <p:cNvPr id="204819" name="Text Box 19"/>
          <p:cNvSpPr txBox="1">
            <a:spLocks noChangeArrowheads="1"/>
          </p:cNvSpPr>
          <p:nvPr/>
        </p:nvSpPr>
        <p:spPr bwMode="auto">
          <a:xfrm>
            <a:off x="4395788" y="1689100"/>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Ns</a:t>
            </a:r>
          </a:p>
        </p:txBody>
      </p:sp>
      <p:grpSp>
        <p:nvGrpSpPr>
          <p:cNvPr id="3" name="Group 34"/>
          <p:cNvGrpSpPr>
            <a:grpSpLocks/>
          </p:cNvGrpSpPr>
          <p:nvPr/>
        </p:nvGrpSpPr>
        <p:grpSpPr bwMode="auto">
          <a:xfrm>
            <a:off x="4244975" y="3338513"/>
            <a:ext cx="1301750" cy="552450"/>
            <a:chOff x="2674" y="2103"/>
            <a:chExt cx="820" cy="348"/>
          </a:xfrm>
        </p:grpSpPr>
        <p:sp>
          <p:nvSpPr>
            <p:cNvPr id="39998" name="Line 20"/>
            <p:cNvSpPr>
              <a:spLocks noChangeShapeType="1"/>
            </p:cNvSpPr>
            <p:nvPr/>
          </p:nvSpPr>
          <p:spPr bwMode="auto">
            <a:xfrm>
              <a:off x="3415"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9" name="Line 21"/>
            <p:cNvSpPr>
              <a:spLocks noChangeShapeType="1"/>
            </p:cNvSpPr>
            <p:nvPr/>
          </p:nvSpPr>
          <p:spPr bwMode="auto">
            <a:xfrm>
              <a:off x="3360"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0" name="Line 22"/>
            <p:cNvSpPr>
              <a:spLocks noChangeShapeType="1"/>
            </p:cNvSpPr>
            <p:nvPr/>
          </p:nvSpPr>
          <p:spPr bwMode="auto">
            <a:xfrm>
              <a:off x="329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1" name="Line 23"/>
            <p:cNvSpPr>
              <a:spLocks noChangeShapeType="1"/>
            </p:cNvSpPr>
            <p:nvPr/>
          </p:nvSpPr>
          <p:spPr bwMode="auto">
            <a:xfrm>
              <a:off x="323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2" name="Line 24"/>
            <p:cNvSpPr>
              <a:spLocks noChangeShapeType="1"/>
            </p:cNvSpPr>
            <p:nvPr/>
          </p:nvSpPr>
          <p:spPr bwMode="auto">
            <a:xfrm>
              <a:off x="3175"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3" name="Line 25"/>
            <p:cNvSpPr>
              <a:spLocks noChangeShapeType="1"/>
            </p:cNvSpPr>
            <p:nvPr/>
          </p:nvSpPr>
          <p:spPr bwMode="auto">
            <a:xfrm>
              <a:off x="311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4" name="Line 26"/>
            <p:cNvSpPr>
              <a:spLocks noChangeShapeType="1"/>
            </p:cNvSpPr>
            <p:nvPr/>
          </p:nvSpPr>
          <p:spPr bwMode="auto">
            <a:xfrm>
              <a:off x="3069"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5" name="Line 27"/>
            <p:cNvSpPr>
              <a:spLocks noChangeShapeType="1"/>
            </p:cNvSpPr>
            <p:nvPr/>
          </p:nvSpPr>
          <p:spPr bwMode="auto">
            <a:xfrm>
              <a:off x="301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6" name="Line 28"/>
            <p:cNvSpPr>
              <a:spLocks noChangeShapeType="1"/>
            </p:cNvSpPr>
            <p:nvPr/>
          </p:nvSpPr>
          <p:spPr bwMode="auto">
            <a:xfrm>
              <a:off x="2958"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7" name="Line 29"/>
            <p:cNvSpPr>
              <a:spLocks noChangeShapeType="1"/>
            </p:cNvSpPr>
            <p:nvPr/>
          </p:nvSpPr>
          <p:spPr bwMode="auto">
            <a:xfrm>
              <a:off x="2898"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8" name="Line 30"/>
            <p:cNvSpPr>
              <a:spLocks noChangeShapeType="1"/>
            </p:cNvSpPr>
            <p:nvPr/>
          </p:nvSpPr>
          <p:spPr bwMode="auto">
            <a:xfrm>
              <a:off x="284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09" name="Line 31"/>
            <p:cNvSpPr>
              <a:spLocks noChangeShapeType="1"/>
            </p:cNvSpPr>
            <p:nvPr/>
          </p:nvSpPr>
          <p:spPr bwMode="auto">
            <a:xfrm>
              <a:off x="2786"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0" name="Line 32"/>
            <p:cNvSpPr>
              <a:spLocks noChangeShapeType="1"/>
            </p:cNvSpPr>
            <p:nvPr/>
          </p:nvSpPr>
          <p:spPr bwMode="auto">
            <a:xfrm>
              <a:off x="2733"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40011" name="Line 33"/>
            <p:cNvSpPr>
              <a:spLocks noChangeShapeType="1"/>
            </p:cNvSpPr>
            <p:nvPr/>
          </p:nvSpPr>
          <p:spPr bwMode="auto">
            <a:xfrm>
              <a:off x="2674" y="2103"/>
              <a:ext cx="79" cy="348"/>
            </a:xfrm>
            <a:prstGeom prst="line">
              <a:avLst/>
            </a:prstGeom>
            <a:noFill/>
            <a:ln w="25400" cap="rnd">
              <a:solidFill>
                <a:srgbClr val="C0C0C0"/>
              </a:solidFill>
              <a:prstDash val="sysDot"/>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204835" name="Text Box 35"/>
          <p:cNvSpPr txBox="1">
            <a:spLocks noChangeArrowheads="1"/>
          </p:cNvSpPr>
          <p:nvPr/>
        </p:nvSpPr>
        <p:spPr bwMode="auto">
          <a:xfrm rot="-1500000">
            <a:off x="7727950" y="1939925"/>
            <a:ext cx="14160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1:200 - 1:300</a:t>
            </a:r>
          </a:p>
        </p:txBody>
      </p:sp>
      <p:sp>
        <p:nvSpPr>
          <p:cNvPr id="204836" name="AutoShape 36"/>
          <p:cNvSpPr>
            <a:spLocks/>
          </p:cNvSpPr>
          <p:nvPr/>
        </p:nvSpPr>
        <p:spPr bwMode="auto">
          <a:xfrm rot="-5400000">
            <a:off x="6419851" y="1660525"/>
            <a:ext cx="323850" cy="4784725"/>
          </a:xfrm>
          <a:prstGeom prst="leftBrace">
            <a:avLst>
              <a:gd name="adj1" fmla="val 123121"/>
              <a:gd name="adj2" fmla="val 50000"/>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37" name="Text Box 37"/>
          <p:cNvSpPr txBox="1">
            <a:spLocks noChangeArrowheads="1"/>
          </p:cNvSpPr>
          <p:nvPr/>
        </p:nvSpPr>
        <p:spPr bwMode="auto">
          <a:xfrm>
            <a:off x="5765800" y="4183063"/>
            <a:ext cx="16383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1000 - 1200 km</a:t>
            </a:r>
          </a:p>
        </p:txBody>
      </p:sp>
      <p:sp>
        <p:nvSpPr>
          <p:cNvPr id="204838" name="Text Box 38"/>
          <p:cNvSpPr txBox="1">
            <a:spLocks noChangeArrowheads="1"/>
          </p:cNvSpPr>
          <p:nvPr/>
        </p:nvSpPr>
        <p:spPr bwMode="auto">
          <a:xfrm>
            <a:off x="5170488" y="4441825"/>
            <a:ext cx="27638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15 - 35 km/h (-&gt; 2 - 3 Tage)</a:t>
            </a:r>
          </a:p>
        </p:txBody>
      </p:sp>
      <p:sp>
        <p:nvSpPr>
          <p:cNvPr id="204807" name="AutoShape 7"/>
          <p:cNvSpPr>
            <a:spLocks noChangeArrowheads="1"/>
          </p:cNvSpPr>
          <p:nvPr/>
        </p:nvSpPr>
        <p:spPr bwMode="auto">
          <a:xfrm rot="-1500000">
            <a:off x="4459288" y="2597150"/>
            <a:ext cx="2176462" cy="512763"/>
          </a:xfrm>
          <a:prstGeom prst="rightArrow">
            <a:avLst>
              <a:gd name="adj1" fmla="val 50000"/>
              <a:gd name="adj2" fmla="val 106114"/>
            </a:avLst>
          </a:prstGeom>
          <a:noFill/>
          <a:ln w="25400">
            <a:solidFill>
              <a:schemeClr val="accent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4839" name="Text Box 39"/>
          <p:cNvSpPr txBox="1">
            <a:spLocks noChangeArrowheads="1"/>
          </p:cNvSpPr>
          <p:nvPr/>
        </p:nvSpPr>
        <p:spPr bwMode="auto">
          <a:xfrm>
            <a:off x="6435725" y="3084513"/>
            <a:ext cx="527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kalt</a:t>
            </a:r>
          </a:p>
        </p:txBody>
      </p:sp>
      <p:sp>
        <p:nvSpPr>
          <p:cNvPr id="204840" name="AutoShape 40"/>
          <p:cNvSpPr>
            <a:spLocks/>
          </p:cNvSpPr>
          <p:nvPr/>
        </p:nvSpPr>
        <p:spPr bwMode="auto">
          <a:xfrm rot="5400000" flipV="1">
            <a:off x="4788694" y="3112294"/>
            <a:ext cx="206375" cy="1350963"/>
          </a:xfrm>
          <a:prstGeom prst="leftBrace">
            <a:avLst>
              <a:gd name="adj1" fmla="val 54551"/>
              <a:gd name="adj2" fmla="val 49958"/>
            </a:avLst>
          </a:prstGeom>
          <a:noFill/>
          <a:ln w="19050">
            <a:solidFill>
              <a:srgbClr val="C0C0C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41" name="Text Box 41"/>
          <p:cNvSpPr txBox="1">
            <a:spLocks noChangeArrowheads="1"/>
          </p:cNvSpPr>
          <p:nvPr/>
        </p:nvSpPr>
        <p:spPr bwMode="auto">
          <a:xfrm>
            <a:off x="5002213" y="3429000"/>
            <a:ext cx="1274762" cy="336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1600">
                <a:solidFill>
                  <a:srgbClr val="DDDDDD"/>
                </a:solidFill>
              </a:rPr>
              <a:t>300 - 350 km</a:t>
            </a:r>
            <a:endParaRPr lang="de-DE"/>
          </a:p>
        </p:txBody>
      </p:sp>
      <p:grpSp>
        <p:nvGrpSpPr>
          <p:cNvPr id="4" name="Group 45"/>
          <p:cNvGrpSpPr>
            <a:grpSpLocks/>
          </p:cNvGrpSpPr>
          <p:nvPr/>
        </p:nvGrpSpPr>
        <p:grpSpPr bwMode="auto">
          <a:xfrm>
            <a:off x="6688138" y="1989138"/>
            <a:ext cx="827087" cy="1901825"/>
            <a:chOff x="4213" y="1253"/>
            <a:chExt cx="521" cy="1198"/>
          </a:xfrm>
        </p:grpSpPr>
        <p:sp>
          <p:nvSpPr>
            <p:cNvPr id="39995" name="Line 42"/>
            <p:cNvSpPr>
              <a:spLocks noChangeShapeType="1"/>
            </p:cNvSpPr>
            <p:nvPr/>
          </p:nvSpPr>
          <p:spPr bwMode="auto">
            <a:xfrm flipH="1" flipV="1">
              <a:off x="4305" y="1793"/>
              <a:ext cx="429" cy="658"/>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6" name="Line 43"/>
            <p:cNvSpPr>
              <a:spLocks noChangeShapeType="1"/>
            </p:cNvSpPr>
            <p:nvPr/>
          </p:nvSpPr>
          <p:spPr bwMode="auto">
            <a:xfrm flipV="1">
              <a:off x="4305" y="1503"/>
              <a:ext cx="112" cy="290"/>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7" name="Line 44"/>
            <p:cNvSpPr>
              <a:spLocks noChangeShapeType="1"/>
            </p:cNvSpPr>
            <p:nvPr/>
          </p:nvSpPr>
          <p:spPr bwMode="auto">
            <a:xfrm flipH="1" flipV="1">
              <a:off x="4213" y="1253"/>
              <a:ext cx="198" cy="257"/>
            </a:xfrm>
            <a:prstGeom prst="line">
              <a:avLst/>
            </a:prstGeom>
            <a:noFill/>
            <a:ln w="38100">
              <a:solidFill>
                <a:srgbClr val="000000"/>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
        <p:nvSpPr>
          <p:cNvPr id="204846" name="Text Box 46"/>
          <p:cNvSpPr txBox="1">
            <a:spLocks noChangeArrowheads="1"/>
          </p:cNvSpPr>
          <p:nvPr/>
        </p:nvSpPr>
        <p:spPr bwMode="auto">
          <a:xfrm>
            <a:off x="6815138" y="2570163"/>
            <a:ext cx="17970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0000"/>
                </a:solidFill>
              </a:rPr>
              <a:t>Aufgleitinversion</a:t>
            </a:r>
            <a:endParaRPr lang="de-DE"/>
          </a:p>
        </p:txBody>
      </p:sp>
      <p:sp>
        <p:nvSpPr>
          <p:cNvPr id="204847" name="Freeform 47"/>
          <p:cNvSpPr>
            <a:spLocks/>
          </p:cNvSpPr>
          <p:nvPr/>
        </p:nvSpPr>
        <p:spPr bwMode="auto">
          <a:xfrm>
            <a:off x="1517650" y="1592263"/>
            <a:ext cx="1165225" cy="2344737"/>
          </a:xfrm>
          <a:custGeom>
            <a:avLst/>
            <a:gdLst>
              <a:gd name="T0" fmla="*/ 909638 w 734"/>
              <a:gd name="T1" fmla="*/ 2344737 h 1477"/>
              <a:gd name="T2" fmla="*/ 1109663 w 734"/>
              <a:gd name="T3" fmla="*/ 1903412 h 1477"/>
              <a:gd name="T4" fmla="*/ 0 w 734"/>
              <a:gd name="T5" fmla="*/ 0 h 1477"/>
              <a:gd name="T6" fmla="*/ 0 60000 65536"/>
              <a:gd name="T7" fmla="*/ 0 60000 65536"/>
              <a:gd name="T8" fmla="*/ 0 60000 65536"/>
              <a:gd name="T9" fmla="*/ 0 w 734"/>
              <a:gd name="T10" fmla="*/ 0 h 1477"/>
              <a:gd name="T11" fmla="*/ 734 w 734"/>
              <a:gd name="T12" fmla="*/ 1477 h 1477"/>
            </a:gdLst>
            <a:ahLst/>
            <a:cxnLst>
              <a:cxn ang="T6">
                <a:pos x="T0" y="T1"/>
              </a:cxn>
              <a:cxn ang="T7">
                <a:pos x="T2" y="T3"/>
              </a:cxn>
              <a:cxn ang="T8">
                <a:pos x="T4" y="T5"/>
              </a:cxn>
            </a:cxnLst>
            <a:rect l="T9" t="T10" r="T11" b="T12"/>
            <a:pathLst>
              <a:path w="734" h="1477">
                <a:moveTo>
                  <a:pt x="573" y="1477"/>
                </a:moveTo>
                <a:cubicBezTo>
                  <a:pt x="607" y="1433"/>
                  <a:pt x="734" y="1403"/>
                  <a:pt x="699" y="1199"/>
                </a:cubicBezTo>
                <a:cubicBezTo>
                  <a:pt x="644" y="1011"/>
                  <a:pt x="162" y="253"/>
                  <a:pt x="0" y="0"/>
                </a:cubicBezTo>
              </a:path>
            </a:pathLst>
          </a:custGeom>
          <a:noFill/>
          <a:ln w="25400">
            <a:solidFill>
              <a:srgbClr val="00FF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4848" name="AutoShape 48"/>
          <p:cNvSpPr>
            <a:spLocks noChangeArrowheads="1"/>
          </p:cNvSpPr>
          <p:nvPr/>
        </p:nvSpPr>
        <p:spPr bwMode="auto">
          <a:xfrm rot="1200000">
            <a:off x="363538" y="2754313"/>
            <a:ext cx="1463675" cy="512762"/>
          </a:xfrm>
          <a:prstGeom prst="rightArrow">
            <a:avLst>
              <a:gd name="adj1" fmla="val 50000"/>
              <a:gd name="adj2" fmla="val 71362"/>
            </a:avLst>
          </a:prstGeom>
          <a:noFill/>
          <a:ln w="25400">
            <a:solidFill>
              <a:srgbClr val="99CCFF"/>
            </a:solidFill>
            <a:miter lim="800000"/>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49" name="Text Box 49"/>
          <p:cNvSpPr txBox="1">
            <a:spLocks noChangeArrowheads="1"/>
          </p:cNvSpPr>
          <p:nvPr/>
        </p:nvSpPr>
        <p:spPr bwMode="auto">
          <a:xfrm rot="3420000">
            <a:off x="921544" y="1762919"/>
            <a:ext cx="11874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00FF00"/>
                </a:solidFill>
              </a:rPr>
              <a:t>1:80 - 1:50</a:t>
            </a:r>
            <a:endParaRPr lang="de-DE"/>
          </a:p>
        </p:txBody>
      </p:sp>
      <p:sp>
        <p:nvSpPr>
          <p:cNvPr id="204866" name="Text Box 66"/>
          <p:cNvSpPr txBox="1">
            <a:spLocks noChangeArrowheads="1"/>
          </p:cNvSpPr>
          <p:nvPr/>
        </p:nvSpPr>
        <p:spPr bwMode="auto">
          <a:xfrm>
            <a:off x="2295525" y="1606550"/>
            <a:ext cx="4508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Cb</a:t>
            </a:r>
          </a:p>
        </p:txBody>
      </p:sp>
      <p:sp>
        <p:nvSpPr>
          <p:cNvPr id="204867" name="AutoShape 67"/>
          <p:cNvSpPr>
            <a:spLocks/>
          </p:cNvSpPr>
          <p:nvPr/>
        </p:nvSpPr>
        <p:spPr bwMode="auto">
          <a:xfrm rot="-5400000">
            <a:off x="2348706" y="3607594"/>
            <a:ext cx="271463" cy="892175"/>
          </a:xfrm>
          <a:prstGeom prst="leftBrace">
            <a:avLst>
              <a:gd name="adj1" fmla="val 27388"/>
              <a:gd name="adj2" fmla="val 50000"/>
            </a:avLst>
          </a:prstGeom>
          <a:noFill/>
          <a:ln w="19050">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4868" name="Text Box 68"/>
          <p:cNvSpPr txBox="1">
            <a:spLocks noChangeArrowheads="1"/>
          </p:cNvSpPr>
          <p:nvPr/>
        </p:nvSpPr>
        <p:spPr bwMode="auto">
          <a:xfrm>
            <a:off x="1927225" y="4151313"/>
            <a:ext cx="12954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80 - 150 km</a:t>
            </a:r>
          </a:p>
        </p:txBody>
      </p:sp>
      <p:sp>
        <p:nvSpPr>
          <p:cNvPr id="204869" name="Text Box 69"/>
          <p:cNvSpPr txBox="1">
            <a:spLocks noChangeArrowheads="1"/>
          </p:cNvSpPr>
          <p:nvPr/>
        </p:nvSpPr>
        <p:spPr bwMode="auto">
          <a:xfrm>
            <a:off x="1146175" y="4413250"/>
            <a:ext cx="2668588"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30 - 60 km/h (-&gt; 2 - 3 Std.)</a:t>
            </a:r>
          </a:p>
        </p:txBody>
      </p:sp>
      <p:sp>
        <p:nvSpPr>
          <p:cNvPr id="204871" name="Text Box 71"/>
          <p:cNvSpPr txBox="1">
            <a:spLocks noChangeArrowheads="1"/>
          </p:cNvSpPr>
          <p:nvPr/>
        </p:nvSpPr>
        <p:spPr bwMode="auto">
          <a:xfrm>
            <a:off x="722313" y="2339975"/>
            <a:ext cx="4381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As</a:t>
            </a:r>
          </a:p>
        </p:txBody>
      </p:sp>
      <p:pic>
        <p:nvPicPr>
          <p:cNvPr id="204872" name="Picture 72" descr="E:\AB\FLIEGEN\MET\PP-Met\wolk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263" y="3443288"/>
            <a:ext cx="4159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3" name="Picture 73" descr="E:\AB\FLIEGEN\MET\PP-Met\wolk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350" y="3313113"/>
            <a:ext cx="4159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4874" name="Picture 74" descr="E:\AB\FLIEGEN\MET\PP-Met\wolk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238" y="3127375"/>
            <a:ext cx="415925" cy="28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4875" name="Text Box 75"/>
          <p:cNvSpPr txBox="1">
            <a:spLocks noChangeArrowheads="1"/>
          </p:cNvSpPr>
          <p:nvPr/>
        </p:nvSpPr>
        <p:spPr bwMode="auto">
          <a:xfrm>
            <a:off x="3178175" y="2533650"/>
            <a:ext cx="742950"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r"/>
            <a:r>
              <a:rPr lang="de-DE"/>
              <a:t>-</a:t>
            </a:r>
          </a:p>
          <a:p>
            <a:pPr algn="r"/>
            <a:r>
              <a:rPr lang="de-DE"/>
              <a:t>sektor</a:t>
            </a:r>
          </a:p>
        </p:txBody>
      </p:sp>
      <p:sp>
        <p:nvSpPr>
          <p:cNvPr id="204876" name="Text Box 76"/>
          <p:cNvSpPr txBox="1">
            <a:spLocks noChangeArrowheads="1"/>
          </p:cNvSpPr>
          <p:nvPr/>
        </p:nvSpPr>
        <p:spPr bwMode="auto">
          <a:xfrm>
            <a:off x="7443788" y="3146425"/>
            <a:ext cx="125095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Vorderseite</a:t>
            </a:r>
          </a:p>
        </p:txBody>
      </p:sp>
      <p:sp>
        <p:nvSpPr>
          <p:cNvPr id="204877" name="Text Box 77"/>
          <p:cNvSpPr txBox="1">
            <a:spLocks noChangeArrowheads="1"/>
          </p:cNvSpPr>
          <p:nvPr/>
        </p:nvSpPr>
        <p:spPr bwMode="auto">
          <a:xfrm>
            <a:off x="109538" y="1651000"/>
            <a:ext cx="742950" cy="779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Rück-</a:t>
            </a:r>
          </a:p>
          <a:p>
            <a:r>
              <a:rPr lang="de-DE"/>
              <a:t>seite</a:t>
            </a:r>
          </a:p>
        </p:txBody>
      </p:sp>
      <p:sp>
        <p:nvSpPr>
          <p:cNvPr id="204878" name="Text Box 78"/>
          <p:cNvSpPr txBox="1">
            <a:spLocks noChangeArrowheads="1"/>
          </p:cNvSpPr>
          <p:nvPr/>
        </p:nvSpPr>
        <p:spPr bwMode="auto">
          <a:xfrm>
            <a:off x="8393113" y="4830763"/>
            <a:ext cx="7556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rgbClr val="99FFCC"/>
                </a:solidFill>
              </a:rPr>
              <a:t>Druck</a:t>
            </a:r>
            <a:endParaRPr lang="de-DE"/>
          </a:p>
        </p:txBody>
      </p:sp>
      <p:sp>
        <p:nvSpPr>
          <p:cNvPr id="204880" name="Freeform 80"/>
          <p:cNvSpPr>
            <a:spLocks/>
          </p:cNvSpPr>
          <p:nvPr/>
        </p:nvSpPr>
        <p:spPr bwMode="auto">
          <a:xfrm>
            <a:off x="177800" y="5013325"/>
            <a:ext cx="8267700" cy="1558925"/>
          </a:xfrm>
          <a:custGeom>
            <a:avLst/>
            <a:gdLst>
              <a:gd name="T0" fmla="*/ 8267700 w 5208"/>
              <a:gd name="T1" fmla="*/ 31750 h 982"/>
              <a:gd name="T2" fmla="*/ 4194175 w 5208"/>
              <a:gd name="T3" fmla="*/ 1257300 h 982"/>
              <a:gd name="T4" fmla="*/ 2454275 w 5208"/>
              <a:gd name="T5" fmla="*/ 1254125 h 982"/>
              <a:gd name="T6" fmla="*/ 2203450 w 5208"/>
              <a:gd name="T7" fmla="*/ 1438275 h 982"/>
              <a:gd name="T8" fmla="*/ 1747838 w 5208"/>
              <a:gd name="T9" fmla="*/ 534988 h 982"/>
              <a:gd name="T10" fmla="*/ 0 w 5208"/>
              <a:gd name="T11" fmla="*/ 0 h 982"/>
              <a:gd name="T12" fmla="*/ 0 60000 65536"/>
              <a:gd name="T13" fmla="*/ 0 60000 65536"/>
              <a:gd name="T14" fmla="*/ 0 60000 65536"/>
              <a:gd name="T15" fmla="*/ 0 60000 65536"/>
              <a:gd name="T16" fmla="*/ 0 60000 65536"/>
              <a:gd name="T17" fmla="*/ 0 60000 65536"/>
              <a:gd name="T18" fmla="*/ 0 w 5208"/>
              <a:gd name="T19" fmla="*/ 0 h 982"/>
              <a:gd name="T20" fmla="*/ 5208 w 5208"/>
              <a:gd name="T21" fmla="*/ 982 h 982"/>
            </a:gdLst>
            <a:ahLst/>
            <a:cxnLst>
              <a:cxn ang="T12">
                <a:pos x="T0" y="T1"/>
              </a:cxn>
              <a:cxn ang="T13">
                <a:pos x="T2" y="T3"/>
              </a:cxn>
              <a:cxn ang="T14">
                <a:pos x="T4" y="T5"/>
              </a:cxn>
              <a:cxn ang="T15">
                <a:pos x="T6" y="T7"/>
              </a:cxn>
              <a:cxn ang="T16">
                <a:pos x="T8" y="T9"/>
              </a:cxn>
              <a:cxn ang="T17">
                <a:pos x="T10" y="T11"/>
              </a:cxn>
            </a:cxnLst>
            <a:rect l="T18" t="T19" r="T20" b="T21"/>
            <a:pathLst>
              <a:path w="5208" h="982">
                <a:moveTo>
                  <a:pt x="5208" y="20"/>
                </a:moveTo>
                <a:cubicBezTo>
                  <a:pt x="4826" y="119"/>
                  <a:pt x="3252" y="664"/>
                  <a:pt x="2642" y="792"/>
                </a:cubicBezTo>
                <a:cubicBezTo>
                  <a:pt x="2032" y="920"/>
                  <a:pt x="1755" y="771"/>
                  <a:pt x="1546" y="790"/>
                </a:cubicBezTo>
                <a:cubicBezTo>
                  <a:pt x="1434" y="816"/>
                  <a:pt x="1462" y="982"/>
                  <a:pt x="1388" y="906"/>
                </a:cubicBezTo>
                <a:cubicBezTo>
                  <a:pt x="1314" y="830"/>
                  <a:pt x="1332" y="488"/>
                  <a:pt x="1101" y="337"/>
                </a:cubicBezTo>
                <a:cubicBezTo>
                  <a:pt x="870" y="186"/>
                  <a:pt x="230" y="70"/>
                  <a:pt x="0" y="0"/>
                </a:cubicBezTo>
              </a:path>
            </a:pathLst>
          </a:custGeom>
          <a:noFill/>
          <a:ln w="25400">
            <a:solidFill>
              <a:srgbClr val="00CCFF"/>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4881" name="Text Box 81"/>
          <p:cNvSpPr txBox="1">
            <a:spLocks noChangeArrowheads="1"/>
          </p:cNvSpPr>
          <p:nvPr/>
        </p:nvSpPr>
        <p:spPr bwMode="auto">
          <a:xfrm>
            <a:off x="7896225" y="6370638"/>
            <a:ext cx="12509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solidFill>
                  <a:schemeClr val="folHlink"/>
                </a:solidFill>
              </a:rPr>
              <a:t>Temperatur</a:t>
            </a:r>
            <a:endParaRPr lang="de-DE"/>
          </a:p>
        </p:txBody>
      </p:sp>
      <p:sp>
        <p:nvSpPr>
          <p:cNvPr id="204882" name="Freeform 82"/>
          <p:cNvSpPr>
            <a:spLocks/>
          </p:cNvSpPr>
          <p:nvPr/>
        </p:nvSpPr>
        <p:spPr bwMode="auto">
          <a:xfrm>
            <a:off x="261938" y="4951413"/>
            <a:ext cx="8362950" cy="1527175"/>
          </a:xfrm>
          <a:custGeom>
            <a:avLst/>
            <a:gdLst>
              <a:gd name="T0" fmla="*/ 8362950 w 5268"/>
              <a:gd name="T1" fmla="*/ 1392238 h 962"/>
              <a:gd name="T2" fmla="*/ 5337175 w 5268"/>
              <a:gd name="T3" fmla="*/ 303213 h 962"/>
              <a:gd name="T4" fmla="*/ 3903663 w 5268"/>
              <a:gd name="T5" fmla="*/ 177800 h 962"/>
              <a:gd name="T6" fmla="*/ 2374900 w 5268"/>
              <a:gd name="T7" fmla="*/ 198438 h 962"/>
              <a:gd name="T8" fmla="*/ 2082800 w 5268"/>
              <a:gd name="T9" fmla="*/ 1371600 h 962"/>
              <a:gd name="T10" fmla="*/ 0 w 5268"/>
              <a:gd name="T11" fmla="*/ 1130300 h 962"/>
              <a:gd name="T12" fmla="*/ 0 60000 65536"/>
              <a:gd name="T13" fmla="*/ 0 60000 65536"/>
              <a:gd name="T14" fmla="*/ 0 60000 65536"/>
              <a:gd name="T15" fmla="*/ 0 60000 65536"/>
              <a:gd name="T16" fmla="*/ 0 60000 65536"/>
              <a:gd name="T17" fmla="*/ 0 60000 65536"/>
              <a:gd name="T18" fmla="*/ 0 w 5268"/>
              <a:gd name="T19" fmla="*/ 0 h 962"/>
              <a:gd name="T20" fmla="*/ 5268 w 5268"/>
              <a:gd name="T21" fmla="*/ 962 h 962"/>
            </a:gdLst>
            <a:ahLst/>
            <a:cxnLst>
              <a:cxn ang="T12">
                <a:pos x="T0" y="T1"/>
              </a:cxn>
              <a:cxn ang="T13">
                <a:pos x="T2" y="T3"/>
              </a:cxn>
              <a:cxn ang="T14">
                <a:pos x="T4" y="T5"/>
              </a:cxn>
              <a:cxn ang="T15">
                <a:pos x="T6" y="T7"/>
              </a:cxn>
              <a:cxn ang="T16">
                <a:pos x="T8" y="T9"/>
              </a:cxn>
              <a:cxn ang="T17">
                <a:pos x="T10" y="T11"/>
              </a:cxn>
            </a:cxnLst>
            <a:rect l="T18" t="T19" r="T20" b="T21"/>
            <a:pathLst>
              <a:path w="5268" h="962">
                <a:moveTo>
                  <a:pt x="5268" y="877"/>
                </a:moveTo>
                <a:cubicBezTo>
                  <a:pt x="4747" y="791"/>
                  <a:pt x="3817" y="132"/>
                  <a:pt x="3362" y="191"/>
                </a:cubicBezTo>
                <a:cubicBezTo>
                  <a:pt x="2907" y="250"/>
                  <a:pt x="2775" y="165"/>
                  <a:pt x="2459" y="112"/>
                </a:cubicBezTo>
                <a:cubicBezTo>
                  <a:pt x="2143" y="59"/>
                  <a:pt x="1687" y="0"/>
                  <a:pt x="1496" y="125"/>
                </a:cubicBezTo>
                <a:cubicBezTo>
                  <a:pt x="1305" y="250"/>
                  <a:pt x="1561" y="766"/>
                  <a:pt x="1312" y="864"/>
                </a:cubicBezTo>
                <a:cubicBezTo>
                  <a:pt x="1063" y="962"/>
                  <a:pt x="273" y="744"/>
                  <a:pt x="0" y="712"/>
                </a:cubicBezTo>
              </a:path>
            </a:pathLst>
          </a:custGeom>
          <a:noFill/>
          <a:ln w="25400">
            <a:solidFill>
              <a:schemeClr val="tx2"/>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grpSp>
        <p:nvGrpSpPr>
          <p:cNvPr id="5" name="Group 87"/>
          <p:cNvGrpSpPr>
            <a:grpSpLocks/>
          </p:cNvGrpSpPr>
          <p:nvPr/>
        </p:nvGrpSpPr>
        <p:grpSpPr bwMode="auto">
          <a:xfrm>
            <a:off x="2289175" y="2630488"/>
            <a:ext cx="301625" cy="701675"/>
            <a:chOff x="3783" y="200"/>
            <a:chExt cx="190" cy="442"/>
          </a:xfrm>
        </p:grpSpPr>
        <p:sp>
          <p:nvSpPr>
            <p:cNvPr id="39992" name="Line 83"/>
            <p:cNvSpPr>
              <a:spLocks noChangeShapeType="1"/>
            </p:cNvSpPr>
            <p:nvPr/>
          </p:nvSpPr>
          <p:spPr bwMode="auto">
            <a:xfrm flipH="1">
              <a:off x="3833" y="200"/>
              <a:ext cx="140" cy="22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3" name="Line 84"/>
            <p:cNvSpPr>
              <a:spLocks noChangeShapeType="1"/>
            </p:cNvSpPr>
            <p:nvPr/>
          </p:nvSpPr>
          <p:spPr bwMode="auto">
            <a:xfrm flipV="1">
              <a:off x="3823" y="383"/>
              <a:ext cx="130" cy="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4" name="Line 85"/>
            <p:cNvSpPr>
              <a:spLocks noChangeShapeType="1"/>
            </p:cNvSpPr>
            <p:nvPr/>
          </p:nvSpPr>
          <p:spPr bwMode="auto">
            <a:xfrm flipH="1">
              <a:off x="3783" y="385"/>
              <a:ext cx="161" cy="257"/>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grpSp>
        <p:nvGrpSpPr>
          <p:cNvPr id="6" name="Group 88"/>
          <p:cNvGrpSpPr>
            <a:grpSpLocks/>
          </p:cNvGrpSpPr>
          <p:nvPr/>
        </p:nvGrpSpPr>
        <p:grpSpPr bwMode="auto">
          <a:xfrm>
            <a:off x="2295525" y="2625725"/>
            <a:ext cx="301625" cy="701675"/>
            <a:chOff x="3783" y="200"/>
            <a:chExt cx="190" cy="442"/>
          </a:xfrm>
        </p:grpSpPr>
        <p:sp>
          <p:nvSpPr>
            <p:cNvPr id="39989" name="Line 89"/>
            <p:cNvSpPr>
              <a:spLocks noChangeShapeType="1"/>
            </p:cNvSpPr>
            <p:nvPr/>
          </p:nvSpPr>
          <p:spPr bwMode="auto">
            <a:xfrm flipH="1">
              <a:off x="3833" y="200"/>
              <a:ext cx="140" cy="22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0" name="Line 90"/>
            <p:cNvSpPr>
              <a:spLocks noChangeShapeType="1"/>
            </p:cNvSpPr>
            <p:nvPr/>
          </p:nvSpPr>
          <p:spPr bwMode="auto">
            <a:xfrm flipV="1">
              <a:off x="3823" y="383"/>
              <a:ext cx="130" cy="4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39991" name="Line 91"/>
            <p:cNvSpPr>
              <a:spLocks noChangeShapeType="1"/>
            </p:cNvSpPr>
            <p:nvPr/>
          </p:nvSpPr>
          <p:spPr bwMode="auto">
            <a:xfrm flipH="1">
              <a:off x="3783" y="385"/>
              <a:ext cx="161" cy="257"/>
            </a:xfrm>
            <a:prstGeom prst="line">
              <a:avLst/>
            </a:prstGeom>
            <a:noFill/>
            <a:ln w="25400">
              <a:solidFill>
                <a:schemeClr val="tx1"/>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de-DE"/>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p:cTn id="7" dur="500" fill="hold"/>
                                        <p:tgtEl>
                                          <p:spTgt spid="204803"/>
                                        </p:tgtEl>
                                        <p:attrNameLst>
                                          <p:attrName>ppt_x</p:attrName>
                                        </p:attrNameLst>
                                      </p:cBhvr>
                                      <p:tavLst>
                                        <p:tav tm="0">
                                          <p:val>
                                            <p:strVal val="#ppt_x-#ppt_w/2"/>
                                          </p:val>
                                        </p:tav>
                                        <p:tav tm="100000">
                                          <p:val>
                                            <p:strVal val="#ppt_x"/>
                                          </p:val>
                                        </p:tav>
                                      </p:tavLst>
                                    </p:anim>
                                    <p:anim calcmode="lin" valueType="num">
                                      <p:cBhvr>
                                        <p:cTn id="8" dur="500" fill="hold"/>
                                        <p:tgtEl>
                                          <p:spTgt spid="204803"/>
                                        </p:tgtEl>
                                        <p:attrNameLst>
                                          <p:attrName>ppt_y</p:attrName>
                                        </p:attrNameLst>
                                      </p:cBhvr>
                                      <p:tavLst>
                                        <p:tav tm="0">
                                          <p:val>
                                            <p:strVal val="#ppt_y"/>
                                          </p:val>
                                        </p:tav>
                                        <p:tav tm="100000">
                                          <p:val>
                                            <p:strVal val="#ppt_y"/>
                                          </p:val>
                                        </p:tav>
                                      </p:tavLst>
                                    </p:anim>
                                    <p:anim calcmode="lin" valueType="num">
                                      <p:cBhvr>
                                        <p:cTn id="9" dur="500" fill="hold"/>
                                        <p:tgtEl>
                                          <p:spTgt spid="204803"/>
                                        </p:tgtEl>
                                        <p:attrNameLst>
                                          <p:attrName>ppt_w</p:attrName>
                                        </p:attrNameLst>
                                      </p:cBhvr>
                                      <p:tavLst>
                                        <p:tav tm="0">
                                          <p:val>
                                            <p:fltVal val="0"/>
                                          </p:val>
                                        </p:tav>
                                        <p:tav tm="100000">
                                          <p:val>
                                            <p:strVal val="#ppt_w"/>
                                          </p:val>
                                        </p:tav>
                                      </p:tavLst>
                                    </p:anim>
                                    <p:anim calcmode="lin" valueType="num">
                                      <p:cBhvr>
                                        <p:cTn id="10" dur="500" fill="hold"/>
                                        <p:tgtEl>
                                          <p:spTgt spid="204803"/>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grpId="0" nodeType="clickEffect">
                                  <p:stCondLst>
                                    <p:cond delay="0"/>
                                  </p:stCondLst>
                                  <p:childTnLst>
                                    <p:set>
                                      <p:cBhvr>
                                        <p:cTn id="14" dur="1" fill="hold">
                                          <p:stCondLst>
                                            <p:cond delay="0"/>
                                          </p:stCondLst>
                                        </p:cTn>
                                        <p:tgtEl>
                                          <p:spTgt spid="204805"/>
                                        </p:tgtEl>
                                        <p:attrNameLst>
                                          <p:attrName>style.visibility</p:attrName>
                                        </p:attrNameLst>
                                      </p:cBhvr>
                                      <p:to>
                                        <p:strVal val="visible"/>
                                      </p:to>
                                    </p:set>
                                    <p:anim calcmode="lin" valueType="num">
                                      <p:cBhvr>
                                        <p:cTn id="15" dur="500" fill="hold"/>
                                        <p:tgtEl>
                                          <p:spTgt spid="204805"/>
                                        </p:tgtEl>
                                        <p:attrNameLst>
                                          <p:attrName>ppt_x</p:attrName>
                                        </p:attrNameLst>
                                      </p:cBhvr>
                                      <p:tavLst>
                                        <p:tav tm="0">
                                          <p:val>
                                            <p:strVal val="#ppt_x"/>
                                          </p:val>
                                        </p:tav>
                                        <p:tav tm="100000">
                                          <p:val>
                                            <p:strVal val="#ppt_x"/>
                                          </p:val>
                                        </p:tav>
                                      </p:tavLst>
                                    </p:anim>
                                    <p:anim calcmode="lin" valueType="num">
                                      <p:cBhvr>
                                        <p:cTn id="16" dur="500" fill="hold"/>
                                        <p:tgtEl>
                                          <p:spTgt spid="204805"/>
                                        </p:tgtEl>
                                        <p:attrNameLst>
                                          <p:attrName>ppt_y</p:attrName>
                                        </p:attrNameLst>
                                      </p:cBhvr>
                                      <p:tavLst>
                                        <p:tav tm="0">
                                          <p:val>
                                            <p:strVal val="#ppt_y-#ppt_h/2"/>
                                          </p:val>
                                        </p:tav>
                                        <p:tav tm="100000">
                                          <p:val>
                                            <p:strVal val="#ppt_y"/>
                                          </p:val>
                                        </p:tav>
                                      </p:tavLst>
                                    </p:anim>
                                    <p:anim calcmode="lin" valueType="num">
                                      <p:cBhvr>
                                        <p:cTn id="17" dur="500" fill="hold"/>
                                        <p:tgtEl>
                                          <p:spTgt spid="204805"/>
                                        </p:tgtEl>
                                        <p:attrNameLst>
                                          <p:attrName>ppt_w</p:attrName>
                                        </p:attrNameLst>
                                      </p:cBhvr>
                                      <p:tavLst>
                                        <p:tav tm="0">
                                          <p:val>
                                            <p:strVal val="#ppt_w"/>
                                          </p:val>
                                        </p:tav>
                                        <p:tav tm="100000">
                                          <p:val>
                                            <p:strVal val="#ppt_w"/>
                                          </p:val>
                                        </p:tav>
                                      </p:tavLst>
                                    </p:anim>
                                    <p:anim calcmode="lin" valueType="num">
                                      <p:cBhvr>
                                        <p:cTn id="18" dur="500" fill="hold"/>
                                        <p:tgtEl>
                                          <p:spTgt spid="204805"/>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grpId="0" nodeType="clickEffect">
                                  <p:stCondLst>
                                    <p:cond delay="0"/>
                                  </p:stCondLst>
                                  <p:childTnLst>
                                    <p:set>
                                      <p:cBhvr>
                                        <p:cTn id="22" dur="1" fill="hold">
                                          <p:stCondLst>
                                            <p:cond delay="0"/>
                                          </p:stCondLst>
                                        </p:cTn>
                                        <p:tgtEl>
                                          <p:spTgt spid="204804"/>
                                        </p:tgtEl>
                                        <p:attrNameLst>
                                          <p:attrName>style.visibility</p:attrName>
                                        </p:attrNameLst>
                                      </p:cBhvr>
                                      <p:to>
                                        <p:strVal val="visible"/>
                                      </p:to>
                                    </p:set>
                                    <p:anim calcmode="lin" valueType="num">
                                      <p:cBhvr>
                                        <p:cTn id="23" dur="500" fill="hold"/>
                                        <p:tgtEl>
                                          <p:spTgt spid="204804"/>
                                        </p:tgtEl>
                                        <p:attrNameLst>
                                          <p:attrName>ppt_x</p:attrName>
                                        </p:attrNameLst>
                                      </p:cBhvr>
                                      <p:tavLst>
                                        <p:tav tm="0">
                                          <p:val>
                                            <p:strVal val="#ppt_x"/>
                                          </p:val>
                                        </p:tav>
                                        <p:tav tm="100000">
                                          <p:val>
                                            <p:strVal val="#ppt_x"/>
                                          </p:val>
                                        </p:tav>
                                      </p:tavLst>
                                    </p:anim>
                                    <p:anim calcmode="lin" valueType="num">
                                      <p:cBhvr>
                                        <p:cTn id="24" dur="500" fill="hold"/>
                                        <p:tgtEl>
                                          <p:spTgt spid="204804"/>
                                        </p:tgtEl>
                                        <p:attrNameLst>
                                          <p:attrName>ppt_y</p:attrName>
                                        </p:attrNameLst>
                                      </p:cBhvr>
                                      <p:tavLst>
                                        <p:tav tm="0">
                                          <p:val>
                                            <p:strVal val="#ppt_y-#ppt_h/2"/>
                                          </p:val>
                                        </p:tav>
                                        <p:tav tm="100000">
                                          <p:val>
                                            <p:strVal val="#ppt_y"/>
                                          </p:val>
                                        </p:tav>
                                      </p:tavLst>
                                    </p:anim>
                                    <p:anim calcmode="lin" valueType="num">
                                      <p:cBhvr>
                                        <p:cTn id="25" dur="500" fill="hold"/>
                                        <p:tgtEl>
                                          <p:spTgt spid="204804"/>
                                        </p:tgtEl>
                                        <p:attrNameLst>
                                          <p:attrName>ppt_w</p:attrName>
                                        </p:attrNameLst>
                                      </p:cBhvr>
                                      <p:tavLst>
                                        <p:tav tm="0">
                                          <p:val>
                                            <p:strVal val="#ppt_w"/>
                                          </p:val>
                                        </p:tav>
                                        <p:tav tm="100000">
                                          <p:val>
                                            <p:strVal val="#ppt_w"/>
                                          </p:val>
                                        </p:tav>
                                      </p:tavLst>
                                    </p:anim>
                                    <p:anim calcmode="lin" valueType="num">
                                      <p:cBhvr>
                                        <p:cTn id="26" dur="500" fill="hold"/>
                                        <p:tgtEl>
                                          <p:spTgt spid="204804"/>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204839"/>
                                        </p:tgtEl>
                                        <p:attrNameLst>
                                          <p:attrName>style.visibility</p:attrName>
                                        </p:attrNameLst>
                                      </p:cBhvr>
                                      <p:to>
                                        <p:strVal val="visible"/>
                                      </p:to>
                                    </p:set>
                                    <p:animEffect transition="in" filter="dissolve">
                                      <p:cBhvr>
                                        <p:cTn id="31" dur="500"/>
                                        <p:tgtEl>
                                          <p:spTgt spid="20483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4806"/>
                                        </p:tgtEl>
                                        <p:attrNameLst>
                                          <p:attrName>style.visibility</p:attrName>
                                        </p:attrNameLst>
                                      </p:cBhvr>
                                      <p:to>
                                        <p:strVal val="visible"/>
                                      </p:to>
                                    </p:set>
                                    <p:animEffect transition="in" filter="dissolve">
                                      <p:cBhvr>
                                        <p:cTn id="36" dur="500"/>
                                        <p:tgtEl>
                                          <p:spTgt spid="2048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8" presetClass="entr" presetSubtype="3" fill="hold" grpId="0" nodeType="clickEffect">
                                  <p:stCondLst>
                                    <p:cond delay="0"/>
                                  </p:stCondLst>
                                  <p:childTnLst>
                                    <p:set>
                                      <p:cBhvr>
                                        <p:cTn id="40" dur="1" fill="hold">
                                          <p:stCondLst>
                                            <p:cond delay="0"/>
                                          </p:stCondLst>
                                        </p:cTn>
                                        <p:tgtEl>
                                          <p:spTgt spid="204807"/>
                                        </p:tgtEl>
                                        <p:attrNameLst>
                                          <p:attrName>style.visibility</p:attrName>
                                        </p:attrNameLst>
                                      </p:cBhvr>
                                      <p:to>
                                        <p:strVal val="visible"/>
                                      </p:to>
                                    </p:set>
                                    <p:animEffect transition="in" filter="strips(upRight)">
                                      <p:cBhvr>
                                        <p:cTn id="41" dur="500"/>
                                        <p:tgtEl>
                                          <p:spTgt spid="20480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8" presetClass="entr" presetSubtype="3" fill="hold" grpId="0" nodeType="clickEffect">
                                  <p:stCondLst>
                                    <p:cond delay="0"/>
                                  </p:stCondLst>
                                  <p:childTnLst>
                                    <p:set>
                                      <p:cBhvr>
                                        <p:cTn id="45" dur="1" fill="hold">
                                          <p:stCondLst>
                                            <p:cond delay="0"/>
                                          </p:stCondLst>
                                        </p:cTn>
                                        <p:tgtEl>
                                          <p:spTgt spid="204808"/>
                                        </p:tgtEl>
                                        <p:attrNameLst>
                                          <p:attrName>style.visibility</p:attrName>
                                        </p:attrNameLst>
                                      </p:cBhvr>
                                      <p:to>
                                        <p:strVal val="visible"/>
                                      </p:to>
                                    </p:set>
                                    <p:animEffect transition="in" filter="strips(upRight)">
                                      <p:cBhvr>
                                        <p:cTn id="46" dur="500"/>
                                        <p:tgtEl>
                                          <p:spTgt spid="20480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8" presetClass="entr" presetSubtype="3" fill="hold" grpId="0" nodeType="clickEffect">
                                  <p:stCondLst>
                                    <p:cond delay="0"/>
                                  </p:stCondLst>
                                  <p:childTnLst>
                                    <p:set>
                                      <p:cBhvr>
                                        <p:cTn id="50" dur="1" fill="hold">
                                          <p:stCondLst>
                                            <p:cond delay="0"/>
                                          </p:stCondLst>
                                        </p:cTn>
                                        <p:tgtEl>
                                          <p:spTgt spid="204835"/>
                                        </p:tgtEl>
                                        <p:attrNameLst>
                                          <p:attrName>style.visibility</p:attrName>
                                        </p:attrNameLst>
                                      </p:cBhvr>
                                      <p:to>
                                        <p:strVal val="visible"/>
                                      </p:to>
                                    </p:set>
                                    <p:animEffect transition="in" filter="strips(upRight)">
                                      <p:cBhvr>
                                        <p:cTn id="51" dur="500"/>
                                        <p:tgtEl>
                                          <p:spTgt spid="204835"/>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4809"/>
                                        </p:tgtEl>
                                        <p:attrNameLst>
                                          <p:attrName>style.visibility</p:attrName>
                                        </p:attrNameLst>
                                      </p:cBhvr>
                                      <p:to>
                                        <p:strVal val="visible"/>
                                      </p:to>
                                    </p:set>
                                    <p:animEffect transition="in" filter="wipe(up)">
                                      <p:cBhvr>
                                        <p:cTn id="56" dur="500"/>
                                        <p:tgtEl>
                                          <p:spTgt spid="204809"/>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204810"/>
                                        </p:tgtEl>
                                        <p:attrNameLst>
                                          <p:attrName>style.visibility</p:attrName>
                                        </p:attrNameLst>
                                      </p:cBhvr>
                                      <p:to>
                                        <p:strVal val="visible"/>
                                      </p:to>
                                    </p:set>
                                    <p:animEffect transition="in" filter="wipe(up)">
                                      <p:cBhvr>
                                        <p:cTn id="61" dur="500"/>
                                        <p:tgtEl>
                                          <p:spTgt spid="20481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204811"/>
                                        </p:tgtEl>
                                        <p:attrNameLst>
                                          <p:attrName>style.visibility</p:attrName>
                                        </p:attrNameLst>
                                      </p:cBhvr>
                                      <p:to>
                                        <p:strVal val="visible"/>
                                      </p:to>
                                    </p:set>
                                    <p:animEffect transition="in" filter="wipe(up)">
                                      <p:cBhvr>
                                        <p:cTn id="66" dur="500"/>
                                        <p:tgtEl>
                                          <p:spTgt spid="204811"/>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204812"/>
                                        </p:tgtEl>
                                        <p:attrNameLst>
                                          <p:attrName>style.visibility</p:attrName>
                                        </p:attrNameLst>
                                      </p:cBhvr>
                                      <p:to>
                                        <p:strVal val="visible"/>
                                      </p:to>
                                    </p:set>
                                    <p:animEffect transition="in" filter="dissolve">
                                      <p:cBhvr>
                                        <p:cTn id="71" dur="500"/>
                                        <p:tgtEl>
                                          <p:spTgt spid="20481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2" fill="hold" grpId="0" nodeType="clickEffect">
                                  <p:stCondLst>
                                    <p:cond delay="0"/>
                                  </p:stCondLst>
                                  <p:childTnLst>
                                    <p:set>
                                      <p:cBhvr>
                                        <p:cTn id="75" dur="1" fill="hold">
                                          <p:stCondLst>
                                            <p:cond delay="0"/>
                                          </p:stCondLst>
                                        </p:cTn>
                                        <p:tgtEl>
                                          <p:spTgt spid="204814"/>
                                        </p:tgtEl>
                                        <p:attrNameLst>
                                          <p:attrName>style.visibility</p:attrName>
                                        </p:attrNameLst>
                                      </p:cBhvr>
                                      <p:to>
                                        <p:strVal val="visible"/>
                                      </p:to>
                                    </p:set>
                                    <p:animEffect transition="in" filter="wipe(right)">
                                      <p:cBhvr>
                                        <p:cTn id="76" dur="500"/>
                                        <p:tgtEl>
                                          <p:spTgt spid="204814"/>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04815"/>
                                        </p:tgtEl>
                                        <p:attrNameLst>
                                          <p:attrName>style.visibility</p:attrName>
                                        </p:attrNameLst>
                                      </p:cBhvr>
                                      <p:to>
                                        <p:strVal val="visible"/>
                                      </p:to>
                                    </p:set>
                                    <p:animEffect transition="in" filter="dissolve">
                                      <p:cBhvr>
                                        <p:cTn id="81" dur="500"/>
                                        <p:tgtEl>
                                          <p:spTgt spid="204815"/>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04816"/>
                                        </p:tgtEl>
                                        <p:attrNameLst>
                                          <p:attrName>style.visibility</p:attrName>
                                        </p:attrNameLst>
                                      </p:cBhvr>
                                      <p:to>
                                        <p:strVal val="visible"/>
                                      </p:to>
                                    </p:set>
                                    <p:animEffect transition="in" filter="wipe(right)">
                                      <p:cBhvr>
                                        <p:cTn id="86" dur="500"/>
                                        <p:tgtEl>
                                          <p:spTgt spid="204816"/>
                                        </p:tgtEl>
                                      </p:cBhvr>
                                    </p:animEffect>
                                  </p:childTnLst>
                                </p:cTn>
                              </p:par>
                            </p:childTnLst>
                          </p:cTn>
                        </p:par>
                      </p:childTnLst>
                    </p:cTn>
                  </p:par>
                  <p:par>
                    <p:cTn id="87" fill="hold" nodeType="clickPar">
                      <p:stCondLst>
                        <p:cond delay="indefinite"/>
                      </p:stCondLst>
                      <p:childTnLst>
                        <p:par>
                          <p:cTn id="88" fill="hold" nodeType="withGroup">
                            <p:stCondLst>
                              <p:cond delay="0"/>
                            </p:stCondLst>
                            <p:childTnLst>
                              <p:par>
                                <p:cTn id="89" presetID="9" presetClass="entr" presetSubtype="0" fill="hold" grpId="0" nodeType="clickEffect">
                                  <p:stCondLst>
                                    <p:cond delay="0"/>
                                  </p:stCondLst>
                                  <p:childTnLst>
                                    <p:set>
                                      <p:cBhvr>
                                        <p:cTn id="90" dur="1" fill="hold">
                                          <p:stCondLst>
                                            <p:cond delay="0"/>
                                          </p:stCondLst>
                                        </p:cTn>
                                        <p:tgtEl>
                                          <p:spTgt spid="204818"/>
                                        </p:tgtEl>
                                        <p:attrNameLst>
                                          <p:attrName>style.visibility</p:attrName>
                                        </p:attrNameLst>
                                      </p:cBhvr>
                                      <p:to>
                                        <p:strVal val="visible"/>
                                      </p:to>
                                    </p:set>
                                    <p:animEffect transition="in" filter="dissolve">
                                      <p:cBhvr>
                                        <p:cTn id="91" dur="500"/>
                                        <p:tgtEl>
                                          <p:spTgt spid="204818"/>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204817"/>
                                        </p:tgtEl>
                                        <p:attrNameLst>
                                          <p:attrName>style.visibility</p:attrName>
                                        </p:attrNameLst>
                                      </p:cBhvr>
                                      <p:to>
                                        <p:strVal val="visible"/>
                                      </p:to>
                                    </p:set>
                                    <p:animEffect transition="in" filter="wipe(right)">
                                      <p:cBhvr>
                                        <p:cTn id="96" dur="500"/>
                                        <p:tgtEl>
                                          <p:spTgt spid="204817"/>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9" presetClass="entr" presetSubtype="0" fill="hold" grpId="0" nodeType="clickEffect">
                                  <p:stCondLst>
                                    <p:cond delay="0"/>
                                  </p:stCondLst>
                                  <p:childTnLst>
                                    <p:set>
                                      <p:cBhvr>
                                        <p:cTn id="100" dur="1" fill="hold">
                                          <p:stCondLst>
                                            <p:cond delay="0"/>
                                          </p:stCondLst>
                                        </p:cTn>
                                        <p:tgtEl>
                                          <p:spTgt spid="204819"/>
                                        </p:tgtEl>
                                        <p:attrNameLst>
                                          <p:attrName>style.visibility</p:attrName>
                                        </p:attrNameLst>
                                      </p:cBhvr>
                                      <p:to>
                                        <p:strVal val="visible"/>
                                      </p:to>
                                    </p:set>
                                    <p:animEffect transition="in" filter="dissolve">
                                      <p:cBhvr>
                                        <p:cTn id="101" dur="500"/>
                                        <p:tgtEl>
                                          <p:spTgt spid="204819"/>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7" presetClass="entr" presetSubtype="2" fill="hold" grpId="0" nodeType="clickEffect">
                                  <p:stCondLst>
                                    <p:cond delay="0"/>
                                  </p:stCondLst>
                                  <p:childTnLst>
                                    <p:set>
                                      <p:cBhvr>
                                        <p:cTn id="105" dur="1" fill="hold">
                                          <p:stCondLst>
                                            <p:cond delay="0"/>
                                          </p:stCondLst>
                                        </p:cTn>
                                        <p:tgtEl>
                                          <p:spTgt spid="204836"/>
                                        </p:tgtEl>
                                        <p:attrNameLst>
                                          <p:attrName>style.visibility</p:attrName>
                                        </p:attrNameLst>
                                      </p:cBhvr>
                                      <p:to>
                                        <p:strVal val="visible"/>
                                      </p:to>
                                    </p:set>
                                    <p:anim calcmode="lin" valueType="num">
                                      <p:cBhvr>
                                        <p:cTn id="106" dur="500" fill="hold"/>
                                        <p:tgtEl>
                                          <p:spTgt spid="204836"/>
                                        </p:tgtEl>
                                        <p:attrNameLst>
                                          <p:attrName>ppt_x</p:attrName>
                                        </p:attrNameLst>
                                      </p:cBhvr>
                                      <p:tavLst>
                                        <p:tav tm="0">
                                          <p:val>
                                            <p:strVal val="#ppt_x+#ppt_w/2"/>
                                          </p:val>
                                        </p:tav>
                                        <p:tav tm="100000">
                                          <p:val>
                                            <p:strVal val="#ppt_x"/>
                                          </p:val>
                                        </p:tav>
                                      </p:tavLst>
                                    </p:anim>
                                    <p:anim calcmode="lin" valueType="num">
                                      <p:cBhvr>
                                        <p:cTn id="107" dur="500" fill="hold"/>
                                        <p:tgtEl>
                                          <p:spTgt spid="204836"/>
                                        </p:tgtEl>
                                        <p:attrNameLst>
                                          <p:attrName>ppt_y</p:attrName>
                                        </p:attrNameLst>
                                      </p:cBhvr>
                                      <p:tavLst>
                                        <p:tav tm="0">
                                          <p:val>
                                            <p:strVal val="#ppt_y"/>
                                          </p:val>
                                        </p:tav>
                                        <p:tav tm="100000">
                                          <p:val>
                                            <p:strVal val="#ppt_y"/>
                                          </p:val>
                                        </p:tav>
                                      </p:tavLst>
                                    </p:anim>
                                    <p:anim calcmode="lin" valueType="num">
                                      <p:cBhvr>
                                        <p:cTn id="108" dur="500" fill="hold"/>
                                        <p:tgtEl>
                                          <p:spTgt spid="204836"/>
                                        </p:tgtEl>
                                        <p:attrNameLst>
                                          <p:attrName>ppt_w</p:attrName>
                                        </p:attrNameLst>
                                      </p:cBhvr>
                                      <p:tavLst>
                                        <p:tav tm="0">
                                          <p:val>
                                            <p:fltVal val="0"/>
                                          </p:val>
                                        </p:tav>
                                        <p:tav tm="100000">
                                          <p:val>
                                            <p:strVal val="#ppt_w"/>
                                          </p:val>
                                        </p:tav>
                                      </p:tavLst>
                                    </p:anim>
                                    <p:anim calcmode="lin" valueType="num">
                                      <p:cBhvr>
                                        <p:cTn id="109" dur="500" fill="hold"/>
                                        <p:tgtEl>
                                          <p:spTgt spid="204836"/>
                                        </p:tgtEl>
                                        <p:attrNameLst>
                                          <p:attrName>ppt_h</p:attrName>
                                        </p:attrNameLst>
                                      </p:cBhvr>
                                      <p:tavLst>
                                        <p:tav tm="0">
                                          <p:val>
                                            <p:strVal val="#ppt_h"/>
                                          </p:val>
                                        </p:tav>
                                        <p:tav tm="100000">
                                          <p:val>
                                            <p:strVal val="#ppt_h"/>
                                          </p:val>
                                        </p:tav>
                                      </p:tavLst>
                                    </p:anim>
                                  </p:childTnLst>
                                </p:cTn>
                              </p:par>
                            </p:childTnLst>
                          </p:cTn>
                        </p:par>
                      </p:childTnLst>
                    </p:cTn>
                  </p:par>
                  <p:par>
                    <p:cTn id="110" fill="hold" nodeType="clickPar">
                      <p:stCondLst>
                        <p:cond delay="indefinite"/>
                      </p:stCondLst>
                      <p:childTnLst>
                        <p:par>
                          <p:cTn id="111" fill="hold" nodeType="withGroup">
                            <p:stCondLst>
                              <p:cond delay="0"/>
                            </p:stCondLst>
                            <p:childTnLst>
                              <p:par>
                                <p:cTn id="112" presetID="9" presetClass="entr" presetSubtype="0" fill="hold" grpId="0" nodeType="clickEffect">
                                  <p:stCondLst>
                                    <p:cond delay="0"/>
                                  </p:stCondLst>
                                  <p:childTnLst>
                                    <p:set>
                                      <p:cBhvr>
                                        <p:cTn id="113" dur="1" fill="hold">
                                          <p:stCondLst>
                                            <p:cond delay="0"/>
                                          </p:stCondLst>
                                        </p:cTn>
                                        <p:tgtEl>
                                          <p:spTgt spid="204837"/>
                                        </p:tgtEl>
                                        <p:attrNameLst>
                                          <p:attrName>style.visibility</p:attrName>
                                        </p:attrNameLst>
                                      </p:cBhvr>
                                      <p:to>
                                        <p:strVal val="visible"/>
                                      </p:to>
                                    </p:set>
                                    <p:animEffect transition="in" filter="dissolve">
                                      <p:cBhvr>
                                        <p:cTn id="114" dur="500"/>
                                        <p:tgtEl>
                                          <p:spTgt spid="20483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204838"/>
                                        </p:tgtEl>
                                        <p:attrNameLst>
                                          <p:attrName>style.visibility</p:attrName>
                                        </p:attrNameLst>
                                      </p:cBhvr>
                                      <p:to>
                                        <p:strVal val="visible"/>
                                      </p:to>
                                    </p:set>
                                    <p:animEffect transition="in" filter="dissolve">
                                      <p:cBhvr>
                                        <p:cTn id="119" dur="500"/>
                                        <p:tgtEl>
                                          <p:spTgt spid="20483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1" fill="hold" nodeType="clickEffect">
                                  <p:stCondLst>
                                    <p:cond delay="0"/>
                                  </p:stCondLst>
                                  <p:childTnLst>
                                    <p:set>
                                      <p:cBhvr>
                                        <p:cTn id="123" dur="1" fill="hold">
                                          <p:stCondLst>
                                            <p:cond delay="0"/>
                                          </p:stCondLst>
                                        </p:cTn>
                                        <p:tgtEl>
                                          <p:spTgt spid="3"/>
                                        </p:tgtEl>
                                        <p:attrNameLst>
                                          <p:attrName>style.visibility</p:attrName>
                                        </p:attrNameLst>
                                      </p:cBhvr>
                                      <p:to>
                                        <p:strVal val="visible"/>
                                      </p:to>
                                    </p:set>
                                    <p:animEffect transition="in" filter="wipe(up)">
                                      <p:cBhvr>
                                        <p:cTn id="124" dur="500"/>
                                        <p:tgtEl>
                                          <p:spTgt spid="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7" presetClass="entr" presetSubtype="8" fill="hold" grpId="0" nodeType="clickEffect">
                                  <p:stCondLst>
                                    <p:cond delay="0"/>
                                  </p:stCondLst>
                                  <p:childTnLst>
                                    <p:set>
                                      <p:cBhvr>
                                        <p:cTn id="128" dur="1" fill="hold">
                                          <p:stCondLst>
                                            <p:cond delay="0"/>
                                          </p:stCondLst>
                                        </p:cTn>
                                        <p:tgtEl>
                                          <p:spTgt spid="204840"/>
                                        </p:tgtEl>
                                        <p:attrNameLst>
                                          <p:attrName>style.visibility</p:attrName>
                                        </p:attrNameLst>
                                      </p:cBhvr>
                                      <p:to>
                                        <p:strVal val="visible"/>
                                      </p:to>
                                    </p:set>
                                    <p:anim calcmode="lin" valueType="num">
                                      <p:cBhvr>
                                        <p:cTn id="129" dur="500" fill="hold"/>
                                        <p:tgtEl>
                                          <p:spTgt spid="204840"/>
                                        </p:tgtEl>
                                        <p:attrNameLst>
                                          <p:attrName>ppt_x</p:attrName>
                                        </p:attrNameLst>
                                      </p:cBhvr>
                                      <p:tavLst>
                                        <p:tav tm="0">
                                          <p:val>
                                            <p:strVal val="#ppt_x-#ppt_w/2"/>
                                          </p:val>
                                        </p:tav>
                                        <p:tav tm="100000">
                                          <p:val>
                                            <p:strVal val="#ppt_x"/>
                                          </p:val>
                                        </p:tav>
                                      </p:tavLst>
                                    </p:anim>
                                    <p:anim calcmode="lin" valueType="num">
                                      <p:cBhvr>
                                        <p:cTn id="130" dur="500" fill="hold"/>
                                        <p:tgtEl>
                                          <p:spTgt spid="204840"/>
                                        </p:tgtEl>
                                        <p:attrNameLst>
                                          <p:attrName>ppt_y</p:attrName>
                                        </p:attrNameLst>
                                      </p:cBhvr>
                                      <p:tavLst>
                                        <p:tav tm="0">
                                          <p:val>
                                            <p:strVal val="#ppt_y"/>
                                          </p:val>
                                        </p:tav>
                                        <p:tav tm="100000">
                                          <p:val>
                                            <p:strVal val="#ppt_y"/>
                                          </p:val>
                                        </p:tav>
                                      </p:tavLst>
                                    </p:anim>
                                    <p:anim calcmode="lin" valueType="num">
                                      <p:cBhvr>
                                        <p:cTn id="131" dur="500" fill="hold"/>
                                        <p:tgtEl>
                                          <p:spTgt spid="204840"/>
                                        </p:tgtEl>
                                        <p:attrNameLst>
                                          <p:attrName>ppt_w</p:attrName>
                                        </p:attrNameLst>
                                      </p:cBhvr>
                                      <p:tavLst>
                                        <p:tav tm="0">
                                          <p:val>
                                            <p:fltVal val="0"/>
                                          </p:val>
                                        </p:tav>
                                        <p:tav tm="100000">
                                          <p:val>
                                            <p:strVal val="#ppt_w"/>
                                          </p:val>
                                        </p:tav>
                                      </p:tavLst>
                                    </p:anim>
                                    <p:anim calcmode="lin" valueType="num">
                                      <p:cBhvr>
                                        <p:cTn id="132" dur="500" fill="hold"/>
                                        <p:tgtEl>
                                          <p:spTgt spid="204840"/>
                                        </p:tgtEl>
                                        <p:attrNameLst>
                                          <p:attrName>ppt_h</p:attrName>
                                        </p:attrNameLst>
                                      </p:cBhvr>
                                      <p:tavLst>
                                        <p:tav tm="0">
                                          <p:val>
                                            <p:strVal val="#ppt_h"/>
                                          </p:val>
                                        </p:tav>
                                        <p:tav tm="100000">
                                          <p:val>
                                            <p:strVal val="#ppt_h"/>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9" presetClass="entr" presetSubtype="0" fill="hold" grpId="0" nodeType="clickEffect">
                                  <p:stCondLst>
                                    <p:cond delay="0"/>
                                  </p:stCondLst>
                                  <p:childTnLst>
                                    <p:set>
                                      <p:cBhvr>
                                        <p:cTn id="136" dur="1" fill="hold">
                                          <p:stCondLst>
                                            <p:cond delay="0"/>
                                          </p:stCondLst>
                                        </p:cTn>
                                        <p:tgtEl>
                                          <p:spTgt spid="204841"/>
                                        </p:tgtEl>
                                        <p:attrNameLst>
                                          <p:attrName>style.visibility</p:attrName>
                                        </p:attrNameLst>
                                      </p:cBhvr>
                                      <p:to>
                                        <p:strVal val="visible"/>
                                      </p:to>
                                    </p:set>
                                    <p:animEffect transition="in" filter="dissolve">
                                      <p:cBhvr>
                                        <p:cTn id="137" dur="500"/>
                                        <p:tgtEl>
                                          <p:spTgt spid="204841"/>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nodeType="click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down)">
                                      <p:cBhvr>
                                        <p:cTn id="142" dur="500"/>
                                        <p:tgtEl>
                                          <p:spTgt spid="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2" presetClass="entr" presetSubtype="4" fill="hold" grpId="0" nodeType="clickEffect">
                                  <p:stCondLst>
                                    <p:cond delay="0"/>
                                  </p:stCondLst>
                                  <p:childTnLst>
                                    <p:set>
                                      <p:cBhvr>
                                        <p:cTn id="146" dur="1" fill="hold">
                                          <p:stCondLst>
                                            <p:cond delay="0"/>
                                          </p:stCondLst>
                                        </p:cTn>
                                        <p:tgtEl>
                                          <p:spTgt spid="204846"/>
                                        </p:tgtEl>
                                        <p:attrNameLst>
                                          <p:attrName>style.visibility</p:attrName>
                                        </p:attrNameLst>
                                      </p:cBhvr>
                                      <p:to>
                                        <p:strVal val="visible"/>
                                      </p:to>
                                    </p:set>
                                    <p:animEffect transition="in" filter="slide(fromBottom)">
                                      <p:cBhvr>
                                        <p:cTn id="147" dur="500"/>
                                        <p:tgtEl>
                                          <p:spTgt spid="204846"/>
                                        </p:tgtEl>
                                      </p:cBhvr>
                                    </p:animEffect>
                                  </p:childTnLst>
                                </p:cTn>
                              </p:par>
                            </p:childTnLst>
                          </p:cTn>
                        </p:par>
                      </p:childTnLst>
                    </p:cTn>
                  </p:par>
                  <p:par>
                    <p:cTn id="148" fill="hold" nodeType="clickPar">
                      <p:stCondLst>
                        <p:cond delay="indefinite"/>
                      </p:stCondLst>
                      <p:childTnLst>
                        <p:par>
                          <p:cTn id="149" fill="hold" nodeType="withGroup">
                            <p:stCondLst>
                              <p:cond delay="0"/>
                            </p:stCondLst>
                            <p:childTnLst>
                              <p:par>
                                <p:cTn id="150" presetID="18" presetClass="entr" presetSubtype="6" fill="hold" grpId="0" nodeType="clickEffect">
                                  <p:stCondLst>
                                    <p:cond delay="0"/>
                                  </p:stCondLst>
                                  <p:childTnLst>
                                    <p:set>
                                      <p:cBhvr>
                                        <p:cTn id="151" dur="1" fill="hold">
                                          <p:stCondLst>
                                            <p:cond delay="0"/>
                                          </p:stCondLst>
                                        </p:cTn>
                                        <p:tgtEl>
                                          <p:spTgt spid="204848"/>
                                        </p:tgtEl>
                                        <p:attrNameLst>
                                          <p:attrName>style.visibility</p:attrName>
                                        </p:attrNameLst>
                                      </p:cBhvr>
                                      <p:to>
                                        <p:strVal val="visible"/>
                                      </p:to>
                                    </p:set>
                                    <p:animEffect transition="in" filter="strips(downRight)">
                                      <p:cBhvr>
                                        <p:cTn id="152" dur="500"/>
                                        <p:tgtEl>
                                          <p:spTgt spid="204848"/>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22" presetClass="entr" presetSubtype="2" fill="hold" grpId="0" nodeType="clickEffect">
                                  <p:stCondLst>
                                    <p:cond delay="0"/>
                                  </p:stCondLst>
                                  <p:childTnLst>
                                    <p:set>
                                      <p:cBhvr>
                                        <p:cTn id="156" dur="1" fill="hold">
                                          <p:stCondLst>
                                            <p:cond delay="0"/>
                                          </p:stCondLst>
                                        </p:cTn>
                                        <p:tgtEl>
                                          <p:spTgt spid="204847"/>
                                        </p:tgtEl>
                                        <p:attrNameLst>
                                          <p:attrName>style.visibility</p:attrName>
                                        </p:attrNameLst>
                                      </p:cBhvr>
                                      <p:to>
                                        <p:strVal val="visible"/>
                                      </p:to>
                                    </p:set>
                                    <p:animEffect transition="in" filter="wipe(right)">
                                      <p:cBhvr>
                                        <p:cTn id="157" dur="500"/>
                                        <p:tgtEl>
                                          <p:spTgt spid="204847"/>
                                        </p:tgtEl>
                                      </p:cBhvr>
                                    </p:animEffect>
                                  </p:childTnLst>
                                </p:cTn>
                              </p:par>
                            </p:childTnLst>
                          </p:cTn>
                        </p:par>
                      </p:childTnLst>
                    </p:cTn>
                  </p:par>
                  <p:par>
                    <p:cTn id="158" fill="hold" nodeType="clickPar">
                      <p:stCondLst>
                        <p:cond delay="indefinite"/>
                      </p:stCondLst>
                      <p:childTnLst>
                        <p:par>
                          <p:cTn id="159" fill="hold" nodeType="withGroup">
                            <p:stCondLst>
                              <p:cond delay="0"/>
                            </p:stCondLst>
                            <p:childTnLst>
                              <p:par>
                                <p:cTn id="160" presetID="22" presetClass="entr" presetSubtype="1" fill="hold" grpId="0" nodeType="clickEffect">
                                  <p:stCondLst>
                                    <p:cond delay="0"/>
                                  </p:stCondLst>
                                  <p:childTnLst>
                                    <p:set>
                                      <p:cBhvr>
                                        <p:cTn id="161" dur="1" fill="hold">
                                          <p:stCondLst>
                                            <p:cond delay="0"/>
                                          </p:stCondLst>
                                        </p:cTn>
                                        <p:tgtEl>
                                          <p:spTgt spid="204849"/>
                                        </p:tgtEl>
                                        <p:attrNameLst>
                                          <p:attrName>style.visibility</p:attrName>
                                        </p:attrNameLst>
                                      </p:cBhvr>
                                      <p:to>
                                        <p:strVal val="visible"/>
                                      </p:to>
                                    </p:set>
                                    <p:animEffect transition="in" filter="wipe(up)">
                                      <p:cBhvr>
                                        <p:cTn id="162" dur="500"/>
                                        <p:tgtEl>
                                          <p:spTgt spid="204849"/>
                                        </p:tgtEl>
                                      </p:cBhvr>
                                    </p:animEffec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22" presetClass="entr" presetSubtype="4" fill="hold" nodeType="clickEffect">
                                  <p:stCondLst>
                                    <p:cond delay="0"/>
                                  </p:stCondLst>
                                  <p:childTnLst>
                                    <p:set>
                                      <p:cBhvr>
                                        <p:cTn id="166" dur="1" fill="hold">
                                          <p:stCondLst>
                                            <p:cond delay="0"/>
                                          </p:stCondLst>
                                        </p:cTn>
                                        <p:tgtEl>
                                          <p:spTgt spid="204850"/>
                                        </p:tgtEl>
                                        <p:attrNameLst>
                                          <p:attrName>style.visibility</p:attrName>
                                        </p:attrNameLst>
                                      </p:cBhvr>
                                      <p:to>
                                        <p:strVal val="visible"/>
                                      </p:to>
                                    </p:set>
                                    <p:animEffect transition="in" filter="wipe(down)">
                                      <p:cBhvr>
                                        <p:cTn id="167" dur="500"/>
                                        <p:tgtEl>
                                          <p:spTgt spid="204850"/>
                                        </p:tgtEl>
                                      </p:cBhvr>
                                    </p:animEffec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22" presetClass="entr" presetSubtype="1" fill="hold" nodeType="clickEffect">
                                  <p:stCondLst>
                                    <p:cond delay="0"/>
                                  </p:stCondLst>
                                  <p:childTnLst>
                                    <p:set>
                                      <p:cBhvr>
                                        <p:cTn id="171" dur="1" fill="hold">
                                          <p:stCondLst>
                                            <p:cond delay="0"/>
                                          </p:stCondLst>
                                        </p:cTn>
                                        <p:tgtEl>
                                          <p:spTgt spid="2"/>
                                        </p:tgtEl>
                                        <p:attrNameLst>
                                          <p:attrName>style.visibility</p:attrName>
                                        </p:attrNameLst>
                                      </p:cBhvr>
                                      <p:to>
                                        <p:strVal val="visible"/>
                                      </p:to>
                                    </p:set>
                                    <p:animEffect transition="in" filter="wipe(up)">
                                      <p:cBhvr>
                                        <p:cTn id="172" dur="500"/>
                                        <p:tgtEl>
                                          <p:spTgt spid="2"/>
                                        </p:tgtEl>
                                      </p:cBhvr>
                                    </p:animEffect>
                                  </p:childTnLst>
                                </p:cTn>
                              </p:par>
                            </p:childTnLst>
                          </p:cTn>
                        </p:par>
                      </p:childTnLst>
                    </p:cTn>
                  </p:par>
                  <p:par>
                    <p:cTn id="173" fill="hold" nodeType="clickPar">
                      <p:stCondLst>
                        <p:cond delay="indefinite"/>
                      </p:stCondLst>
                      <p:childTnLst>
                        <p:par>
                          <p:cTn id="174" fill="hold" nodeType="withGroup">
                            <p:stCondLst>
                              <p:cond delay="0"/>
                            </p:stCondLst>
                            <p:childTnLst>
                              <p:par>
                                <p:cTn id="175" presetID="11" presetClass="entr" presetSubtype="0" fill="hold" nodeType="clickEffect">
                                  <p:stCondLst>
                                    <p:cond delay="0"/>
                                  </p:stCondLst>
                                  <p:childTnLst>
                                    <p:set>
                                      <p:cBhvr>
                                        <p:cTn id="176" dur="75">
                                          <p:stCondLst>
                                            <p:cond delay="0"/>
                                          </p:stCondLst>
                                        </p:cTn>
                                        <p:tgtEl>
                                          <p:spTgt spid="5"/>
                                        </p:tgtEl>
                                        <p:attrNameLst>
                                          <p:attrName>style.visibility</p:attrName>
                                        </p:attrNameLst>
                                      </p:cBhvr>
                                      <p:to>
                                        <p:strVal val="visible"/>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nodeType="clickEffect">
                                  <p:stCondLst>
                                    <p:cond delay="0"/>
                                  </p:stCondLst>
                                  <p:childTnLst>
                                    <p:set>
                                      <p:cBhvr>
                                        <p:cTn id="180" dur="1" fill="hold">
                                          <p:stCondLst>
                                            <p:cond delay="499"/>
                                          </p:stCondLst>
                                        </p:cTn>
                                        <p:tgtEl>
                                          <p:spTgt spid="6"/>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9" presetClass="entr" presetSubtype="0" fill="hold" grpId="0" nodeType="clickEffect">
                                  <p:stCondLst>
                                    <p:cond delay="0"/>
                                  </p:stCondLst>
                                  <p:childTnLst>
                                    <p:set>
                                      <p:cBhvr>
                                        <p:cTn id="184" dur="1" fill="hold">
                                          <p:stCondLst>
                                            <p:cond delay="0"/>
                                          </p:stCondLst>
                                        </p:cTn>
                                        <p:tgtEl>
                                          <p:spTgt spid="204866"/>
                                        </p:tgtEl>
                                        <p:attrNameLst>
                                          <p:attrName>style.visibility</p:attrName>
                                        </p:attrNameLst>
                                      </p:cBhvr>
                                      <p:to>
                                        <p:strVal val="visible"/>
                                      </p:to>
                                    </p:set>
                                    <p:animEffect transition="in" filter="dissolve">
                                      <p:cBhvr>
                                        <p:cTn id="185" dur="500"/>
                                        <p:tgtEl>
                                          <p:spTgt spid="204866"/>
                                        </p:tgtEl>
                                      </p:cBhvr>
                                    </p:animEffect>
                                  </p:childTnLst>
                                </p:cTn>
                              </p:par>
                            </p:childTnLst>
                          </p:cTn>
                        </p:par>
                      </p:childTnLst>
                    </p:cTn>
                  </p:par>
                  <p:par>
                    <p:cTn id="186" fill="hold" nodeType="clickPar">
                      <p:stCondLst>
                        <p:cond delay="indefinite"/>
                      </p:stCondLst>
                      <p:childTnLst>
                        <p:par>
                          <p:cTn id="187" fill="hold" nodeType="withGroup">
                            <p:stCondLst>
                              <p:cond delay="0"/>
                            </p:stCondLst>
                            <p:childTnLst>
                              <p:par>
                                <p:cTn id="188" presetID="17" presetClass="entr" presetSubtype="2" fill="hold" grpId="0" nodeType="clickEffect">
                                  <p:stCondLst>
                                    <p:cond delay="0"/>
                                  </p:stCondLst>
                                  <p:childTnLst>
                                    <p:set>
                                      <p:cBhvr>
                                        <p:cTn id="189" dur="1" fill="hold">
                                          <p:stCondLst>
                                            <p:cond delay="0"/>
                                          </p:stCondLst>
                                        </p:cTn>
                                        <p:tgtEl>
                                          <p:spTgt spid="204867"/>
                                        </p:tgtEl>
                                        <p:attrNameLst>
                                          <p:attrName>style.visibility</p:attrName>
                                        </p:attrNameLst>
                                      </p:cBhvr>
                                      <p:to>
                                        <p:strVal val="visible"/>
                                      </p:to>
                                    </p:set>
                                    <p:anim calcmode="lin" valueType="num">
                                      <p:cBhvr>
                                        <p:cTn id="190" dur="500" fill="hold"/>
                                        <p:tgtEl>
                                          <p:spTgt spid="204867"/>
                                        </p:tgtEl>
                                        <p:attrNameLst>
                                          <p:attrName>ppt_x</p:attrName>
                                        </p:attrNameLst>
                                      </p:cBhvr>
                                      <p:tavLst>
                                        <p:tav tm="0">
                                          <p:val>
                                            <p:strVal val="#ppt_x+#ppt_w/2"/>
                                          </p:val>
                                        </p:tav>
                                        <p:tav tm="100000">
                                          <p:val>
                                            <p:strVal val="#ppt_x"/>
                                          </p:val>
                                        </p:tav>
                                      </p:tavLst>
                                    </p:anim>
                                    <p:anim calcmode="lin" valueType="num">
                                      <p:cBhvr>
                                        <p:cTn id="191" dur="500" fill="hold"/>
                                        <p:tgtEl>
                                          <p:spTgt spid="204867"/>
                                        </p:tgtEl>
                                        <p:attrNameLst>
                                          <p:attrName>ppt_y</p:attrName>
                                        </p:attrNameLst>
                                      </p:cBhvr>
                                      <p:tavLst>
                                        <p:tav tm="0">
                                          <p:val>
                                            <p:strVal val="#ppt_y"/>
                                          </p:val>
                                        </p:tav>
                                        <p:tav tm="100000">
                                          <p:val>
                                            <p:strVal val="#ppt_y"/>
                                          </p:val>
                                        </p:tav>
                                      </p:tavLst>
                                    </p:anim>
                                    <p:anim calcmode="lin" valueType="num">
                                      <p:cBhvr>
                                        <p:cTn id="192" dur="500" fill="hold"/>
                                        <p:tgtEl>
                                          <p:spTgt spid="204867"/>
                                        </p:tgtEl>
                                        <p:attrNameLst>
                                          <p:attrName>ppt_w</p:attrName>
                                        </p:attrNameLst>
                                      </p:cBhvr>
                                      <p:tavLst>
                                        <p:tav tm="0">
                                          <p:val>
                                            <p:fltVal val="0"/>
                                          </p:val>
                                        </p:tav>
                                        <p:tav tm="100000">
                                          <p:val>
                                            <p:strVal val="#ppt_w"/>
                                          </p:val>
                                        </p:tav>
                                      </p:tavLst>
                                    </p:anim>
                                    <p:anim calcmode="lin" valueType="num">
                                      <p:cBhvr>
                                        <p:cTn id="193" dur="500" fill="hold"/>
                                        <p:tgtEl>
                                          <p:spTgt spid="204867"/>
                                        </p:tgtEl>
                                        <p:attrNameLst>
                                          <p:attrName>ppt_h</p:attrName>
                                        </p:attrNameLst>
                                      </p:cBhvr>
                                      <p:tavLst>
                                        <p:tav tm="0">
                                          <p:val>
                                            <p:strVal val="#ppt_h"/>
                                          </p:val>
                                        </p:tav>
                                        <p:tav tm="100000">
                                          <p:val>
                                            <p:strVal val="#ppt_h"/>
                                          </p:val>
                                        </p:tav>
                                      </p:tavLst>
                                    </p:anim>
                                  </p:childTnLst>
                                </p:cTn>
                              </p:par>
                            </p:childTnLst>
                          </p:cTn>
                        </p:par>
                      </p:childTnLst>
                    </p:cTn>
                  </p:par>
                  <p:par>
                    <p:cTn id="194" fill="hold" nodeType="clickPar">
                      <p:stCondLst>
                        <p:cond delay="indefinite"/>
                      </p:stCondLst>
                      <p:childTnLst>
                        <p:par>
                          <p:cTn id="195" fill="hold" nodeType="withGroup">
                            <p:stCondLst>
                              <p:cond delay="0"/>
                            </p:stCondLst>
                            <p:childTnLst>
                              <p:par>
                                <p:cTn id="196" presetID="9" presetClass="entr" presetSubtype="0" fill="hold" grpId="0" nodeType="clickEffect">
                                  <p:stCondLst>
                                    <p:cond delay="0"/>
                                  </p:stCondLst>
                                  <p:childTnLst>
                                    <p:set>
                                      <p:cBhvr>
                                        <p:cTn id="197" dur="1" fill="hold">
                                          <p:stCondLst>
                                            <p:cond delay="0"/>
                                          </p:stCondLst>
                                        </p:cTn>
                                        <p:tgtEl>
                                          <p:spTgt spid="204868"/>
                                        </p:tgtEl>
                                        <p:attrNameLst>
                                          <p:attrName>style.visibility</p:attrName>
                                        </p:attrNameLst>
                                      </p:cBhvr>
                                      <p:to>
                                        <p:strVal val="visible"/>
                                      </p:to>
                                    </p:set>
                                    <p:animEffect transition="in" filter="dissolve">
                                      <p:cBhvr>
                                        <p:cTn id="198" dur="500"/>
                                        <p:tgtEl>
                                          <p:spTgt spid="204868"/>
                                        </p:tgtEl>
                                      </p:cBhvr>
                                    </p:animEffect>
                                  </p:childTnLst>
                                </p:cTn>
                              </p:par>
                            </p:childTnLst>
                          </p:cTn>
                        </p:par>
                      </p:childTnLst>
                    </p:cTn>
                  </p:par>
                  <p:par>
                    <p:cTn id="199" fill="hold" nodeType="clickPar">
                      <p:stCondLst>
                        <p:cond delay="indefinite"/>
                      </p:stCondLst>
                      <p:childTnLst>
                        <p:par>
                          <p:cTn id="200" fill="hold" nodeType="withGroup">
                            <p:stCondLst>
                              <p:cond delay="0"/>
                            </p:stCondLst>
                            <p:childTnLst>
                              <p:par>
                                <p:cTn id="201" presetID="9" presetClass="entr" presetSubtype="0" fill="hold" grpId="0" nodeType="clickEffect">
                                  <p:stCondLst>
                                    <p:cond delay="0"/>
                                  </p:stCondLst>
                                  <p:childTnLst>
                                    <p:set>
                                      <p:cBhvr>
                                        <p:cTn id="202" dur="1" fill="hold">
                                          <p:stCondLst>
                                            <p:cond delay="0"/>
                                          </p:stCondLst>
                                        </p:cTn>
                                        <p:tgtEl>
                                          <p:spTgt spid="204869"/>
                                        </p:tgtEl>
                                        <p:attrNameLst>
                                          <p:attrName>style.visibility</p:attrName>
                                        </p:attrNameLst>
                                      </p:cBhvr>
                                      <p:to>
                                        <p:strVal val="visible"/>
                                      </p:to>
                                    </p:set>
                                    <p:animEffect transition="in" filter="dissolve">
                                      <p:cBhvr>
                                        <p:cTn id="203" dur="500"/>
                                        <p:tgtEl>
                                          <p:spTgt spid="204869"/>
                                        </p:tgtEl>
                                      </p:cBhvr>
                                    </p:animEffect>
                                  </p:childTnLst>
                                </p:cTn>
                              </p:par>
                            </p:childTnLst>
                          </p:cTn>
                        </p:par>
                      </p:childTnLst>
                    </p:cTn>
                  </p:par>
                  <p:par>
                    <p:cTn id="204" fill="hold" nodeType="clickPar">
                      <p:stCondLst>
                        <p:cond delay="indefinite"/>
                      </p:stCondLst>
                      <p:childTnLst>
                        <p:par>
                          <p:cTn id="205" fill="hold" nodeType="withGroup">
                            <p:stCondLst>
                              <p:cond delay="0"/>
                            </p:stCondLst>
                            <p:childTnLst>
                              <p:par>
                                <p:cTn id="206" presetID="22" presetClass="entr" presetSubtype="2" fill="hold" grpId="0" nodeType="clickEffect">
                                  <p:stCondLst>
                                    <p:cond delay="0"/>
                                  </p:stCondLst>
                                  <p:childTnLst>
                                    <p:set>
                                      <p:cBhvr>
                                        <p:cTn id="207" dur="1" fill="hold">
                                          <p:stCondLst>
                                            <p:cond delay="0"/>
                                          </p:stCondLst>
                                        </p:cTn>
                                        <p:tgtEl>
                                          <p:spTgt spid="204870"/>
                                        </p:tgtEl>
                                        <p:attrNameLst>
                                          <p:attrName>style.visibility</p:attrName>
                                        </p:attrNameLst>
                                      </p:cBhvr>
                                      <p:to>
                                        <p:strVal val="visible"/>
                                      </p:to>
                                    </p:set>
                                    <p:animEffect transition="in" filter="wipe(right)">
                                      <p:cBhvr>
                                        <p:cTn id="208" dur="500"/>
                                        <p:tgtEl>
                                          <p:spTgt spid="204870"/>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9" presetClass="entr" presetSubtype="0" fill="hold" grpId="0" nodeType="clickEffect">
                                  <p:stCondLst>
                                    <p:cond delay="0"/>
                                  </p:stCondLst>
                                  <p:childTnLst>
                                    <p:set>
                                      <p:cBhvr>
                                        <p:cTn id="212" dur="1" fill="hold">
                                          <p:stCondLst>
                                            <p:cond delay="0"/>
                                          </p:stCondLst>
                                        </p:cTn>
                                        <p:tgtEl>
                                          <p:spTgt spid="204871"/>
                                        </p:tgtEl>
                                        <p:attrNameLst>
                                          <p:attrName>style.visibility</p:attrName>
                                        </p:attrNameLst>
                                      </p:cBhvr>
                                      <p:to>
                                        <p:strVal val="visible"/>
                                      </p:to>
                                    </p:set>
                                    <p:animEffect transition="in" filter="dissolve">
                                      <p:cBhvr>
                                        <p:cTn id="213" dur="500"/>
                                        <p:tgtEl>
                                          <p:spTgt spid="204871"/>
                                        </p:tgtEl>
                                      </p:cBhvr>
                                    </p:animEffect>
                                  </p:childTnLst>
                                </p:cTn>
                              </p:par>
                            </p:childTnLst>
                          </p:cTn>
                        </p:par>
                      </p:childTnLst>
                    </p:cTn>
                  </p:par>
                  <p:par>
                    <p:cTn id="214" fill="hold" nodeType="clickPar">
                      <p:stCondLst>
                        <p:cond delay="indefinite"/>
                      </p:stCondLst>
                      <p:childTnLst>
                        <p:par>
                          <p:cTn id="215" fill="hold" nodeType="withGroup">
                            <p:stCondLst>
                              <p:cond delay="0"/>
                            </p:stCondLst>
                            <p:childTnLst>
                              <p:par>
                                <p:cTn id="216" presetID="9" presetClass="entr" presetSubtype="0" fill="hold" nodeType="clickEffect">
                                  <p:stCondLst>
                                    <p:cond delay="0"/>
                                  </p:stCondLst>
                                  <p:childTnLst>
                                    <p:set>
                                      <p:cBhvr>
                                        <p:cTn id="217" dur="1" fill="hold">
                                          <p:stCondLst>
                                            <p:cond delay="0"/>
                                          </p:stCondLst>
                                        </p:cTn>
                                        <p:tgtEl>
                                          <p:spTgt spid="204872"/>
                                        </p:tgtEl>
                                        <p:attrNameLst>
                                          <p:attrName>style.visibility</p:attrName>
                                        </p:attrNameLst>
                                      </p:cBhvr>
                                      <p:to>
                                        <p:strVal val="visible"/>
                                      </p:to>
                                    </p:set>
                                    <p:animEffect transition="in" filter="dissolve">
                                      <p:cBhvr>
                                        <p:cTn id="218" dur="500"/>
                                        <p:tgtEl>
                                          <p:spTgt spid="204872"/>
                                        </p:tgtEl>
                                      </p:cBhvr>
                                    </p:animEffect>
                                  </p:childTnLst>
                                </p:cTn>
                              </p:par>
                            </p:childTnLst>
                          </p:cTn>
                        </p:par>
                      </p:childTnLst>
                    </p:cTn>
                  </p:par>
                  <p:par>
                    <p:cTn id="219" fill="hold" nodeType="clickPar">
                      <p:stCondLst>
                        <p:cond delay="indefinite"/>
                      </p:stCondLst>
                      <p:childTnLst>
                        <p:par>
                          <p:cTn id="220" fill="hold" nodeType="withGroup">
                            <p:stCondLst>
                              <p:cond delay="0"/>
                            </p:stCondLst>
                            <p:childTnLst>
                              <p:par>
                                <p:cTn id="221" presetID="9" presetClass="entr" presetSubtype="0" fill="hold" nodeType="clickEffect">
                                  <p:stCondLst>
                                    <p:cond delay="0"/>
                                  </p:stCondLst>
                                  <p:childTnLst>
                                    <p:set>
                                      <p:cBhvr>
                                        <p:cTn id="222" dur="1" fill="hold">
                                          <p:stCondLst>
                                            <p:cond delay="0"/>
                                          </p:stCondLst>
                                        </p:cTn>
                                        <p:tgtEl>
                                          <p:spTgt spid="204873"/>
                                        </p:tgtEl>
                                        <p:attrNameLst>
                                          <p:attrName>style.visibility</p:attrName>
                                        </p:attrNameLst>
                                      </p:cBhvr>
                                      <p:to>
                                        <p:strVal val="visible"/>
                                      </p:to>
                                    </p:set>
                                    <p:animEffect transition="in" filter="dissolve">
                                      <p:cBhvr>
                                        <p:cTn id="223" dur="500"/>
                                        <p:tgtEl>
                                          <p:spTgt spid="204873"/>
                                        </p:tgtEl>
                                      </p:cBhvr>
                                    </p:animEffect>
                                  </p:childTnLst>
                                </p:cTn>
                              </p:par>
                            </p:childTnLst>
                          </p:cTn>
                        </p:par>
                      </p:childTnLst>
                    </p:cTn>
                  </p:par>
                  <p:par>
                    <p:cTn id="224" fill="hold" nodeType="clickPar">
                      <p:stCondLst>
                        <p:cond delay="indefinite"/>
                      </p:stCondLst>
                      <p:childTnLst>
                        <p:par>
                          <p:cTn id="225" fill="hold" nodeType="withGroup">
                            <p:stCondLst>
                              <p:cond delay="0"/>
                            </p:stCondLst>
                            <p:childTnLst>
                              <p:par>
                                <p:cTn id="226" presetID="9" presetClass="entr" presetSubtype="0" fill="hold" nodeType="clickEffect">
                                  <p:stCondLst>
                                    <p:cond delay="0"/>
                                  </p:stCondLst>
                                  <p:childTnLst>
                                    <p:set>
                                      <p:cBhvr>
                                        <p:cTn id="227" dur="1" fill="hold">
                                          <p:stCondLst>
                                            <p:cond delay="0"/>
                                          </p:stCondLst>
                                        </p:cTn>
                                        <p:tgtEl>
                                          <p:spTgt spid="204874"/>
                                        </p:tgtEl>
                                        <p:attrNameLst>
                                          <p:attrName>style.visibility</p:attrName>
                                        </p:attrNameLst>
                                      </p:cBhvr>
                                      <p:to>
                                        <p:strVal val="visible"/>
                                      </p:to>
                                    </p:set>
                                    <p:animEffect transition="in" filter="dissolve">
                                      <p:cBhvr>
                                        <p:cTn id="228" dur="500"/>
                                        <p:tgtEl>
                                          <p:spTgt spid="204874"/>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9" presetClass="entr" presetSubtype="0" fill="hold" grpId="0" nodeType="clickEffect">
                                  <p:stCondLst>
                                    <p:cond delay="0"/>
                                  </p:stCondLst>
                                  <p:childTnLst>
                                    <p:set>
                                      <p:cBhvr>
                                        <p:cTn id="232" dur="1" fill="hold">
                                          <p:stCondLst>
                                            <p:cond delay="0"/>
                                          </p:stCondLst>
                                        </p:cTn>
                                        <p:tgtEl>
                                          <p:spTgt spid="204875"/>
                                        </p:tgtEl>
                                        <p:attrNameLst>
                                          <p:attrName>style.visibility</p:attrName>
                                        </p:attrNameLst>
                                      </p:cBhvr>
                                      <p:to>
                                        <p:strVal val="visible"/>
                                      </p:to>
                                    </p:set>
                                    <p:animEffect transition="in" filter="dissolve">
                                      <p:cBhvr>
                                        <p:cTn id="233" dur="500"/>
                                        <p:tgtEl>
                                          <p:spTgt spid="204875"/>
                                        </p:tgtEl>
                                      </p:cBhvr>
                                    </p:animEffect>
                                  </p:childTnLst>
                                </p:cTn>
                              </p:par>
                            </p:childTnLst>
                          </p:cTn>
                        </p:par>
                      </p:childTnLst>
                    </p:cTn>
                  </p:par>
                  <p:par>
                    <p:cTn id="234" fill="hold" nodeType="clickPar">
                      <p:stCondLst>
                        <p:cond delay="indefinite"/>
                      </p:stCondLst>
                      <p:childTnLst>
                        <p:par>
                          <p:cTn id="235" fill="hold" nodeType="withGroup">
                            <p:stCondLst>
                              <p:cond delay="0"/>
                            </p:stCondLst>
                            <p:childTnLst>
                              <p:par>
                                <p:cTn id="236" presetID="9" presetClass="entr" presetSubtype="0" fill="hold" grpId="0" nodeType="clickEffect">
                                  <p:stCondLst>
                                    <p:cond delay="0"/>
                                  </p:stCondLst>
                                  <p:childTnLst>
                                    <p:set>
                                      <p:cBhvr>
                                        <p:cTn id="237" dur="1" fill="hold">
                                          <p:stCondLst>
                                            <p:cond delay="0"/>
                                          </p:stCondLst>
                                        </p:cTn>
                                        <p:tgtEl>
                                          <p:spTgt spid="204876"/>
                                        </p:tgtEl>
                                        <p:attrNameLst>
                                          <p:attrName>style.visibility</p:attrName>
                                        </p:attrNameLst>
                                      </p:cBhvr>
                                      <p:to>
                                        <p:strVal val="visible"/>
                                      </p:to>
                                    </p:set>
                                    <p:animEffect transition="in" filter="dissolve">
                                      <p:cBhvr>
                                        <p:cTn id="238" dur="500"/>
                                        <p:tgtEl>
                                          <p:spTgt spid="204876"/>
                                        </p:tgtEl>
                                      </p:cBhvr>
                                    </p:animEffect>
                                  </p:childTnLst>
                                </p:cTn>
                              </p:par>
                            </p:childTnLst>
                          </p:cTn>
                        </p:par>
                      </p:childTnLst>
                    </p:cTn>
                  </p:par>
                  <p:par>
                    <p:cTn id="239" fill="hold" nodeType="clickPar">
                      <p:stCondLst>
                        <p:cond delay="indefinite"/>
                      </p:stCondLst>
                      <p:childTnLst>
                        <p:par>
                          <p:cTn id="240" fill="hold" nodeType="withGroup">
                            <p:stCondLst>
                              <p:cond delay="0"/>
                            </p:stCondLst>
                            <p:childTnLst>
                              <p:par>
                                <p:cTn id="241" presetID="9" presetClass="entr" presetSubtype="0" fill="hold" grpId="0" nodeType="clickEffect">
                                  <p:stCondLst>
                                    <p:cond delay="0"/>
                                  </p:stCondLst>
                                  <p:childTnLst>
                                    <p:set>
                                      <p:cBhvr>
                                        <p:cTn id="242" dur="1" fill="hold">
                                          <p:stCondLst>
                                            <p:cond delay="0"/>
                                          </p:stCondLst>
                                        </p:cTn>
                                        <p:tgtEl>
                                          <p:spTgt spid="204877"/>
                                        </p:tgtEl>
                                        <p:attrNameLst>
                                          <p:attrName>style.visibility</p:attrName>
                                        </p:attrNameLst>
                                      </p:cBhvr>
                                      <p:to>
                                        <p:strVal val="visible"/>
                                      </p:to>
                                    </p:set>
                                    <p:animEffect transition="in" filter="dissolve">
                                      <p:cBhvr>
                                        <p:cTn id="243" dur="500"/>
                                        <p:tgtEl>
                                          <p:spTgt spid="204877"/>
                                        </p:tgtEl>
                                      </p:cBhvr>
                                    </p:animEffect>
                                  </p:childTnLst>
                                </p:cTn>
                              </p:par>
                            </p:childTnLst>
                          </p:cTn>
                        </p:par>
                      </p:childTnLst>
                    </p:cTn>
                  </p:par>
                  <p:par>
                    <p:cTn id="244" fill="hold" nodeType="clickPar">
                      <p:stCondLst>
                        <p:cond delay="indefinite"/>
                      </p:stCondLst>
                      <p:childTnLst>
                        <p:par>
                          <p:cTn id="245" fill="hold" nodeType="withGroup">
                            <p:stCondLst>
                              <p:cond delay="0"/>
                            </p:stCondLst>
                            <p:childTnLst>
                              <p:par>
                                <p:cTn id="246" presetID="2" presetClass="entr" presetSubtype="2" fill="hold" grpId="0" nodeType="clickEffect">
                                  <p:stCondLst>
                                    <p:cond delay="0"/>
                                  </p:stCondLst>
                                  <p:childTnLst>
                                    <p:set>
                                      <p:cBhvr>
                                        <p:cTn id="247" dur="1" fill="hold">
                                          <p:stCondLst>
                                            <p:cond delay="0"/>
                                          </p:stCondLst>
                                        </p:cTn>
                                        <p:tgtEl>
                                          <p:spTgt spid="204878"/>
                                        </p:tgtEl>
                                        <p:attrNameLst>
                                          <p:attrName>style.visibility</p:attrName>
                                        </p:attrNameLst>
                                      </p:cBhvr>
                                      <p:to>
                                        <p:strVal val="visible"/>
                                      </p:to>
                                    </p:set>
                                    <p:anim calcmode="lin" valueType="num">
                                      <p:cBhvr additive="base">
                                        <p:cTn id="248" dur="500" fill="hold"/>
                                        <p:tgtEl>
                                          <p:spTgt spid="204878"/>
                                        </p:tgtEl>
                                        <p:attrNameLst>
                                          <p:attrName>ppt_x</p:attrName>
                                        </p:attrNameLst>
                                      </p:cBhvr>
                                      <p:tavLst>
                                        <p:tav tm="0">
                                          <p:val>
                                            <p:strVal val="1+#ppt_w/2"/>
                                          </p:val>
                                        </p:tav>
                                        <p:tav tm="100000">
                                          <p:val>
                                            <p:strVal val="#ppt_x"/>
                                          </p:val>
                                        </p:tav>
                                      </p:tavLst>
                                    </p:anim>
                                    <p:anim calcmode="lin" valueType="num">
                                      <p:cBhvr additive="base">
                                        <p:cTn id="249" dur="500" fill="hold"/>
                                        <p:tgtEl>
                                          <p:spTgt spid="204878"/>
                                        </p:tgtEl>
                                        <p:attrNameLst>
                                          <p:attrName>ppt_y</p:attrName>
                                        </p:attrNameLst>
                                      </p:cBhvr>
                                      <p:tavLst>
                                        <p:tav tm="0">
                                          <p:val>
                                            <p:strVal val="#ppt_y"/>
                                          </p:val>
                                        </p:tav>
                                        <p:tav tm="100000">
                                          <p:val>
                                            <p:strVal val="#ppt_y"/>
                                          </p:val>
                                        </p:tav>
                                      </p:tavLst>
                                    </p:anim>
                                  </p:childTnLst>
                                </p:cTn>
                              </p:par>
                            </p:childTnLst>
                          </p:cTn>
                        </p:par>
                      </p:childTnLst>
                    </p:cTn>
                  </p:par>
                  <p:par>
                    <p:cTn id="250" fill="hold" nodeType="clickPar">
                      <p:stCondLst>
                        <p:cond delay="indefinite"/>
                      </p:stCondLst>
                      <p:childTnLst>
                        <p:par>
                          <p:cTn id="251" fill="hold" nodeType="withGroup">
                            <p:stCondLst>
                              <p:cond delay="0"/>
                            </p:stCondLst>
                            <p:childTnLst>
                              <p:par>
                                <p:cTn id="252" presetID="22" presetClass="entr" presetSubtype="2" fill="hold" grpId="0" nodeType="clickEffect">
                                  <p:stCondLst>
                                    <p:cond delay="0"/>
                                  </p:stCondLst>
                                  <p:childTnLst>
                                    <p:set>
                                      <p:cBhvr>
                                        <p:cTn id="253" dur="1" fill="hold">
                                          <p:stCondLst>
                                            <p:cond delay="0"/>
                                          </p:stCondLst>
                                        </p:cTn>
                                        <p:tgtEl>
                                          <p:spTgt spid="204880"/>
                                        </p:tgtEl>
                                        <p:attrNameLst>
                                          <p:attrName>style.visibility</p:attrName>
                                        </p:attrNameLst>
                                      </p:cBhvr>
                                      <p:to>
                                        <p:strVal val="visible"/>
                                      </p:to>
                                    </p:set>
                                    <p:animEffect transition="in" filter="wipe(right)">
                                      <p:cBhvr>
                                        <p:cTn id="254" dur="500"/>
                                        <p:tgtEl>
                                          <p:spTgt spid="204880"/>
                                        </p:tgtEl>
                                      </p:cBhvr>
                                    </p:animEffect>
                                  </p:childTnLst>
                                </p:cTn>
                              </p:par>
                            </p:childTnLst>
                          </p:cTn>
                        </p:par>
                      </p:childTnLst>
                    </p:cTn>
                  </p:par>
                  <p:par>
                    <p:cTn id="255" fill="hold" nodeType="clickPar">
                      <p:stCondLst>
                        <p:cond delay="indefinite"/>
                      </p:stCondLst>
                      <p:childTnLst>
                        <p:par>
                          <p:cTn id="256" fill="hold" nodeType="withGroup">
                            <p:stCondLst>
                              <p:cond delay="0"/>
                            </p:stCondLst>
                            <p:childTnLst>
                              <p:par>
                                <p:cTn id="257" presetID="2" presetClass="entr" presetSubtype="2" fill="hold" grpId="0" nodeType="clickEffect">
                                  <p:stCondLst>
                                    <p:cond delay="0"/>
                                  </p:stCondLst>
                                  <p:childTnLst>
                                    <p:set>
                                      <p:cBhvr>
                                        <p:cTn id="258" dur="1" fill="hold">
                                          <p:stCondLst>
                                            <p:cond delay="0"/>
                                          </p:stCondLst>
                                        </p:cTn>
                                        <p:tgtEl>
                                          <p:spTgt spid="204881"/>
                                        </p:tgtEl>
                                        <p:attrNameLst>
                                          <p:attrName>style.visibility</p:attrName>
                                        </p:attrNameLst>
                                      </p:cBhvr>
                                      <p:to>
                                        <p:strVal val="visible"/>
                                      </p:to>
                                    </p:set>
                                    <p:anim calcmode="lin" valueType="num">
                                      <p:cBhvr additive="base">
                                        <p:cTn id="259" dur="500" fill="hold"/>
                                        <p:tgtEl>
                                          <p:spTgt spid="204881"/>
                                        </p:tgtEl>
                                        <p:attrNameLst>
                                          <p:attrName>ppt_x</p:attrName>
                                        </p:attrNameLst>
                                      </p:cBhvr>
                                      <p:tavLst>
                                        <p:tav tm="0">
                                          <p:val>
                                            <p:strVal val="1+#ppt_w/2"/>
                                          </p:val>
                                        </p:tav>
                                        <p:tav tm="100000">
                                          <p:val>
                                            <p:strVal val="#ppt_x"/>
                                          </p:val>
                                        </p:tav>
                                      </p:tavLst>
                                    </p:anim>
                                    <p:anim calcmode="lin" valueType="num">
                                      <p:cBhvr additive="base">
                                        <p:cTn id="260" dur="500" fill="hold"/>
                                        <p:tgtEl>
                                          <p:spTgt spid="204881"/>
                                        </p:tgtEl>
                                        <p:attrNameLst>
                                          <p:attrName>ppt_y</p:attrName>
                                        </p:attrNameLst>
                                      </p:cBhvr>
                                      <p:tavLst>
                                        <p:tav tm="0">
                                          <p:val>
                                            <p:strVal val="#ppt_y"/>
                                          </p:val>
                                        </p:tav>
                                        <p:tav tm="100000">
                                          <p:val>
                                            <p:strVal val="#ppt_y"/>
                                          </p:val>
                                        </p:tav>
                                      </p:tavLst>
                                    </p:anim>
                                  </p:childTnLst>
                                </p:cTn>
                              </p:par>
                            </p:childTnLst>
                          </p:cTn>
                        </p:par>
                      </p:childTnLst>
                    </p:cTn>
                  </p:par>
                  <p:par>
                    <p:cTn id="261" fill="hold" nodeType="clickPar">
                      <p:stCondLst>
                        <p:cond delay="indefinite"/>
                      </p:stCondLst>
                      <p:childTnLst>
                        <p:par>
                          <p:cTn id="262" fill="hold" nodeType="withGroup">
                            <p:stCondLst>
                              <p:cond delay="0"/>
                            </p:stCondLst>
                            <p:childTnLst>
                              <p:par>
                                <p:cTn id="263" presetID="22" presetClass="entr" presetSubtype="2" fill="hold" grpId="0" nodeType="clickEffect">
                                  <p:stCondLst>
                                    <p:cond delay="0"/>
                                  </p:stCondLst>
                                  <p:childTnLst>
                                    <p:set>
                                      <p:cBhvr>
                                        <p:cTn id="264" dur="1" fill="hold">
                                          <p:stCondLst>
                                            <p:cond delay="0"/>
                                          </p:stCondLst>
                                        </p:cTn>
                                        <p:tgtEl>
                                          <p:spTgt spid="204882"/>
                                        </p:tgtEl>
                                        <p:attrNameLst>
                                          <p:attrName>style.visibility</p:attrName>
                                        </p:attrNameLst>
                                      </p:cBhvr>
                                      <p:to>
                                        <p:strVal val="visible"/>
                                      </p:to>
                                    </p:set>
                                    <p:animEffect transition="in" filter="wipe(right)">
                                      <p:cBhvr>
                                        <p:cTn id="265" dur="500"/>
                                        <p:tgtEl>
                                          <p:spTgt spid="204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0" grpId="0" animBg="1"/>
      <p:bldP spid="204814" grpId="0" animBg="1"/>
      <p:bldP spid="204803" grpId="0" animBg="1"/>
      <p:bldP spid="204804" grpId="0" animBg="1"/>
      <p:bldP spid="204805" grpId="0" animBg="1"/>
      <p:bldP spid="204806" grpId="0" autoUpdateAnimBg="0"/>
      <p:bldP spid="204808" grpId="0" animBg="1"/>
      <p:bldP spid="204809" grpId="0" animBg="1"/>
      <p:bldP spid="204810" grpId="0" animBg="1"/>
      <p:bldP spid="204811" grpId="0" animBg="1"/>
      <p:bldP spid="204812" grpId="0" autoUpdateAnimBg="0"/>
      <p:bldP spid="204815" grpId="0" autoUpdateAnimBg="0"/>
      <p:bldP spid="204816" grpId="0" animBg="1"/>
      <p:bldP spid="204817" grpId="0" animBg="1"/>
      <p:bldP spid="204818" grpId="0" autoUpdateAnimBg="0"/>
      <p:bldP spid="204819" grpId="0" autoUpdateAnimBg="0"/>
      <p:bldP spid="204835" grpId="0" autoUpdateAnimBg="0"/>
      <p:bldP spid="204836" grpId="0" animBg="1"/>
      <p:bldP spid="204837" grpId="0" autoUpdateAnimBg="0"/>
      <p:bldP spid="204838" grpId="0" autoUpdateAnimBg="0"/>
      <p:bldP spid="204807" grpId="0" animBg="1"/>
      <p:bldP spid="204839" grpId="0" autoUpdateAnimBg="0"/>
      <p:bldP spid="204840" grpId="0" animBg="1"/>
      <p:bldP spid="204841" grpId="0" autoUpdateAnimBg="0"/>
      <p:bldP spid="204846" grpId="0" autoUpdateAnimBg="0"/>
      <p:bldP spid="204847" grpId="0" animBg="1"/>
      <p:bldP spid="204848" grpId="0" animBg="1"/>
      <p:bldP spid="204849" grpId="0" autoUpdateAnimBg="0"/>
      <p:bldP spid="204866" grpId="0" autoUpdateAnimBg="0"/>
      <p:bldP spid="204867" grpId="0" animBg="1"/>
      <p:bldP spid="204868" grpId="0" autoUpdateAnimBg="0"/>
      <p:bldP spid="204869" grpId="0" autoUpdateAnimBg="0"/>
      <p:bldP spid="204871" grpId="0" autoUpdateAnimBg="0"/>
      <p:bldP spid="204875" grpId="0" autoUpdateAnimBg="0"/>
      <p:bldP spid="204876" grpId="0" autoUpdateAnimBg="0"/>
      <p:bldP spid="204877" grpId="0" autoUpdateAnimBg="0"/>
      <p:bldP spid="204878" grpId="0" autoUpdateAnimBg="0"/>
      <p:bldP spid="204880" grpId="0" animBg="1"/>
      <p:bldP spid="204881" grpId="0" autoUpdateAnimBg="0"/>
      <p:bldP spid="20488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Bild 2" descr="er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16113" y="492125"/>
            <a:ext cx="5359400" cy="537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3779" name="Rectangle 3"/>
          <p:cNvSpPr>
            <a:spLocks noChangeArrowheads="1"/>
          </p:cNvSpPr>
          <p:nvPr/>
        </p:nvSpPr>
        <p:spPr bwMode="auto">
          <a:xfrm>
            <a:off x="0" y="512763"/>
            <a:ext cx="4656138" cy="544512"/>
          </a:xfrm>
          <a:custGeom>
            <a:avLst/>
            <a:gdLst>
              <a:gd name="T0" fmla="*/ 0 w 4656138"/>
              <a:gd name="T1" fmla="*/ 31750 h 544512"/>
              <a:gd name="T2" fmla="*/ 4656138 w 4656138"/>
              <a:gd name="T3" fmla="*/ 0 h 544512"/>
              <a:gd name="T4" fmla="*/ 3014849 w 4656138"/>
              <a:gd name="T5" fmla="*/ 544512 h 544512"/>
              <a:gd name="T6" fmla="*/ 0 w 4656138"/>
              <a:gd name="T7" fmla="*/ 544512 h 544512"/>
              <a:gd name="T8" fmla="*/ 0 w 4656138"/>
              <a:gd name="T9" fmla="*/ 31750 h 544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6138" h="544512">
                <a:moveTo>
                  <a:pt x="0" y="31750"/>
                </a:moveTo>
                <a:lnTo>
                  <a:pt x="4656138" y="0"/>
                </a:lnTo>
                <a:cubicBezTo>
                  <a:pt x="3752088" y="88635"/>
                  <a:pt x="3514647" y="212989"/>
                  <a:pt x="3014849" y="544512"/>
                </a:cubicBezTo>
                <a:lnTo>
                  <a:pt x="0" y="544512"/>
                </a:lnTo>
                <a:lnTo>
                  <a:pt x="0" y="31750"/>
                </a:lnTo>
                <a:close/>
              </a:path>
            </a:pathLst>
          </a:custGeom>
          <a:solidFill>
            <a:srgbClr val="FFFF00"/>
          </a:solidFill>
          <a:ln w="25400">
            <a:solidFill>
              <a:schemeClr val="tx1"/>
            </a:solidFill>
            <a:miter lim="800000"/>
            <a:headEnd/>
            <a:tailEnd/>
          </a:ln>
        </p:spPr>
        <p:txBody>
          <a:bodyPr anchor="ctr">
            <a:spAutoFit/>
          </a:bodyPr>
          <a:lstStyle/>
          <a:p>
            <a:endParaRPr lang="de-DE"/>
          </a:p>
        </p:txBody>
      </p:sp>
      <p:sp>
        <p:nvSpPr>
          <p:cNvPr id="203780" name="Rectangle 4"/>
          <p:cNvSpPr>
            <a:spLocks noChangeArrowheads="1"/>
          </p:cNvSpPr>
          <p:nvPr/>
        </p:nvSpPr>
        <p:spPr bwMode="auto">
          <a:xfrm>
            <a:off x="0" y="2984500"/>
            <a:ext cx="1916113" cy="512763"/>
          </a:xfrm>
          <a:prstGeom prst="rect">
            <a:avLst/>
          </a:prstGeom>
          <a:solidFill>
            <a:srgbClr val="FFFF00"/>
          </a:solidFill>
          <a:ln w="25400">
            <a:solidFill>
              <a:schemeClr val="tx1"/>
            </a:solidFill>
            <a:miter lim="800000"/>
            <a:headEnd/>
            <a:tailEnd/>
          </a:ln>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endParaRPr lang="x-none" altLang="x-none">
              <a:latin typeface="Calibri" charset="0"/>
            </a:endParaRPr>
          </a:p>
        </p:txBody>
      </p:sp>
      <p:sp>
        <p:nvSpPr>
          <p:cNvPr id="203783" name="AutoShape 7"/>
          <p:cNvSpPr>
            <a:spLocks noChangeArrowheads="1"/>
          </p:cNvSpPr>
          <p:nvPr/>
        </p:nvSpPr>
        <p:spPr bwMode="auto">
          <a:xfrm>
            <a:off x="457200" y="3030538"/>
            <a:ext cx="1076325" cy="220662"/>
          </a:xfrm>
          <a:prstGeom prst="leftArrow">
            <a:avLst>
              <a:gd name="adj1" fmla="val 50000"/>
              <a:gd name="adj2" fmla="val 121943"/>
            </a:avLst>
          </a:prstGeom>
          <a:solidFill>
            <a:srgbClr val="00FFFF"/>
          </a:solidFill>
          <a:ln w="25400">
            <a:solidFill>
              <a:srgbClr val="800080"/>
            </a:solidFill>
            <a:miter lim="800000"/>
            <a:headEnd/>
            <a:tailEnd/>
          </a:ln>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endParaRPr lang="x-none" altLang="x-none">
              <a:latin typeface="Calibri" charset="0"/>
            </a:endParaRPr>
          </a:p>
        </p:txBody>
      </p:sp>
      <p:sp>
        <p:nvSpPr>
          <p:cNvPr id="203784" name="AutoShape 8"/>
          <p:cNvSpPr>
            <a:spLocks noChangeArrowheads="1"/>
          </p:cNvSpPr>
          <p:nvPr/>
        </p:nvSpPr>
        <p:spPr bwMode="auto">
          <a:xfrm>
            <a:off x="460375" y="3251200"/>
            <a:ext cx="1076325" cy="220663"/>
          </a:xfrm>
          <a:prstGeom prst="leftArrow">
            <a:avLst>
              <a:gd name="adj1" fmla="val 50000"/>
              <a:gd name="adj2" fmla="val 121942"/>
            </a:avLst>
          </a:prstGeom>
          <a:solidFill>
            <a:srgbClr val="00FFFF"/>
          </a:solidFill>
          <a:ln w="25400">
            <a:solidFill>
              <a:srgbClr val="800080"/>
            </a:solidFill>
            <a:miter lim="800000"/>
            <a:headEnd/>
            <a:tailEnd/>
          </a:ln>
        </p:spPr>
        <p:txBody>
          <a:bodyPr anchor="ctr">
            <a:spAutoFit/>
          </a:bodyPr>
          <a:lstStyle>
            <a:lvl1pPr>
              <a:defRPr>
                <a:solidFill>
                  <a:schemeClr val="tx1"/>
                </a:solidFill>
                <a:latin typeface="Arial" charset="0"/>
                <a:ea typeface="ＭＳ Ｐゴシック" charset="-128"/>
              </a:defRPr>
            </a:lvl1pPr>
            <a:lvl2pPr marL="742950" indent="-285750">
              <a:defRPr>
                <a:solidFill>
                  <a:schemeClr val="tx1"/>
                </a:solidFill>
                <a:latin typeface="Arial" charset="0"/>
                <a:ea typeface="ＭＳ Ｐゴシック" charset="-128"/>
              </a:defRPr>
            </a:lvl2pPr>
            <a:lvl3pPr marL="1143000" indent="-228600">
              <a:defRPr>
                <a:solidFill>
                  <a:schemeClr val="tx1"/>
                </a:solidFill>
                <a:latin typeface="Arial" charset="0"/>
                <a:ea typeface="ＭＳ Ｐゴシック" charset="-128"/>
              </a:defRPr>
            </a:lvl3pPr>
            <a:lvl4pPr marL="1600200" indent="-228600">
              <a:defRPr>
                <a:solidFill>
                  <a:schemeClr val="tx1"/>
                </a:solidFill>
                <a:latin typeface="Arial" charset="0"/>
                <a:ea typeface="ＭＳ Ｐゴシック" charset="-128"/>
              </a:defRPr>
            </a:lvl4pPr>
            <a:lvl5pPr marL="2057400" indent="-22860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endParaRPr lang="x-none" altLang="x-none">
              <a:latin typeface="Calibri" charset="0"/>
            </a:endParaRPr>
          </a:p>
        </p:txBody>
      </p:sp>
      <p:sp>
        <p:nvSpPr>
          <p:cNvPr id="69" name="Rectangle 3"/>
          <p:cNvSpPr>
            <a:spLocks noChangeArrowheads="1"/>
          </p:cNvSpPr>
          <p:nvPr/>
        </p:nvSpPr>
        <p:spPr bwMode="auto">
          <a:xfrm flipV="1">
            <a:off x="0" y="5324475"/>
            <a:ext cx="4656138" cy="544513"/>
          </a:xfrm>
          <a:custGeom>
            <a:avLst/>
            <a:gdLst>
              <a:gd name="T0" fmla="*/ 0 w 4656138"/>
              <a:gd name="T1" fmla="*/ 31750 h 544512"/>
              <a:gd name="T2" fmla="*/ 4656138 w 4656138"/>
              <a:gd name="T3" fmla="*/ 0 h 544512"/>
              <a:gd name="T4" fmla="*/ 3014849 w 4656138"/>
              <a:gd name="T5" fmla="*/ 544512 h 544512"/>
              <a:gd name="T6" fmla="*/ 0 w 4656138"/>
              <a:gd name="T7" fmla="*/ 544512 h 544512"/>
              <a:gd name="T8" fmla="*/ 0 w 4656138"/>
              <a:gd name="T9" fmla="*/ 31750 h 54451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56138" h="544512">
                <a:moveTo>
                  <a:pt x="0" y="31750"/>
                </a:moveTo>
                <a:lnTo>
                  <a:pt x="4656138" y="0"/>
                </a:lnTo>
                <a:cubicBezTo>
                  <a:pt x="3752088" y="88635"/>
                  <a:pt x="3514647" y="212989"/>
                  <a:pt x="3014849" y="544512"/>
                </a:cubicBezTo>
                <a:lnTo>
                  <a:pt x="0" y="544512"/>
                </a:lnTo>
                <a:lnTo>
                  <a:pt x="0" y="31750"/>
                </a:lnTo>
                <a:close/>
              </a:path>
            </a:pathLst>
          </a:custGeom>
          <a:solidFill>
            <a:srgbClr val="FFFF00"/>
          </a:solidFill>
          <a:ln w="25400">
            <a:solidFill>
              <a:schemeClr val="tx1"/>
            </a:solidFill>
            <a:miter lim="800000"/>
            <a:headEnd/>
            <a:tailEnd/>
          </a:ln>
        </p:spPr>
        <p:txBody>
          <a:bodyPr anchor="ctr">
            <a:spAutoFit/>
          </a:bodyPr>
          <a:lstStyle/>
          <a:p>
            <a:endParaRPr lang="de-DE"/>
          </a:p>
        </p:txBody>
      </p:sp>
    </p:spTree>
    <p:extLst>
      <p:ext uri="{BB962C8B-B14F-4D97-AF65-F5344CB8AC3E}">
        <p14:creationId xmlns:p14="http://schemas.microsoft.com/office/powerpoint/2010/main" val="1282591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3780"/>
                                        </p:tgtEl>
                                        <p:attrNameLst>
                                          <p:attrName>style.visibility</p:attrName>
                                        </p:attrNameLst>
                                      </p:cBhvr>
                                      <p:to>
                                        <p:strVal val="visible"/>
                                      </p:to>
                                    </p:set>
                                    <p:animEffect transition="in" filter="wipe(left)">
                                      <p:cBhvr>
                                        <p:cTn id="7" dur="500"/>
                                        <p:tgtEl>
                                          <p:spTgt spid="2037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3779"/>
                                        </p:tgtEl>
                                        <p:attrNameLst>
                                          <p:attrName>style.visibility</p:attrName>
                                        </p:attrNameLst>
                                      </p:cBhvr>
                                      <p:to>
                                        <p:strVal val="visible"/>
                                      </p:to>
                                    </p:set>
                                    <p:animEffect transition="in" filter="wipe(left)">
                                      <p:cBhvr>
                                        <p:cTn id="12" dur="500"/>
                                        <p:tgtEl>
                                          <p:spTgt spid="20377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500"/>
                                        <p:tgtEl>
                                          <p:spTgt spid="6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03783"/>
                                        </p:tgtEl>
                                        <p:attrNameLst>
                                          <p:attrName>style.visibility</p:attrName>
                                        </p:attrNameLst>
                                      </p:cBhvr>
                                      <p:to>
                                        <p:strVal val="visible"/>
                                      </p:to>
                                    </p:set>
                                    <p:animEffect transition="in" filter="wipe(right)">
                                      <p:cBhvr>
                                        <p:cTn id="20" dur="500"/>
                                        <p:tgtEl>
                                          <p:spTgt spid="203783"/>
                                        </p:tgtEl>
                                      </p:cBhvr>
                                    </p:animEffect>
                                  </p:childTnLst>
                                </p:cTn>
                              </p:par>
                            </p:childTnLst>
                          </p:cTn>
                        </p:par>
                        <p:par>
                          <p:cTn id="21" fill="hold" nodeType="afterGroup">
                            <p:stCondLst>
                              <p:cond delay="500"/>
                            </p:stCondLst>
                            <p:childTnLst>
                              <p:par>
                                <p:cTn id="22" presetID="22" presetClass="entr" presetSubtype="2" fill="hold" grpId="0" nodeType="afterEffect">
                                  <p:stCondLst>
                                    <p:cond delay="0"/>
                                  </p:stCondLst>
                                  <p:childTnLst>
                                    <p:set>
                                      <p:cBhvr>
                                        <p:cTn id="23" dur="1" fill="hold">
                                          <p:stCondLst>
                                            <p:cond delay="0"/>
                                          </p:stCondLst>
                                        </p:cTn>
                                        <p:tgtEl>
                                          <p:spTgt spid="203784"/>
                                        </p:tgtEl>
                                        <p:attrNameLst>
                                          <p:attrName>style.visibility</p:attrName>
                                        </p:attrNameLst>
                                      </p:cBhvr>
                                      <p:to>
                                        <p:strVal val="visible"/>
                                      </p:to>
                                    </p:set>
                                    <p:animEffect transition="in" filter="wipe(right)">
                                      <p:cBhvr>
                                        <p:cTn id="24" dur="500"/>
                                        <p:tgtEl>
                                          <p:spTgt spid="2037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9" grpId="0" animBg="1"/>
      <p:bldP spid="203780" grpId="0" animBg="1"/>
      <p:bldP spid="203783" grpId="0" animBg="1"/>
      <p:bldP spid="203784" grpId="0" animBg="1"/>
      <p:bldP spid="6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Bild 1" descr="Warmfront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52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10251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Bild 1" descr="Kaltfront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750"/>
            <a:ext cx="9144000"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92038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1026"/>
          <p:cNvSpPr>
            <a:spLocks noGrp="1" noChangeArrowheads="1"/>
          </p:cNvSpPr>
          <p:nvPr>
            <p:ph type="title"/>
          </p:nvPr>
        </p:nvSpPr>
        <p:spPr/>
        <p:txBody>
          <a:bodyPr/>
          <a:lstStyle/>
          <a:p>
            <a:r>
              <a:rPr lang="de-DE">
                <a:latin typeface="Calibri" charset="0"/>
              </a:rPr>
              <a:t>Wind in der Idealzyklone</a:t>
            </a:r>
          </a:p>
        </p:txBody>
      </p:sp>
      <p:pic>
        <p:nvPicPr>
          <p:cNvPr id="206851" name="Picture 1027" descr="E:\AB\FLIEGEN\MET\PP-Met\idealzyklo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2875" y="1352550"/>
            <a:ext cx="6840538" cy="5022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6853" name="Line 1029"/>
          <p:cNvSpPr>
            <a:spLocks noChangeShapeType="1"/>
          </p:cNvSpPr>
          <p:nvPr/>
        </p:nvSpPr>
        <p:spPr bwMode="auto">
          <a:xfrm flipH="1" flipV="1">
            <a:off x="6084167" y="3068960"/>
            <a:ext cx="216023" cy="822002"/>
          </a:xfrm>
          <a:prstGeom prst="line">
            <a:avLst/>
          </a:prstGeom>
          <a:noFill/>
          <a:ln w="508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square" anchor="ctr">
            <a:spAutoFit/>
          </a:bodyPr>
          <a:lstStyle/>
          <a:p>
            <a:endParaRPr lang="de-DE"/>
          </a:p>
        </p:txBody>
      </p:sp>
      <p:sp>
        <p:nvSpPr>
          <p:cNvPr id="206854" name="Line 1030"/>
          <p:cNvSpPr>
            <a:spLocks noChangeShapeType="1"/>
          </p:cNvSpPr>
          <p:nvPr/>
        </p:nvSpPr>
        <p:spPr bwMode="auto">
          <a:xfrm flipV="1">
            <a:off x="5245100" y="3890963"/>
            <a:ext cx="271463" cy="649287"/>
          </a:xfrm>
          <a:prstGeom prst="line">
            <a:avLst/>
          </a:prstGeom>
          <a:noFill/>
          <a:ln w="508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spAutoFit/>
          </a:bodyPr>
          <a:lstStyle/>
          <a:p>
            <a:endParaRPr lang="de-DE"/>
          </a:p>
        </p:txBody>
      </p:sp>
      <p:sp>
        <p:nvSpPr>
          <p:cNvPr id="206855" name="Line 1031"/>
          <p:cNvSpPr>
            <a:spLocks noChangeShapeType="1"/>
          </p:cNvSpPr>
          <p:nvPr/>
        </p:nvSpPr>
        <p:spPr bwMode="auto">
          <a:xfrm>
            <a:off x="3516313" y="4605338"/>
            <a:ext cx="742950" cy="149225"/>
          </a:xfrm>
          <a:prstGeom prst="line">
            <a:avLst/>
          </a:prstGeom>
          <a:noFill/>
          <a:ln w="508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
        <p:nvSpPr>
          <p:cNvPr id="206856" name="Line 1032"/>
          <p:cNvSpPr>
            <a:spLocks noChangeShapeType="1"/>
          </p:cNvSpPr>
          <p:nvPr/>
        </p:nvSpPr>
        <p:spPr bwMode="auto">
          <a:xfrm flipV="1">
            <a:off x="4476750" y="4471988"/>
            <a:ext cx="344488" cy="628650"/>
          </a:xfrm>
          <a:prstGeom prst="line">
            <a:avLst/>
          </a:prstGeom>
          <a:noFill/>
          <a:ln w="50800">
            <a:solidFill>
              <a:schemeClr val="accent2"/>
            </a:solidFill>
            <a:round/>
            <a:headEnd/>
            <a:tailEnd type="triangle" w="med" len="med"/>
          </a:ln>
          <a:extLst>
            <a:ext uri="{909E8E84-426E-40dd-AFC4-6F175D3DCCD1}">
              <a14:hiddenFill xmlns="" xmlns:a14="http://schemas.microsoft.com/office/drawing/2010/main">
                <a:noFill/>
              </a14:hiddenFill>
            </a:ext>
          </a:extLst>
        </p:spPr>
        <p:txBody>
          <a:bodyPr anchor="ctr">
            <a:spAutoFit/>
          </a:bodyP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dissolve">
                                      <p:cBhvr>
                                        <p:cTn id="7" dur="500"/>
                                        <p:tgtEl>
                                          <p:spTgt spid="206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06853"/>
                                        </p:tgtEl>
                                        <p:attrNameLst>
                                          <p:attrName>style.visibility</p:attrName>
                                        </p:attrNameLst>
                                      </p:cBhvr>
                                      <p:to>
                                        <p:strVal val="visible"/>
                                      </p:to>
                                    </p:set>
                                    <p:animEffect transition="in" filter="wipe(down)">
                                      <p:cBhvr>
                                        <p:cTn id="12" dur="500"/>
                                        <p:tgtEl>
                                          <p:spTgt spid="2068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6854"/>
                                        </p:tgtEl>
                                        <p:attrNameLst>
                                          <p:attrName>style.visibility</p:attrName>
                                        </p:attrNameLst>
                                      </p:cBhvr>
                                      <p:to>
                                        <p:strVal val="visible"/>
                                      </p:to>
                                    </p:set>
                                    <p:animEffect transition="in" filter="wipe(down)">
                                      <p:cBhvr>
                                        <p:cTn id="17" dur="500"/>
                                        <p:tgtEl>
                                          <p:spTgt spid="2068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6856"/>
                                        </p:tgtEl>
                                        <p:attrNameLst>
                                          <p:attrName>style.visibility</p:attrName>
                                        </p:attrNameLst>
                                      </p:cBhvr>
                                      <p:to>
                                        <p:strVal val="visible"/>
                                      </p:to>
                                    </p:set>
                                    <p:animEffect transition="in" filter="wipe(down)">
                                      <p:cBhvr>
                                        <p:cTn id="22" dur="500"/>
                                        <p:tgtEl>
                                          <p:spTgt spid="2068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6855"/>
                                        </p:tgtEl>
                                        <p:attrNameLst>
                                          <p:attrName>style.visibility</p:attrName>
                                        </p:attrNameLst>
                                      </p:cBhvr>
                                      <p:to>
                                        <p:strVal val="visible"/>
                                      </p:to>
                                    </p:set>
                                    <p:animEffect transition="in" filter="wipe(left)">
                                      <p:cBhvr>
                                        <p:cTn id="27" dur="500"/>
                                        <p:tgtEl>
                                          <p:spTgt spid="2068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53" grpId="0" animBg="1"/>
      <p:bldP spid="206854" grpId="0" animBg="1"/>
      <p:bldP spid="206855" grpId="0" animBg="1"/>
      <p:bldP spid="20685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lstStyle/>
          <a:p>
            <a:r>
              <a:rPr lang="de-DE">
                <a:latin typeface="Calibri" charset="0"/>
              </a:rPr>
              <a:t>Warmsektor</a:t>
            </a:r>
          </a:p>
        </p:txBody>
      </p:sp>
      <p:sp>
        <p:nvSpPr>
          <p:cNvPr id="205827" name="Text Box 3"/>
          <p:cNvSpPr txBox="1">
            <a:spLocks noChangeArrowheads="1"/>
          </p:cNvSpPr>
          <p:nvPr/>
        </p:nvSpPr>
        <p:spPr bwMode="auto">
          <a:xfrm>
            <a:off x="920750" y="1806575"/>
            <a:ext cx="130016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a:t>Sommer:</a:t>
            </a:r>
          </a:p>
        </p:txBody>
      </p:sp>
      <p:sp>
        <p:nvSpPr>
          <p:cNvPr id="205828" name="Text Box 4"/>
          <p:cNvSpPr txBox="1">
            <a:spLocks noChangeArrowheads="1"/>
          </p:cNvSpPr>
          <p:nvPr/>
        </p:nvSpPr>
        <p:spPr bwMode="auto">
          <a:xfrm>
            <a:off x="4592638" y="1806575"/>
            <a:ext cx="11128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a:t>Winter:</a:t>
            </a:r>
          </a:p>
        </p:txBody>
      </p:sp>
      <p:sp>
        <p:nvSpPr>
          <p:cNvPr id="205829" name="Text Box 5"/>
          <p:cNvSpPr txBox="1">
            <a:spLocks noChangeArrowheads="1"/>
          </p:cNvSpPr>
          <p:nvPr/>
        </p:nvSpPr>
        <p:spPr bwMode="auto">
          <a:xfrm>
            <a:off x="850900" y="2698750"/>
            <a:ext cx="2487613" cy="119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marL="188913" indent="-188913">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buFontTx/>
              <a:buChar char="•"/>
            </a:pPr>
            <a:r>
              <a:rPr lang="de-DE"/>
              <a:t>Cu, Sc, Ac</a:t>
            </a:r>
          </a:p>
          <a:p>
            <a:pPr>
              <a:buFontTx/>
              <a:buChar char="•"/>
            </a:pPr>
            <a:r>
              <a:rPr lang="de-DE"/>
              <a:t>meist niederschlagsfrei</a:t>
            </a:r>
          </a:p>
          <a:p>
            <a:pPr>
              <a:buFontTx/>
              <a:buChar char="•"/>
            </a:pPr>
            <a:r>
              <a:rPr lang="de-DE"/>
              <a:t>mäßige Sicht</a:t>
            </a:r>
          </a:p>
        </p:txBody>
      </p:sp>
      <p:sp>
        <p:nvSpPr>
          <p:cNvPr id="205830" name="Text Box 6"/>
          <p:cNvSpPr txBox="1">
            <a:spLocks noChangeArrowheads="1"/>
          </p:cNvSpPr>
          <p:nvPr/>
        </p:nvSpPr>
        <p:spPr bwMode="auto">
          <a:xfrm>
            <a:off x="4545013" y="2698750"/>
            <a:ext cx="3275012" cy="1192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marL="188913" indent="-188913">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buFontTx/>
              <a:buChar char="•"/>
            </a:pPr>
            <a:r>
              <a:rPr lang="de-DE"/>
              <a:t>St, Sc (tief)</a:t>
            </a:r>
          </a:p>
          <a:p>
            <a:pPr>
              <a:buFontTx/>
              <a:buChar char="•"/>
            </a:pPr>
            <a:r>
              <a:rPr lang="de-DE"/>
              <a:t>leichter Regen oder Sprühregen</a:t>
            </a:r>
          </a:p>
          <a:p>
            <a:pPr>
              <a:buFontTx/>
              <a:buChar char="•"/>
            </a:pPr>
            <a:r>
              <a:rPr lang="de-DE"/>
              <a:t>schlechte Sicht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205827"/>
                                        </p:tgtEl>
                                        <p:attrNameLst>
                                          <p:attrName>style.visibility</p:attrName>
                                        </p:attrNameLst>
                                      </p:cBhvr>
                                      <p:to>
                                        <p:strVal val="visible"/>
                                      </p:to>
                                    </p:set>
                                    <p:animEffect transition="in" filter="slide(fromLeft)">
                                      <p:cBhvr>
                                        <p:cTn id="7" dur="500"/>
                                        <p:tgtEl>
                                          <p:spTgt spid="2058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2" fill="hold" grpId="0" nodeType="clickEffect">
                                  <p:stCondLst>
                                    <p:cond delay="0"/>
                                  </p:stCondLst>
                                  <p:childTnLst>
                                    <p:set>
                                      <p:cBhvr>
                                        <p:cTn id="11" dur="1" fill="hold">
                                          <p:stCondLst>
                                            <p:cond delay="0"/>
                                          </p:stCondLst>
                                        </p:cTn>
                                        <p:tgtEl>
                                          <p:spTgt spid="205828"/>
                                        </p:tgtEl>
                                        <p:attrNameLst>
                                          <p:attrName>style.visibility</p:attrName>
                                        </p:attrNameLst>
                                      </p:cBhvr>
                                      <p:to>
                                        <p:strVal val="visible"/>
                                      </p:to>
                                    </p:set>
                                    <p:animEffect transition="in" filter="slide(fromRight)">
                                      <p:cBhvr>
                                        <p:cTn id="12" dur="500"/>
                                        <p:tgtEl>
                                          <p:spTgt spid="2058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205829">
                                            <p:txEl>
                                              <p:pRg st="0" end="0"/>
                                            </p:txEl>
                                          </p:spTgt>
                                        </p:tgtEl>
                                        <p:attrNameLst>
                                          <p:attrName>style.visibility</p:attrName>
                                        </p:attrNameLst>
                                      </p:cBhvr>
                                      <p:to>
                                        <p:strVal val="visible"/>
                                      </p:to>
                                    </p:set>
                                    <p:animEffect transition="in" filter="slide(fromLeft)">
                                      <p:cBhvr>
                                        <p:cTn id="17" dur="500"/>
                                        <p:tgtEl>
                                          <p:spTgt spid="20582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205829">
                                            <p:txEl>
                                              <p:pRg st="1" end="1"/>
                                            </p:txEl>
                                          </p:spTgt>
                                        </p:tgtEl>
                                        <p:attrNameLst>
                                          <p:attrName>style.visibility</p:attrName>
                                        </p:attrNameLst>
                                      </p:cBhvr>
                                      <p:to>
                                        <p:strVal val="visible"/>
                                      </p:to>
                                    </p:set>
                                    <p:animEffect transition="in" filter="slide(fromLeft)">
                                      <p:cBhvr>
                                        <p:cTn id="22" dur="500"/>
                                        <p:tgtEl>
                                          <p:spTgt spid="205829">
                                            <p:txEl>
                                              <p:pRg st="1" end="1"/>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8" fill="hold" grpId="0" nodeType="clickEffect">
                                  <p:stCondLst>
                                    <p:cond delay="0"/>
                                  </p:stCondLst>
                                  <p:childTnLst>
                                    <p:set>
                                      <p:cBhvr>
                                        <p:cTn id="26" dur="1" fill="hold">
                                          <p:stCondLst>
                                            <p:cond delay="0"/>
                                          </p:stCondLst>
                                        </p:cTn>
                                        <p:tgtEl>
                                          <p:spTgt spid="205829">
                                            <p:txEl>
                                              <p:pRg st="2" end="2"/>
                                            </p:txEl>
                                          </p:spTgt>
                                        </p:tgtEl>
                                        <p:attrNameLst>
                                          <p:attrName>style.visibility</p:attrName>
                                        </p:attrNameLst>
                                      </p:cBhvr>
                                      <p:to>
                                        <p:strVal val="visible"/>
                                      </p:to>
                                    </p:set>
                                    <p:animEffect transition="in" filter="slide(fromLeft)">
                                      <p:cBhvr>
                                        <p:cTn id="27" dur="500"/>
                                        <p:tgtEl>
                                          <p:spTgt spid="205829">
                                            <p:txEl>
                                              <p:pRg st="2" end="2"/>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2" fill="hold" grpId="0" nodeType="clickEffect">
                                  <p:stCondLst>
                                    <p:cond delay="0"/>
                                  </p:stCondLst>
                                  <p:childTnLst>
                                    <p:set>
                                      <p:cBhvr>
                                        <p:cTn id="31" dur="1" fill="hold">
                                          <p:stCondLst>
                                            <p:cond delay="0"/>
                                          </p:stCondLst>
                                        </p:cTn>
                                        <p:tgtEl>
                                          <p:spTgt spid="205830">
                                            <p:txEl>
                                              <p:pRg st="0" end="0"/>
                                            </p:txEl>
                                          </p:spTgt>
                                        </p:tgtEl>
                                        <p:attrNameLst>
                                          <p:attrName>style.visibility</p:attrName>
                                        </p:attrNameLst>
                                      </p:cBhvr>
                                      <p:to>
                                        <p:strVal val="visible"/>
                                      </p:to>
                                    </p:set>
                                    <p:animEffect transition="in" filter="slide(fromRight)">
                                      <p:cBhvr>
                                        <p:cTn id="32" dur="500"/>
                                        <p:tgtEl>
                                          <p:spTgt spid="20583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2" fill="hold" grpId="0" nodeType="clickEffect">
                                  <p:stCondLst>
                                    <p:cond delay="0"/>
                                  </p:stCondLst>
                                  <p:childTnLst>
                                    <p:set>
                                      <p:cBhvr>
                                        <p:cTn id="36" dur="1" fill="hold">
                                          <p:stCondLst>
                                            <p:cond delay="0"/>
                                          </p:stCondLst>
                                        </p:cTn>
                                        <p:tgtEl>
                                          <p:spTgt spid="205830">
                                            <p:txEl>
                                              <p:pRg st="1" end="1"/>
                                            </p:txEl>
                                          </p:spTgt>
                                        </p:tgtEl>
                                        <p:attrNameLst>
                                          <p:attrName>style.visibility</p:attrName>
                                        </p:attrNameLst>
                                      </p:cBhvr>
                                      <p:to>
                                        <p:strVal val="visible"/>
                                      </p:to>
                                    </p:set>
                                    <p:animEffect transition="in" filter="slide(fromRight)">
                                      <p:cBhvr>
                                        <p:cTn id="37" dur="500"/>
                                        <p:tgtEl>
                                          <p:spTgt spid="205830">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2" fill="hold" grpId="0" nodeType="clickEffect">
                                  <p:stCondLst>
                                    <p:cond delay="0"/>
                                  </p:stCondLst>
                                  <p:childTnLst>
                                    <p:set>
                                      <p:cBhvr>
                                        <p:cTn id="41" dur="1" fill="hold">
                                          <p:stCondLst>
                                            <p:cond delay="0"/>
                                          </p:stCondLst>
                                        </p:cTn>
                                        <p:tgtEl>
                                          <p:spTgt spid="205830">
                                            <p:txEl>
                                              <p:pRg st="2" end="2"/>
                                            </p:txEl>
                                          </p:spTgt>
                                        </p:tgtEl>
                                        <p:attrNameLst>
                                          <p:attrName>style.visibility</p:attrName>
                                        </p:attrNameLst>
                                      </p:cBhvr>
                                      <p:to>
                                        <p:strVal val="visible"/>
                                      </p:to>
                                    </p:set>
                                    <p:animEffect transition="in" filter="slide(fromRight)">
                                      <p:cBhvr>
                                        <p:cTn id="42" dur="500"/>
                                        <p:tgtEl>
                                          <p:spTgt spid="2058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7" grpId="0" autoUpdateAnimBg="0"/>
      <p:bldP spid="205828" grpId="0" autoUpdateAnimBg="0"/>
      <p:bldP spid="205829" grpId="0" build="p" autoUpdateAnimBg="0"/>
      <p:bldP spid="205830"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de-DE">
                <a:latin typeface="Calibri" charset="0"/>
              </a:rPr>
              <a:t>Zyklone</a:t>
            </a:r>
          </a:p>
        </p:txBody>
      </p:sp>
      <p:pic>
        <p:nvPicPr>
          <p:cNvPr id="46084" name="Picture 3" descr="D:\www\mathematik\personal\albrecht\privat\fliegen\met\zyklone_s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3463" y="1519238"/>
            <a:ext cx="6096000" cy="457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6085" name="Text Box 4"/>
          <p:cNvSpPr txBox="1">
            <a:spLocks noChangeArrowheads="1"/>
          </p:cNvSpPr>
          <p:nvPr/>
        </p:nvSpPr>
        <p:spPr bwMode="auto">
          <a:xfrm>
            <a:off x="2227263" y="6008688"/>
            <a:ext cx="476885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Satellitenbild vom 6.8.1986, Flughöhe ca. 850 km</a:t>
            </a:r>
          </a:p>
        </p:txBody>
      </p:sp>
      <p:sp>
        <p:nvSpPr>
          <p:cNvPr id="229381" name="Freeform 5"/>
          <p:cNvSpPr>
            <a:spLocks/>
          </p:cNvSpPr>
          <p:nvPr/>
        </p:nvSpPr>
        <p:spPr bwMode="auto">
          <a:xfrm>
            <a:off x="3133725" y="2111375"/>
            <a:ext cx="2070100" cy="1693863"/>
          </a:xfrm>
          <a:custGeom>
            <a:avLst/>
            <a:gdLst>
              <a:gd name="T0" fmla="*/ 1089025 w 1304"/>
              <a:gd name="T1" fmla="*/ 793750 h 1067"/>
              <a:gd name="T2" fmla="*/ 1317625 w 1304"/>
              <a:gd name="T3" fmla="*/ 1089025 h 1067"/>
              <a:gd name="T4" fmla="*/ 671513 w 1304"/>
              <a:gd name="T5" fmla="*/ 1681163 h 1067"/>
              <a:gd name="T6" fmla="*/ 0 w 1304"/>
              <a:gd name="T7" fmla="*/ 968375 h 1067"/>
              <a:gd name="T8" fmla="*/ 1020763 w 1304"/>
              <a:gd name="T9" fmla="*/ 53975 h 1067"/>
              <a:gd name="T10" fmla="*/ 2070100 w 1304"/>
              <a:gd name="T11" fmla="*/ 430213 h 1067"/>
              <a:gd name="T12" fmla="*/ 0 60000 65536"/>
              <a:gd name="T13" fmla="*/ 0 60000 65536"/>
              <a:gd name="T14" fmla="*/ 0 60000 65536"/>
              <a:gd name="T15" fmla="*/ 0 60000 65536"/>
              <a:gd name="T16" fmla="*/ 0 60000 65536"/>
              <a:gd name="T17" fmla="*/ 0 60000 65536"/>
              <a:gd name="T18" fmla="*/ 0 w 1304"/>
              <a:gd name="T19" fmla="*/ 0 h 1067"/>
              <a:gd name="T20" fmla="*/ 1304 w 1304"/>
              <a:gd name="T21" fmla="*/ 1067 h 1067"/>
            </a:gdLst>
            <a:ahLst/>
            <a:cxnLst>
              <a:cxn ang="T12">
                <a:pos x="T0" y="T1"/>
              </a:cxn>
              <a:cxn ang="T13">
                <a:pos x="T2" y="T3"/>
              </a:cxn>
              <a:cxn ang="T14">
                <a:pos x="T4" y="T5"/>
              </a:cxn>
              <a:cxn ang="T15">
                <a:pos x="T6" y="T7"/>
              </a:cxn>
              <a:cxn ang="T16">
                <a:pos x="T8" y="T9"/>
              </a:cxn>
              <a:cxn ang="T17">
                <a:pos x="T10" y="T11"/>
              </a:cxn>
            </a:cxnLst>
            <a:rect l="T18" t="T19" r="T20" b="T21"/>
            <a:pathLst>
              <a:path w="1304" h="1067">
                <a:moveTo>
                  <a:pt x="686" y="500"/>
                </a:moveTo>
                <a:cubicBezTo>
                  <a:pt x="737" y="279"/>
                  <a:pt x="906" y="457"/>
                  <a:pt x="830" y="686"/>
                </a:cubicBezTo>
                <a:cubicBezTo>
                  <a:pt x="813" y="872"/>
                  <a:pt x="685" y="1051"/>
                  <a:pt x="423" y="1059"/>
                </a:cubicBezTo>
                <a:cubicBezTo>
                  <a:pt x="161" y="1067"/>
                  <a:pt x="0" y="966"/>
                  <a:pt x="0" y="610"/>
                </a:cubicBezTo>
                <a:cubicBezTo>
                  <a:pt x="0" y="254"/>
                  <a:pt x="364" y="68"/>
                  <a:pt x="643" y="34"/>
                </a:cubicBezTo>
                <a:cubicBezTo>
                  <a:pt x="922" y="0"/>
                  <a:pt x="1228" y="85"/>
                  <a:pt x="1304" y="271"/>
                </a:cubicBezTo>
              </a:path>
            </a:pathLst>
          </a:custGeom>
          <a:noFill/>
          <a:ln w="3810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29383" name="Freeform 7"/>
          <p:cNvSpPr>
            <a:spLocks/>
          </p:cNvSpPr>
          <p:nvPr/>
        </p:nvSpPr>
        <p:spPr bwMode="auto">
          <a:xfrm>
            <a:off x="2878138" y="2568575"/>
            <a:ext cx="2446337" cy="2676525"/>
          </a:xfrm>
          <a:custGeom>
            <a:avLst/>
            <a:gdLst>
              <a:gd name="T0" fmla="*/ 2339975 w 1541"/>
              <a:gd name="T1" fmla="*/ 0 h 1686"/>
              <a:gd name="T2" fmla="*/ 1976437 w 1541"/>
              <a:gd name="T3" fmla="*/ 1747838 h 1686"/>
              <a:gd name="T4" fmla="*/ 0 w 1541"/>
              <a:gd name="T5" fmla="*/ 2676525 h 1686"/>
              <a:gd name="T6" fmla="*/ 0 60000 65536"/>
              <a:gd name="T7" fmla="*/ 0 60000 65536"/>
              <a:gd name="T8" fmla="*/ 0 60000 65536"/>
              <a:gd name="T9" fmla="*/ 0 w 1541"/>
              <a:gd name="T10" fmla="*/ 0 h 1686"/>
              <a:gd name="T11" fmla="*/ 1541 w 1541"/>
              <a:gd name="T12" fmla="*/ 1686 h 1686"/>
            </a:gdLst>
            <a:ahLst/>
            <a:cxnLst>
              <a:cxn ang="T6">
                <a:pos x="T0" y="T1"/>
              </a:cxn>
              <a:cxn ang="T7">
                <a:pos x="T2" y="T3"/>
              </a:cxn>
              <a:cxn ang="T8">
                <a:pos x="T4" y="T5"/>
              </a:cxn>
            </a:cxnLst>
            <a:rect l="T9" t="T10" r="T11" b="T12"/>
            <a:pathLst>
              <a:path w="1541" h="1686">
                <a:moveTo>
                  <a:pt x="1474" y="0"/>
                </a:moveTo>
                <a:cubicBezTo>
                  <a:pt x="1541" y="229"/>
                  <a:pt x="1491" y="820"/>
                  <a:pt x="1245" y="1101"/>
                </a:cubicBezTo>
                <a:cubicBezTo>
                  <a:pt x="999" y="1382"/>
                  <a:pt x="779" y="1550"/>
                  <a:pt x="0" y="1686"/>
                </a:cubicBezTo>
              </a:path>
            </a:pathLst>
          </a:custGeom>
          <a:noFill/>
          <a:ln w="3810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29384" name="Freeform 8"/>
          <p:cNvSpPr>
            <a:spLocks/>
          </p:cNvSpPr>
          <p:nvPr/>
        </p:nvSpPr>
        <p:spPr bwMode="auto">
          <a:xfrm>
            <a:off x="5205413" y="2474913"/>
            <a:ext cx="1544637" cy="368300"/>
          </a:xfrm>
          <a:custGeom>
            <a:avLst/>
            <a:gdLst>
              <a:gd name="T0" fmla="*/ 0 w 973"/>
              <a:gd name="T1" fmla="*/ 77788 h 232"/>
              <a:gd name="T2" fmla="*/ 563562 w 973"/>
              <a:gd name="T3" fmla="*/ 361950 h 232"/>
              <a:gd name="T4" fmla="*/ 1544637 w 973"/>
              <a:gd name="T5" fmla="*/ 0 h 232"/>
              <a:gd name="T6" fmla="*/ 0 60000 65536"/>
              <a:gd name="T7" fmla="*/ 0 60000 65536"/>
              <a:gd name="T8" fmla="*/ 0 60000 65536"/>
              <a:gd name="T9" fmla="*/ 0 w 973"/>
              <a:gd name="T10" fmla="*/ 0 h 232"/>
              <a:gd name="T11" fmla="*/ 973 w 973"/>
              <a:gd name="T12" fmla="*/ 232 h 232"/>
            </a:gdLst>
            <a:ahLst/>
            <a:cxnLst>
              <a:cxn ang="T6">
                <a:pos x="T0" y="T1"/>
              </a:cxn>
              <a:cxn ang="T7">
                <a:pos x="T2" y="T3"/>
              </a:cxn>
              <a:cxn ang="T8">
                <a:pos x="T4" y="T5"/>
              </a:cxn>
            </a:cxnLst>
            <a:rect l="T9" t="T10" r="T11" b="T12"/>
            <a:pathLst>
              <a:path w="973" h="232">
                <a:moveTo>
                  <a:pt x="0" y="49"/>
                </a:moveTo>
                <a:cubicBezTo>
                  <a:pt x="108" y="139"/>
                  <a:pt x="211" y="232"/>
                  <a:pt x="355" y="228"/>
                </a:cubicBezTo>
                <a:cubicBezTo>
                  <a:pt x="499" y="232"/>
                  <a:pt x="795" y="59"/>
                  <a:pt x="973" y="0"/>
                </a:cubicBezTo>
              </a:path>
            </a:pathLst>
          </a:custGeom>
          <a:noFill/>
          <a:ln w="3810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29384"/>
                                        </p:tgtEl>
                                        <p:attrNameLst>
                                          <p:attrName>style.visibility</p:attrName>
                                        </p:attrNameLst>
                                      </p:cBhvr>
                                      <p:to>
                                        <p:strVal val="visible"/>
                                      </p:to>
                                    </p:set>
                                    <p:animEffect transition="in" filter="wipe(left)">
                                      <p:cBhvr>
                                        <p:cTn id="7" dur="500"/>
                                        <p:tgtEl>
                                          <p:spTgt spid="229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9383"/>
                                        </p:tgtEl>
                                        <p:attrNameLst>
                                          <p:attrName>style.visibility</p:attrName>
                                        </p:attrNameLst>
                                      </p:cBhvr>
                                      <p:to>
                                        <p:strVal val="visible"/>
                                      </p:to>
                                    </p:set>
                                    <p:animEffect transition="in" filter="wipe(up)">
                                      <p:cBhvr>
                                        <p:cTn id="12" dur="500"/>
                                        <p:tgtEl>
                                          <p:spTgt spid="22938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29381"/>
                                        </p:tgtEl>
                                        <p:attrNameLst>
                                          <p:attrName>style.visibility</p:attrName>
                                        </p:attrNameLst>
                                      </p:cBhvr>
                                      <p:to>
                                        <p:strVal val="visible"/>
                                      </p:to>
                                    </p:set>
                                    <p:animEffect transition="in" filter="strips(downLeft)">
                                      <p:cBhvr>
                                        <p:cTn id="17" dur="500"/>
                                        <p:tgtEl>
                                          <p:spTgt spid="229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P spid="229383" grpId="0" animBg="1"/>
      <p:bldP spid="22938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p:nvPr>
        </p:nvSpPr>
        <p:spPr/>
        <p:txBody>
          <a:bodyPr/>
          <a:lstStyle/>
          <a:p>
            <a:r>
              <a:rPr lang="de-DE">
                <a:latin typeface="Calibri" charset="0"/>
              </a:rPr>
              <a:t>Okklusionen</a:t>
            </a:r>
          </a:p>
        </p:txBody>
      </p:sp>
      <p:pic>
        <p:nvPicPr>
          <p:cNvPr id="47107" name="Bild 2" descr="aero01_2010_okklusion_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01738"/>
            <a:ext cx="6553200" cy="5473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el 1"/>
          <p:cNvSpPr>
            <a:spLocks noGrp="1"/>
          </p:cNvSpPr>
          <p:nvPr>
            <p:ph type="title"/>
          </p:nvPr>
        </p:nvSpPr>
        <p:spPr/>
        <p:txBody>
          <a:bodyPr/>
          <a:lstStyle/>
          <a:p>
            <a:r>
              <a:rPr lang="de-DE">
                <a:latin typeface="Calibri" charset="0"/>
              </a:rPr>
              <a:t>Okklusionen</a:t>
            </a:r>
          </a:p>
        </p:txBody>
      </p:sp>
      <p:pic>
        <p:nvPicPr>
          <p:cNvPr id="48131" name="Bild 2" descr="aero01_2010_okklusion_1-2.jpg"/>
          <p:cNvPicPr>
            <a:picLocks noChangeAspect="1"/>
          </p:cNvPicPr>
          <p:nvPr/>
        </p:nvPicPr>
        <p:blipFill>
          <a:blip r:embed="rId2">
            <a:extLst>
              <a:ext uri="{28A0092B-C50C-407E-A947-70E740481C1C}">
                <a14:useLocalDpi xmlns:a14="http://schemas.microsoft.com/office/drawing/2010/main" val="0"/>
              </a:ext>
            </a:extLst>
          </a:blip>
          <a:srcRect t="1158" r="652"/>
          <a:stretch>
            <a:fillRect/>
          </a:stretch>
        </p:blipFill>
        <p:spPr bwMode="auto">
          <a:xfrm>
            <a:off x="1371600" y="1204913"/>
            <a:ext cx="6461125" cy="550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Bild 1" descr="336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981075"/>
            <a:ext cx="5491163" cy="488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300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ChangeArrowheads="1"/>
          </p:cNvSpPr>
          <p:nvPr/>
        </p:nvSpPr>
        <p:spPr bwMode="auto">
          <a:xfrm>
            <a:off x="0" y="5534025"/>
            <a:ext cx="4595813" cy="512763"/>
          </a:xfrm>
          <a:prstGeom prst="rect">
            <a:avLst/>
          </a:prstGeom>
          <a:solidFill>
            <a:srgbClr val="FFFF00"/>
          </a:solidFill>
          <a:ln w="25400">
            <a:solidFill>
              <a:schemeClr val="tx1"/>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79" name="Rectangle 3"/>
          <p:cNvSpPr>
            <a:spLocks noChangeArrowheads="1"/>
          </p:cNvSpPr>
          <p:nvPr/>
        </p:nvSpPr>
        <p:spPr bwMode="auto">
          <a:xfrm>
            <a:off x="0" y="1839913"/>
            <a:ext cx="4595813" cy="512762"/>
          </a:xfrm>
          <a:prstGeom prst="rect">
            <a:avLst/>
          </a:prstGeom>
          <a:solidFill>
            <a:srgbClr val="FFFF00"/>
          </a:solidFill>
          <a:ln w="25400">
            <a:solidFill>
              <a:schemeClr val="tx1"/>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0" name="Rectangle 4"/>
          <p:cNvSpPr>
            <a:spLocks noChangeArrowheads="1"/>
          </p:cNvSpPr>
          <p:nvPr/>
        </p:nvSpPr>
        <p:spPr bwMode="auto">
          <a:xfrm>
            <a:off x="0" y="3684588"/>
            <a:ext cx="2574925" cy="512762"/>
          </a:xfrm>
          <a:prstGeom prst="rect">
            <a:avLst/>
          </a:prstGeom>
          <a:solidFill>
            <a:srgbClr val="FFFF00"/>
          </a:solidFill>
          <a:ln w="25400">
            <a:solidFill>
              <a:schemeClr val="tx1"/>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17413" name="Rectangle 5"/>
          <p:cNvSpPr>
            <a:spLocks noGrp="1" noChangeArrowheads="1"/>
          </p:cNvSpPr>
          <p:nvPr>
            <p:ph type="title"/>
          </p:nvPr>
        </p:nvSpPr>
        <p:spPr/>
        <p:txBody>
          <a:bodyPr/>
          <a:lstStyle/>
          <a:p>
            <a:pPr eaLnBrk="1" hangingPunct="1"/>
            <a:r>
              <a:rPr lang="de-DE" altLang="x-none"/>
              <a:t>Globale Zirkulation</a:t>
            </a:r>
          </a:p>
        </p:txBody>
      </p:sp>
      <p:sp>
        <p:nvSpPr>
          <p:cNvPr id="203782" name="Oval 6"/>
          <p:cNvSpPr>
            <a:spLocks noChangeArrowheads="1"/>
          </p:cNvSpPr>
          <p:nvPr/>
        </p:nvSpPr>
        <p:spPr bwMode="auto">
          <a:xfrm>
            <a:off x="2511425" y="1843088"/>
            <a:ext cx="4197350" cy="4197350"/>
          </a:xfrm>
          <a:prstGeom prst="ellipse">
            <a:avLst/>
          </a:prstGeom>
          <a:solidFill>
            <a:srgbClr val="CCFFCC"/>
          </a:solidFill>
          <a:ln w="25400">
            <a:solidFill>
              <a:srgbClr val="993300"/>
            </a:solidFill>
            <a:round/>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5" name="AutoShape 9"/>
          <p:cNvSpPr>
            <a:spLocks noChangeArrowheads="1"/>
          </p:cNvSpPr>
          <p:nvPr/>
        </p:nvSpPr>
        <p:spPr bwMode="auto">
          <a:xfrm rot="10800000">
            <a:off x="6746875" y="3951288"/>
            <a:ext cx="1081088" cy="220662"/>
          </a:xfrm>
          <a:prstGeom prst="leftArrow">
            <a:avLst>
              <a:gd name="adj1" fmla="val 50000"/>
              <a:gd name="adj2" fmla="val 122482"/>
            </a:avLst>
          </a:prstGeom>
          <a:solidFill>
            <a:schemeClr val="accent2"/>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6" name="AutoShape 10"/>
          <p:cNvSpPr>
            <a:spLocks noChangeArrowheads="1"/>
          </p:cNvSpPr>
          <p:nvPr/>
        </p:nvSpPr>
        <p:spPr bwMode="auto">
          <a:xfrm rot="10800000">
            <a:off x="6748463" y="3730625"/>
            <a:ext cx="1066800" cy="220663"/>
          </a:xfrm>
          <a:prstGeom prst="leftArrow">
            <a:avLst>
              <a:gd name="adj1" fmla="val 50000"/>
              <a:gd name="adj2" fmla="val 120863"/>
            </a:avLst>
          </a:prstGeom>
          <a:solidFill>
            <a:schemeClr val="accent2"/>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7" name="AutoShape 11"/>
          <p:cNvSpPr>
            <a:spLocks noChangeArrowheads="1"/>
          </p:cNvSpPr>
          <p:nvPr/>
        </p:nvSpPr>
        <p:spPr bwMode="auto">
          <a:xfrm rot="5400000">
            <a:off x="4282281" y="6196807"/>
            <a:ext cx="415925" cy="211138"/>
          </a:xfrm>
          <a:prstGeom prst="leftArrow">
            <a:avLst>
              <a:gd name="adj1" fmla="val 50000"/>
              <a:gd name="adj2" fmla="val 49248"/>
            </a:avLst>
          </a:prstGeom>
          <a:solidFill>
            <a:srgbClr val="00FFFF"/>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8" name="AutoShape 12"/>
          <p:cNvSpPr>
            <a:spLocks noChangeArrowheads="1"/>
          </p:cNvSpPr>
          <p:nvPr/>
        </p:nvSpPr>
        <p:spPr bwMode="auto">
          <a:xfrm rot="5400000">
            <a:off x="4493419" y="6192044"/>
            <a:ext cx="415925" cy="211137"/>
          </a:xfrm>
          <a:prstGeom prst="leftArrow">
            <a:avLst>
              <a:gd name="adj1" fmla="val 50000"/>
              <a:gd name="adj2" fmla="val 49248"/>
            </a:avLst>
          </a:prstGeom>
          <a:solidFill>
            <a:srgbClr val="C0C0C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89" name="AutoShape 13"/>
          <p:cNvSpPr>
            <a:spLocks noChangeArrowheads="1"/>
          </p:cNvSpPr>
          <p:nvPr/>
        </p:nvSpPr>
        <p:spPr bwMode="auto">
          <a:xfrm rot="-5400000">
            <a:off x="4282281" y="1477169"/>
            <a:ext cx="415925" cy="211138"/>
          </a:xfrm>
          <a:prstGeom prst="leftArrow">
            <a:avLst>
              <a:gd name="adj1" fmla="val 50000"/>
              <a:gd name="adj2" fmla="val 49248"/>
            </a:avLst>
          </a:prstGeom>
          <a:solidFill>
            <a:srgbClr val="00FFFF"/>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90" name="AutoShape 14"/>
          <p:cNvSpPr>
            <a:spLocks noChangeArrowheads="1"/>
          </p:cNvSpPr>
          <p:nvPr/>
        </p:nvSpPr>
        <p:spPr bwMode="auto">
          <a:xfrm rot="-5400000">
            <a:off x="4493419" y="1472407"/>
            <a:ext cx="415925" cy="211137"/>
          </a:xfrm>
          <a:prstGeom prst="leftArrow">
            <a:avLst>
              <a:gd name="adj1" fmla="val 50000"/>
              <a:gd name="adj2" fmla="val 49248"/>
            </a:avLst>
          </a:prstGeom>
          <a:solidFill>
            <a:srgbClr val="C0C0C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795" name="Freeform 19"/>
          <p:cNvSpPr>
            <a:spLocks/>
          </p:cNvSpPr>
          <p:nvPr/>
        </p:nvSpPr>
        <p:spPr bwMode="auto">
          <a:xfrm>
            <a:off x="2800350" y="2862263"/>
            <a:ext cx="3586163" cy="330200"/>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44450">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203796" name="Freeform 20"/>
          <p:cNvSpPr>
            <a:spLocks/>
          </p:cNvSpPr>
          <p:nvPr/>
        </p:nvSpPr>
        <p:spPr bwMode="auto">
          <a:xfrm flipV="1">
            <a:off x="2800350" y="4649788"/>
            <a:ext cx="3586163" cy="339725"/>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44450">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797" name="Freeform 21"/>
          <p:cNvSpPr>
            <a:spLocks/>
          </p:cNvSpPr>
          <p:nvPr/>
        </p:nvSpPr>
        <p:spPr bwMode="auto">
          <a:xfrm>
            <a:off x="3502025" y="5370513"/>
            <a:ext cx="2108200" cy="346075"/>
          </a:xfrm>
          <a:custGeom>
            <a:avLst/>
            <a:gdLst>
              <a:gd name="T0" fmla="*/ 0 w 1328"/>
              <a:gd name="T1" fmla="*/ 2147483646 h 218"/>
              <a:gd name="T2" fmla="*/ 2147483646 w 1328"/>
              <a:gd name="T3" fmla="*/ 0 h 218"/>
              <a:gd name="T4" fmla="*/ 2147483646 w 1328"/>
              <a:gd name="T5" fmla="*/ 2147483646 h 218"/>
              <a:gd name="T6" fmla="*/ 0 60000 65536"/>
              <a:gd name="T7" fmla="*/ 0 60000 65536"/>
              <a:gd name="T8" fmla="*/ 0 60000 65536"/>
              <a:gd name="T9" fmla="*/ 0 w 1328"/>
              <a:gd name="T10" fmla="*/ 0 h 218"/>
              <a:gd name="T11" fmla="*/ 1328 w 1328"/>
              <a:gd name="T12" fmla="*/ 218 h 218"/>
            </a:gdLst>
            <a:ahLst/>
            <a:cxnLst>
              <a:cxn ang="T6">
                <a:pos x="T0" y="T1"/>
              </a:cxn>
              <a:cxn ang="T7">
                <a:pos x="T2" y="T3"/>
              </a:cxn>
              <a:cxn ang="T8">
                <a:pos x="T4" y="T5"/>
              </a:cxn>
            </a:cxnLst>
            <a:rect l="T9" t="T10" r="T11" b="T12"/>
            <a:pathLst>
              <a:path w="1328" h="218">
                <a:moveTo>
                  <a:pt x="0" y="218"/>
                </a:moveTo>
                <a:cubicBezTo>
                  <a:pt x="95" y="126"/>
                  <a:pt x="474" y="0"/>
                  <a:pt x="695" y="0"/>
                </a:cubicBezTo>
                <a:cubicBezTo>
                  <a:pt x="916" y="0"/>
                  <a:pt x="1223" y="140"/>
                  <a:pt x="1328" y="218"/>
                </a:cubicBezTo>
              </a:path>
            </a:pathLst>
          </a:custGeom>
          <a:noFill/>
          <a:ln w="44450">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798" name="Freeform 22"/>
          <p:cNvSpPr>
            <a:spLocks/>
          </p:cNvSpPr>
          <p:nvPr/>
        </p:nvSpPr>
        <p:spPr bwMode="auto">
          <a:xfrm>
            <a:off x="3502025" y="2151063"/>
            <a:ext cx="2108200" cy="330200"/>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44450">
            <a:solidFill>
              <a:srgbClr val="C0C0C0"/>
            </a:solidFill>
            <a:prstDash val="dash"/>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799" name="Line 23"/>
          <p:cNvSpPr>
            <a:spLocks noChangeShapeType="1"/>
          </p:cNvSpPr>
          <p:nvPr/>
        </p:nvSpPr>
        <p:spPr bwMode="auto">
          <a:xfrm>
            <a:off x="2511425" y="3951288"/>
            <a:ext cx="4165600" cy="0"/>
          </a:xfrm>
          <a:prstGeom prst="line">
            <a:avLst/>
          </a:prstGeom>
          <a:noFill/>
          <a:ln w="4445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03800" name="AutoShape 24"/>
          <p:cNvSpPr>
            <a:spLocks noChangeArrowheads="1"/>
          </p:cNvSpPr>
          <p:nvPr/>
        </p:nvSpPr>
        <p:spPr bwMode="auto">
          <a:xfrm rot="1800000">
            <a:off x="6430963" y="4989513"/>
            <a:ext cx="785812" cy="219075"/>
          </a:xfrm>
          <a:prstGeom prst="leftArrow">
            <a:avLst>
              <a:gd name="adj1" fmla="val 50000"/>
              <a:gd name="adj2" fmla="val 89674"/>
            </a:avLst>
          </a:prstGeom>
          <a:solidFill>
            <a:schemeClr val="accent2"/>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1" name="AutoShape 25"/>
          <p:cNvSpPr>
            <a:spLocks noChangeArrowheads="1"/>
          </p:cNvSpPr>
          <p:nvPr/>
        </p:nvSpPr>
        <p:spPr bwMode="auto">
          <a:xfrm rot="1800000">
            <a:off x="6310313" y="5202238"/>
            <a:ext cx="785812" cy="219075"/>
          </a:xfrm>
          <a:prstGeom prst="leftArrow">
            <a:avLst>
              <a:gd name="adj1" fmla="val 50000"/>
              <a:gd name="adj2" fmla="val 89674"/>
            </a:avLst>
          </a:prstGeom>
          <a:solidFill>
            <a:srgbClr val="FF990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2" name="AutoShape 26"/>
          <p:cNvSpPr>
            <a:spLocks noChangeArrowheads="1"/>
          </p:cNvSpPr>
          <p:nvPr/>
        </p:nvSpPr>
        <p:spPr bwMode="auto">
          <a:xfrm rot="-1800000">
            <a:off x="6291263" y="2425700"/>
            <a:ext cx="785812" cy="219075"/>
          </a:xfrm>
          <a:prstGeom prst="leftArrow">
            <a:avLst>
              <a:gd name="adj1" fmla="val 50000"/>
              <a:gd name="adj2" fmla="val 89674"/>
            </a:avLst>
          </a:prstGeom>
          <a:solidFill>
            <a:srgbClr val="FF990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3" name="AutoShape 27"/>
          <p:cNvSpPr>
            <a:spLocks noChangeArrowheads="1"/>
          </p:cNvSpPr>
          <p:nvPr/>
        </p:nvSpPr>
        <p:spPr bwMode="auto">
          <a:xfrm rot="-1800000">
            <a:off x="6424613" y="2643188"/>
            <a:ext cx="785812" cy="219075"/>
          </a:xfrm>
          <a:prstGeom prst="leftArrow">
            <a:avLst>
              <a:gd name="adj1" fmla="val 50000"/>
              <a:gd name="adj2" fmla="val 89674"/>
            </a:avLst>
          </a:prstGeom>
          <a:solidFill>
            <a:schemeClr val="accent2"/>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4" name="AutoShape 28"/>
          <p:cNvSpPr>
            <a:spLocks noChangeArrowheads="1"/>
          </p:cNvSpPr>
          <p:nvPr/>
        </p:nvSpPr>
        <p:spPr bwMode="auto">
          <a:xfrm rot="7200000">
            <a:off x="5633244" y="1807369"/>
            <a:ext cx="463550" cy="223838"/>
          </a:xfrm>
          <a:prstGeom prst="leftArrow">
            <a:avLst>
              <a:gd name="adj1" fmla="val 50000"/>
              <a:gd name="adj2" fmla="val 51773"/>
            </a:avLst>
          </a:prstGeom>
          <a:solidFill>
            <a:srgbClr val="FF990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5" name="AutoShape 29"/>
          <p:cNvSpPr>
            <a:spLocks noChangeArrowheads="1"/>
          </p:cNvSpPr>
          <p:nvPr/>
        </p:nvSpPr>
        <p:spPr bwMode="auto">
          <a:xfrm rot="7200000">
            <a:off x="5452269" y="1701006"/>
            <a:ext cx="463550" cy="223838"/>
          </a:xfrm>
          <a:prstGeom prst="leftArrow">
            <a:avLst>
              <a:gd name="adj1" fmla="val 50000"/>
              <a:gd name="adj2" fmla="val 51773"/>
            </a:avLst>
          </a:prstGeom>
          <a:solidFill>
            <a:srgbClr val="C0C0C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6" name="AutoShape 30"/>
          <p:cNvSpPr>
            <a:spLocks noChangeArrowheads="1"/>
          </p:cNvSpPr>
          <p:nvPr/>
        </p:nvSpPr>
        <p:spPr bwMode="auto">
          <a:xfrm rot="-7200000">
            <a:off x="5668169" y="5836444"/>
            <a:ext cx="463550" cy="223838"/>
          </a:xfrm>
          <a:prstGeom prst="leftArrow">
            <a:avLst>
              <a:gd name="adj1" fmla="val 50000"/>
              <a:gd name="adj2" fmla="val 51773"/>
            </a:avLst>
          </a:prstGeom>
          <a:solidFill>
            <a:srgbClr val="FF990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7" name="AutoShape 31"/>
          <p:cNvSpPr>
            <a:spLocks noChangeArrowheads="1"/>
          </p:cNvSpPr>
          <p:nvPr/>
        </p:nvSpPr>
        <p:spPr bwMode="auto">
          <a:xfrm rot="-7200000">
            <a:off x="5490369" y="5938044"/>
            <a:ext cx="463550" cy="223838"/>
          </a:xfrm>
          <a:prstGeom prst="leftArrow">
            <a:avLst>
              <a:gd name="adj1" fmla="val 50000"/>
              <a:gd name="adj2" fmla="val 51773"/>
            </a:avLst>
          </a:prstGeom>
          <a:solidFill>
            <a:srgbClr val="C0C0C0"/>
          </a:solidFill>
          <a:ln w="25400">
            <a:solidFill>
              <a:srgbClr val="800080"/>
            </a:solidFill>
            <a:miter lim="800000"/>
            <a:headEnd/>
            <a:tailEnd/>
          </a:ln>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08" name="Freeform 32"/>
          <p:cNvSpPr>
            <a:spLocks/>
          </p:cNvSpPr>
          <p:nvPr/>
        </p:nvSpPr>
        <p:spPr bwMode="auto">
          <a:xfrm>
            <a:off x="7270750" y="2663825"/>
            <a:ext cx="592138" cy="1079500"/>
          </a:xfrm>
          <a:custGeom>
            <a:avLst/>
            <a:gdLst>
              <a:gd name="T0" fmla="*/ 2147483646 w 373"/>
              <a:gd name="T1" fmla="*/ 2147483646 h 680"/>
              <a:gd name="T2" fmla="*/ 2147483646 w 373"/>
              <a:gd name="T3" fmla="*/ 2147483646 h 680"/>
              <a:gd name="T4" fmla="*/ 0 w 373"/>
              <a:gd name="T5" fmla="*/ 0 h 680"/>
              <a:gd name="T6" fmla="*/ 0 60000 65536"/>
              <a:gd name="T7" fmla="*/ 0 60000 65536"/>
              <a:gd name="T8" fmla="*/ 0 60000 65536"/>
              <a:gd name="T9" fmla="*/ 0 w 373"/>
              <a:gd name="T10" fmla="*/ 0 h 680"/>
              <a:gd name="T11" fmla="*/ 373 w 373"/>
              <a:gd name="T12" fmla="*/ 680 h 680"/>
            </a:gdLst>
            <a:ahLst/>
            <a:cxnLst>
              <a:cxn ang="T6">
                <a:pos x="T0" y="T1"/>
              </a:cxn>
              <a:cxn ang="T7">
                <a:pos x="T2" y="T3"/>
              </a:cxn>
              <a:cxn ang="T8">
                <a:pos x="T4" y="T5"/>
              </a:cxn>
            </a:cxnLst>
            <a:rect l="T9" t="T10" r="T11" b="T12"/>
            <a:pathLst>
              <a:path w="373" h="680">
                <a:moveTo>
                  <a:pt x="373" y="680"/>
                </a:moveTo>
                <a:cubicBezTo>
                  <a:pt x="358" y="569"/>
                  <a:pt x="353" y="469"/>
                  <a:pt x="291" y="356"/>
                </a:cubicBezTo>
                <a:cubicBezTo>
                  <a:pt x="229" y="243"/>
                  <a:pt x="61" y="74"/>
                  <a:pt x="0" y="0"/>
                </a:cubicBezTo>
              </a:path>
            </a:pathLst>
          </a:custGeom>
          <a:noFill/>
          <a:ln w="635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203809" name="Freeform 33"/>
          <p:cNvSpPr>
            <a:spLocks/>
          </p:cNvSpPr>
          <p:nvPr/>
        </p:nvSpPr>
        <p:spPr bwMode="auto">
          <a:xfrm>
            <a:off x="7294563" y="4130675"/>
            <a:ext cx="592137" cy="1020763"/>
          </a:xfrm>
          <a:custGeom>
            <a:avLst/>
            <a:gdLst>
              <a:gd name="T0" fmla="*/ 2147483646 w 373"/>
              <a:gd name="T1" fmla="*/ 0 h 643"/>
              <a:gd name="T2" fmla="*/ 2147483646 w 373"/>
              <a:gd name="T3" fmla="*/ 2147483646 h 643"/>
              <a:gd name="T4" fmla="*/ 0 w 373"/>
              <a:gd name="T5" fmla="*/ 2147483646 h 643"/>
              <a:gd name="T6" fmla="*/ 0 60000 65536"/>
              <a:gd name="T7" fmla="*/ 0 60000 65536"/>
              <a:gd name="T8" fmla="*/ 0 60000 65536"/>
              <a:gd name="T9" fmla="*/ 0 w 373"/>
              <a:gd name="T10" fmla="*/ 0 h 643"/>
              <a:gd name="T11" fmla="*/ 373 w 373"/>
              <a:gd name="T12" fmla="*/ 643 h 643"/>
            </a:gdLst>
            <a:ahLst/>
            <a:cxnLst>
              <a:cxn ang="T6">
                <a:pos x="T0" y="T1"/>
              </a:cxn>
              <a:cxn ang="T7">
                <a:pos x="T2" y="T3"/>
              </a:cxn>
              <a:cxn ang="T8">
                <a:pos x="T4" y="T5"/>
              </a:cxn>
            </a:cxnLst>
            <a:rect l="T9" t="T10" r="T11" b="T12"/>
            <a:pathLst>
              <a:path w="373" h="643">
                <a:moveTo>
                  <a:pt x="373" y="0"/>
                </a:moveTo>
                <a:cubicBezTo>
                  <a:pt x="358" y="105"/>
                  <a:pt x="345" y="235"/>
                  <a:pt x="283" y="342"/>
                </a:cubicBezTo>
                <a:cubicBezTo>
                  <a:pt x="221" y="449"/>
                  <a:pt x="59" y="580"/>
                  <a:pt x="0" y="643"/>
                </a:cubicBezTo>
              </a:path>
            </a:pathLst>
          </a:custGeom>
          <a:noFill/>
          <a:ln w="635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0" name="Freeform 34"/>
          <p:cNvSpPr>
            <a:spLocks/>
          </p:cNvSpPr>
          <p:nvPr/>
        </p:nvSpPr>
        <p:spPr bwMode="auto">
          <a:xfrm>
            <a:off x="4800600" y="1298575"/>
            <a:ext cx="974725" cy="234950"/>
          </a:xfrm>
          <a:custGeom>
            <a:avLst/>
            <a:gdLst>
              <a:gd name="T0" fmla="*/ 2147483646 w 614"/>
              <a:gd name="T1" fmla="*/ 2147483646 h 148"/>
              <a:gd name="T2" fmla="*/ 2147483646 w 614"/>
              <a:gd name="T3" fmla="*/ 2147483646 h 148"/>
              <a:gd name="T4" fmla="*/ 0 w 614"/>
              <a:gd name="T5" fmla="*/ 2147483646 h 148"/>
              <a:gd name="T6" fmla="*/ 0 60000 65536"/>
              <a:gd name="T7" fmla="*/ 0 60000 65536"/>
              <a:gd name="T8" fmla="*/ 0 60000 65536"/>
              <a:gd name="T9" fmla="*/ 0 w 614"/>
              <a:gd name="T10" fmla="*/ 0 h 148"/>
              <a:gd name="T11" fmla="*/ 614 w 614"/>
              <a:gd name="T12" fmla="*/ 148 h 148"/>
            </a:gdLst>
            <a:ahLst/>
            <a:cxnLst>
              <a:cxn ang="T6">
                <a:pos x="T0" y="T1"/>
              </a:cxn>
              <a:cxn ang="T7">
                <a:pos x="T2" y="T3"/>
              </a:cxn>
              <a:cxn ang="T8">
                <a:pos x="T4" y="T5"/>
              </a:cxn>
            </a:cxnLst>
            <a:rect l="T9" t="T10" r="T11" b="T12"/>
            <a:pathLst>
              <a:path w="614" h="148">
                <a:moveTo>
                  <a:pt x="614" y="148"/>
                </a:moveTo>
                <a:cubicBezTo>
                  <a:pt x="532" y="70"/>
                  <a:pt x="420" y="40"/>
                  <a:pt x="318" y="20"/>
                </a:cubicBezTo>
                <a:cubicBezTo>
                  <a:pt x="216" y="0"/>
                  <a:pt x="66" y="25"/>
                  <a:pt x="0" y="26"/>
                </a:cubicBezTo>
              </a:path>
            </a:pathLst>
          </a:custGeom>
          <a:noFill/>
          <a:ln w="63500">
            <a:solidFill>
              <a:srgbClr val="C0C0C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203811" name="Freeform 35"/>
          <p:cNvSpPr>
            <a:spLocks/>
          </p:cNvSpPr>
          <p:nvPr/>
        </p:nvSpPr>
        <p:spPr bwMode="auto">
          <a:xfrm flipV="1">
            <a:off x="4784725" y="6318250"/>
            <a:ext cx="974725" cy="263525"/>
          </a:xfrm>
          <a:custGeom>
            <a:avLst/>
            <a:gdLst>
              <a:gd name="T0" fmla="*/ 2147483646 w 614"/>
              <a:gd name="T1" fmla="*/ 2147483646 h 148"/>
              <a:gd name="T2" fmla="*/ 2147483646 w 614"/>
              <a:gd name="T3" fmla="*/ 2147483646 h 148"/>
              <a:gd name="T4" fmla="*/ 0 w 614"/>
              <a:gd name="T5" fmla="*/ 2147483646 h 148"/>
              <a:gd name="T6" fmla="*/ 0 60000 65536"/>
              <a:gd name="T7" fmla="*/ 0 60000 65536"/>
              <a:gd name="T8" fmla="*/ 0 60000 65536"/>
              <a:gd name="T9" fmla="*/ 0 w 614"/>
              <a:gd name="T10" fmla="*/ 0 h 148"/>
              <a:gd name="T11" fmla="*/ 614 w 614"/>
              <a:gd name="T12" fmla="*/ 148 h 148"/>
            </a:gdLst>
            <a:ahLst/>
            <a:cxnLst>
              <a:cxn ang="T6">
                <a:pos x="T0" y="T1"/>
              </a:cxn>
              <a:cxn ang="T7">
                <a:pos x="T2" y="T3"/>
              </a:cxn>
              <a:cxn ang="T8">
                <a:pos x="T4" y="T5"/>
              </a:cxn>
            </a:cxnLst>
            <a:rect l="T9" t="T10" r="T11" b="T12"/>
            <a:pathLst>
              <a:path w="614" h="148">
                <a:moveTo>
                  <a:pt x="614" y="148"/>
                </a:moveTo>
                <a:cubicBezTo>
                  <a:pt x="532" y="70"/>
                  <a:pt x="420" y="40"/>
                  <a:pt x="318" y="20"/>
                </a:cubicBezTo>
                <a:cubicBezTo>
                  <a:pt x="216" y="0"/>
                  <a:pt x="66" y="25"/>
                  <a:pt x="0" y="26"/>
                </a:cubicBezTo>
              </a:path>
            </a:pathLst>
          </a:custGeom>
          <a:noFill/>
          <a:ln w="63500">
            <a:solidFill>
              <a:srgbClr val="C0C0C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2" name="Freeform 36"/>
          <p:cNvSpPr>
            <a:spLocks/>
          </p:cNvSpPr>
          <p:nvPr/>
        </p:nvSpPr>
        <p:spPr bwMode="auto">
          <a:xfrm>
            <a:off x="6051550" y="1711325"/>
            <a:ext cx="939800" cy="495300"/>
          </a:xfrm>
          <a:custGeom>
            <a:avLst/>
            <a:gdLst>
              <a:gd name="T0" fmla="*/ 0 w 592"/>
              <a:gd name="T1" fmla="*/ 0 h 312"/>
              <a:gd name="T2" fmla="*/ 2147483646 w 592"/>
              <a:gd name="T3" fmla="*/ 2147483646 h 312"/>
              <a:gd name="T4" fmla="*/ 2147483646 w 592"/>
              <a:gd name="T5" fmla="*/ 2147483646 h 312"/>
              <a:gd name="T6" fmla="*/ 0 60000 65536"/>
              <a:gd name="T7" fmla="*/ 0 60000 65536"/>
              <a:gd name="T8" fmla="*/ 0 60000 65536"/>
              <a:gd name="T9" fmla="*/ 0 w 592"/>
              <a:gd name="T10" fmla="*/ 0 h 312"/>
              <a:gd name="T11" fmla="*/ 592 w 592"/>
              <a:gd name="T12" fmla="*/ 312 h 312"/>
            </a:gdLst>
            <a:ahLst/>
            <a:cxnLst>
              <a:cxn ang="T6">
                <a:pos x="T0" y="T1"/>
              </a:cxn>
              <a:cxn ang="T7">
                <a:pos x="T2" y="T3"/>
              </a:cxn>
              <a:cxn ang="T8">
                <a:pos x="T4" y="T5"/>
              </a:cxn>
            </a:cxnLst>
            <a:rect l="T9" t="T10" r="T11" b="T12"/>
            <a:pathLst>
              <a:path w="592" h="312">
                <a:moveTo>
                  <a:pt x="0" y="0"/>
                </a:moveTo>
                <a:cubicBezTo>
                  <a:pt x="110" y="14"/>
                  <a:pt x="235" y="60"/>
                  <a:pt x="330" y="112"/>
                </a:cubicBezTo>
                <a:cubicBezTo>
                  <a:pt x="429" y="164"/>
                  <a:pt x="542" y="270"/>
                  <a:pt x="592" y="312"/>
                </a:cubicBezTo>
              </a:path>
            </a:pathLst>
          </a:custGeom>
          <a:noFill/>
          <a:ln w="635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3" name="Freeform 37"/>
          <p:cNvSpPr>
            <a:spLocks/>
          </p:cNvSpPr>
          <p:nvPr/>
        </p:nvSpPr>
        <p:spPr bwMode="auto">
          <a:xfrm>
            <a:off x="6083300" y="5632450"/>
            <a:ext cx="927100" cy="501650"/>
          </a:xfrm>
          <a:custGeom>
            <a:avLst/>
            <a:gdLst>
              <a:gd name="T0" fmla="*/ 0 w 584"/>
              <a:gd name="T1" fmla="*/ 2147483646 h 316"/>
              <a:gd name="T2" fmla="*/ 2147483646 w 584"/>
              <a:gd name="T3" fmla="*/ 2147483646 h 316"/>
              <a:gd name="T4" fmla="*/ 2147483646 w 584"/>
              <a:gd name="T5" fmla="*/ 0 h 316"/>
              <a:gd name="T6" fmla="*/ 0 60000 65536"/>
              <a:gd name="T7" fmla="*/ 0 60000 65536"/>
              <a:gd name="T8" fmla="*/ 0 60000 65536"/>
              <a:gd name="T9" fmla="*/ 0 w 584"/>
              <a:gd name="T10" fmla="*/ 0 h 316"/>
              <a:gd name="T11" fmla="*/ 584 w 584"/>
              <a:gd name="T12" fmla="*/ 316 h 316"/>
            </a:gdLst>
            <a:ahLst/>
            <a:cxnLst>
              <a:cxn ang="T6">
                <a:pos x="T0" y="T1"/>
              </a:cxn>
              <a:cxn ang="T7">
                <a:pos x="T2" y="T3"/>
              </a:cxn>
              <a:cxn ang="T8">
                <a:pos x="T4" y="T5"/>
              </a:cxn>
            </a:cxnLst>
            <a:rect l="T9" t="T10" r="T11" b="T12"/>
            <a:pathLst>
              <a:path w="584" h="316">
                <a:moveTo>
                  <a:pt x="0" y="316"/>
                </a:moveTo>
                <a:cubicBezTo>
                  <a:pt x="106" y="309"/>
                  <a:pt x="211" y="289"/>
                  <a:pt x="307" y="242"/>
                </a:cubicBezTo>
                <a:cubicBezTo>
                  <a:pt x="404" y="189"/>
                  <a:pt x="528" y="44"/>
                  <a:pt x="584" y="0"/>
                </a:cubicBezTo>
              </a:path>
            </a:pathLst>
          </a:custGeom>
          <a:noFill/>
          <a:ln w="635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4" name="Freeform 38"/>
          <p:cNvSpPr>
            <a:spLocks/>
          </p:cNvSpPr>
          <p:nvPr/>
        </p:nvSpPr>
        <p:spPr bwMode="auto">
          <a:xfrm>
            <a:off x="4822825" y="1714500"/>
            <a:ext cx="692150" cy="219075"/>
          </a:xfrm>
          <a:custGeom>
            <a:avLst/>
            <a:gdLst>
              <a:gd name="T0" fmla="*/ 0 w 436"/>
              <a:gd name="T1" fmla="*/ 2147483646 h 138"/>
              <a:gd name="T2" fmla="*/ 2147483646 w 436"/>
              <a:gd name="T3" fmla="*/ 2147483646 h 138"/>
              <a:gd name="T4" fmla="*/ 2147483646 w 436"/>
              <a:gd name="T5" fmla="*/ 2147483646 h 138"/>
              <a:gd name="T6" fmla="*/ 0 60000 65536"/>
              <a:gd name="T7" fmla="*/ 0 60000 65536"/>
              <a:gd name="T8" fmla="*/ 0 60000 65536"/>
              <a:gd name="T9" fmla="*/ 0 w 436"/>
              <a:gd name="T10" fmla="*/ 0 h 138"/>
              <a:gd name="T11" fmla="*/ 436 w 436"/>
              <a:gd name="T12" fmla="*/ 138 h 138"/>
            </a:gdLst>
            <a:ahLst/>
            <a:cxnLst>
              <a:cxn ang="T6">
                <a:pos x="T0" y="T1"/>
              </a:cxn>
              <a:cxn ang="T7">
                <a:pos x="T2" y="T3"/>
              </a:cxn>
              <a:cxn ang="T8">
                <a:pos x="T4" y="T5"/>
              </a:cxn>
            </a:cxnLst>
            <a:rect l="T9" t="T10" r="T11" b="T12"/>
            <a:pathLst>
              <a:path w="436" h="138">
                <a:moveTo>
                  <a:pt x="0" y="6"/>
                </a:moveTo>
                <a:cubicBezTo>
                  <a:pt x="66" y="0"/>
                  <a:pt x="137" y="6"/>
                  <a:pt x="210" y="28"/>
                </a:cubicBezTo>
                <a:cubicBezTo>
                  <a:pt x="283" y="50"/>
                  <a:pt x="389" y="115"/>
                  <a:pt x="436" y="138"/>
                </a:cubicBezTo>
              </a:path>
            </a:pathLst>
          </a:custGeom>
          <a:noFill/>
          <a:ln w="63500">
            <a:solidFill>
              <a:srgbClr val="C0C0C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5" name="Freeform 39"/>
          <p:cNvSpPr>
            <a:spLocks/>
          </p:cNvSpPr>
          <p:nvPr/>
        </p:nvSpPr>
        <p:spPr bwMode="auto">
          <a:xfrm flipV="1">
            <a:off x="6613525" y="4170363"/>
            <a:ext cx="201613" cy="665162"/>
          </a:xfrm>
          <a:custGeom>
            <a:avLst/>
            <a:gdLst>
              <a:gd name="T0" fmla="*/ 0 w 134"/>
              <a:gd name="T1" fmla="*/ 0 h 438"/>
              <a:gd name="T2" fmla="*/ 2147483646 w 134"/>
              <a:gd name="T3" fmla="*/ 2147483646 h 438"/>
              <a:gd name="T4" fmla="*/ 2147483646 w 134"/>
              <a:gd name="T5" fmla="*/ 2147483646 h 438"/>
              <a:gd name="T6" fmla="*/ 0 60000 65536"/>
              <a:gd name="T7" fmla="*/ 0 60000 65536"/>
              <a:gd name="T8" fmla="*/ 0 60000 65536"/>
              <a:gd name="T9" fmla="*/ 0 w 134"/>
              <a:gd name="T10" fmla="*/ 0 h 438"/>
              <a:gd name="T11" fmla="*/ 134 w 134"/>
              <a:gd name="T12" fmla="*/ 438 h 438"/>
            </a:gdLst>
            <a:ahLst/>
            <a:cxnLst>
              <a:cxn ang="T6">
                <a:pos x="T0" y="T1"/>
              </a:cxn>
              <a:cxn ang="T7">
                <a:pos x="T2" y="T3"/>
              </a:cxn>
              <a:cxn ang="T8">
                <a:pos x="T4" y="T5"/>
              </a:cxn>
            </a:cxnLst>
            <a:rect l="T9" t="T10" r="T11" b="T12"/>
            <a:pathLst>
              <a:path w="134" h="438">
                <a:moveTo>
                  <a:pt x="0" y="0"/>
                </a:moveTo>
                <a:cubicBezTo>
                  <a:pt x="17" y="26"/>
                  <a:pt x="68" y="95"/>
                  <a:pt x="90" y="168"/>
                </a:cubicBezTo>
                <a:cubicBezTo>
                  <a:pt x="112" y="241"/>
                  <a:pt x="125" y="384"/>
                  <a:pt x="134" y="438"/>
                </a:cubicBezTo>
              </a:path>
            </a:pathLst>
          </a:custGeom>
          <a:noFill/>
          <a:ln w="635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6" name="Freeform 40"/>
          <p:cNvSpPr>
            <a:spLocks/>
          </p:cNvSpPr>
          <p:nvPr/>
        </p:nvSpPr>
        <p:spPr bwMode="auto">
          <a:xfrm>
            <a:off x="4864100" y="5946775"/>
            <a:ext cx="628650" cy="244475"/>
          </a:xfrm>
          <a:custGeom>
            <a:avLst/>
            <a:gdLst>
              <a:gd name="T0" fmla="*/ 0 w 396"/>
              <a:gd name="T1" fmla="*/ 2147483646 h 154"/>
              <a:gd name="T2" fmla="*/ 2147483646 w 396"/>
              <a:gd name="T3" fmla="*/ 2147483646 h 154"/>
              <a:gd name="T4" fmla="*/ 2147483646 w 396"/>
              <a:gd name="T5" fmla="*/ 0 h 154"/>
              <a:gd name="T6" fmla="*/ 0 60000 65536"/>
              <a:gd name="T7" fmla="*/ 0 60000 65536"/>
              <a:gd name="T8" fmla="*/ 0 60000 65536"/>
              <a:gd name="T9" fmla="*/ 0 w 396"/>
              <a:gd name="T10" fmla="*/ 0 h 154"/>
              <a:gd name="T11" fmla="*/ 396 w 396"/>
              <a:gd name="T12" fmla="*/ 154 h 154"/>
            </a:gdLst>
            <a:ahLst/>
            <a:cxnLst>
              <a:cxn ang="T6">
                <a:pos x="T0" y="T1"/>
              </a:cxn>
              <a:cxn ang="T7">
                <a:pos x="T2" y="T3"/>
              </a:cxn>
              <a:cxn ang="T8">
                <a:pos x="T4" y="T5"/>
              </a:cxn>
            </a:cxnLst>
            <a:rect l="T9" t="T10" r="T11" b="T12"/>
            <a:pathLst>
              <a:path w="396" h="154">
                <a:moveTo>
                  <a:pt x="0" y="152"/>
                </a:moveTo>
                <a:cubicBezTo>
                  <a:pt x="58" y="154"/>
                  <a:pt x="166" y="128"/>
                  <a:pt x="230" y="100"/>
                </a:cubicBezTo>
                <a:cubicBezTo>
                  <a:pt x="296" y="75"/>
                  <a:pt x="364" y="24"/>
                  <a:pt x="396" y="0"/>
                </a:cubicBezTo>
              </a:path>
            </a:pathLst>
          </a:custGeom>
          <a:noFill/>
          <a:ln w="63500">
            <a:solidFill>
              <a:srgbClr val="C0C0C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7" name="Freeform 41"/>
          <p:cNvSpPr>
            <a:spLocks/>
          </p:cNvSpPr>
          <p:nvPr/>
        </p:nvSpPr>
        <p:spPr bwMode="auto">
          <a:xfrm>
            <a:off x="6634163" y="3024188"/>
            <a:ext cx="223837" cy="700087"/>
          </a:xfrm>
          <a:custGeom>
            <a:avLst/>
            <a:gdLst>
              <a:gd name="T0" fmla="*/ 0 w 141"/>
              <a:gd name="T1" fmla="*/ 0 h 441"/>
              <a:gd name="T2" fmla="*/ 2147483646 w 141"/>
              <a:gd name="T3" fmla="*/ 2147483646 h 441"/>
              <a:gd name="T4" fmla="*/ 2147483646 w 141"/>
              <a:gd name="T5" fmla="*/ 2147483646 h 441"/>
              <a:gd name="T6" fmla="*/ 0 60000 65536"/>
              <a:gd name="T7" fmla="*/ 0 60000 65536"/>
              <a:gd name="T8" fmla="*/ 0 60000 65536"/>
              <a:gd name="T9" fmla="*/ 0 w 141"/>
              <a:gd name="T10" fmla="*/ 0 h 441"/>
              <a:gd name="T11" fmla="*/ 141 w 141"/>
              <a:gd name="T12" fmla="*/ 441 h 441"/>
            </a:gdLst>
            <a:ahLst/>
            <a:cxnLst>
              <a:cxn ang="T6">
                <a:pos x="T0" y="T1"/>
              </a:cxn>
              <a:cxn ang="T7">
                <a:pos x="T2" y="T3"/>
              </a:cxn>
              <a:cxn ang="T8">
                <a:pos x="T4" y="T5"/>
              </a:cxn>
            </a:cxnLst>
            <a:rect l="T9" t="T10" r="T11" b="T12"/>
            <a:pathLst>
              <a:path w="141" h="441">
                <a:moveTo>
                  <a:pt x="0" y="0"/>
                </a:moveTo>
                <a:cubicBezTo>
                  <a:pt x="48" y="66"/>
                  <a:pt x="69" y="99"/>
                  <a:pt x="93" y="171"/>
                </a:cubicBezTo>
                <a:cubicBezTo>
                  <a:pt x="116" y="244"/>
                  <a:pt x="141" y="369"/>
                  <a:pt x="141" y="441"/>
                </a:cubicBezTo>
              </a:path>
            </a:pathLst>
          </a:custGeom>
          <a:noFill/>
          <a:ln w="63500">
            <a:solidFill>
              <a:schemeClr val="accent2"/>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8" name="Freeform 42"/>
          <p:cNvSpPr>
            <a:spLocks/>
          </p:cNvSpPr>
          <p:nvPr/>
        </p:nvSpPr>
        <p:spPr bwMode="auto">
          <a:xfrm>
            <a:off x="5862638" y="2119313"/>
            <a:ext cx="523875" cy="438150"/>
          </a:xfrm>
          <a:custGeom>
            <a:avLst/>
            <a:gdLst>
              <a:gd name="T0" fmla="*/ 2147483646 w 330"/>
              <a:gd name="T1" fmla="*/ 2147483646 h 276"/>
              <a:gd name="T2" fmla="*/ 2147483646 w 330"/>
              <a:gd name="T3" fmla="*/ 2147483646 h 276"/>
              <a:gd name="T4" fmla="*/ 0 w 330"/>
              <a:gd name="T5" fmla="*/ 0 h 276"/>
              <a:gd name="T6" fmla="*/ 0 60000 65536"/>
              <a:gd name="T7" fmla="*/ 0 60000 65536"/>
              <a:gd name="T8" fmla="*/ 0 60000 65536"/>
              <a:gd name="T9" fmla="*/ 0 w 330"/>
              <a:gd name="T10" fmla="*/ 0 h 276"/>
              <a:gd name="T11" fmla="*/ 330 w 330"/>
              <a:gd name="T12" fmla="*/ 276 h 276"/>
            </a:gdLst>
            <a:ahLst/>
            <a:cxnLst>
              <a:cxn ang="T6">
                <a:pos x="T0" y="T1"/>
              </a:cxn>
              <a:cxn ang="T7">
                <a:pos x="T2" y="T3"/>
              </a:cxn>
              <a:cxn ang="T8">
                <a:pos x="T4" y="T5"/>
              </a:cxn>
            </a:cxnLst>
            <a:rect l="T9" t="T10" r="T11" b="T12"/>
            <a:pathLst>
              <a:path w="330" h="276">
                <a:moveTo>
                  <a:pt x="330" y="276"/>
                </a:moveTo>
                <a:cubicBezTo>
                  <a:pt x="306" y="234"/>
                  <a:pt x="232" y="155"/>
                  <a:pt x="177" y="111"/>
                </a:cubicBezTo>
                <a:cubicBezTo>
                  <a:pt x="122" y="65"/>
                  <a:pt x="37" y="21"/>
                  <a:pt x="0" y="0"/>
                </a:cubicBezTo>
              </a:path>
            </a:pathLst>
          </a:custGeom>
          <a:noFill/>
          <a:ln w="635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19" name="Freeform 43"/>
          <p:cNvSpPr>
            <a:spLocks/>
          </p:cNvSpPr>
          <p:nvPr/>
        </p:nvSpPr>
        <p:spPr bwMode="auto">
          <a:xfrm>
            <a:off x="5943600" y="5257800"/>
            <a:ext cx="438150" cy="514350"/>
          </a:xfrm>
          <a:custGeom>
            <a:avLst/>
            <a:gdLst>
              <a:gd name="T0" fmla="*/ 2147483646 w 276"/>
              <a:gd name="T1" fmla="*/ 0 h 324"/>
              <a:gd name="T2" fmla="*/ 2147483646 w 276"/>
              <a:gd name="T3" fmla="*/ 2147483646 h 324"/>
              <a:gd name="T4" fmla="*/ 0 w 276"/>
              <a:gd name="T5" fmla="*/ 2147483646 h 324"/>
              <a:gd name="T6" fmla="*/ 0 60000 65536"/>
              <a:gd name="T7" fmla="*/ 0 60000 65536"/>
              <a:gd name="T8" fmla="*/ 0 60000 65536"/>
              <a:gd name="T9" fmla="*/ 0 w 276"/>
              <a:gd name="T10" fmla="*/ 0 h 324"/>
              <a:gd name="T11" fmla="*/ 276 w 276"/>
              <a:gd name="T12" fmla="*/ 324 h 324"/>
            </a:gdLst>
            <a:ahLst/>
            <a:cxnLst>
              <a:cxn ang="T6">
                <a:pos x="T0" y="T1"/>
              </a:cxn>
              <a:cxn ang="T7">
                <a:pos x="T2" y="T3"/>
              </a:cxn>
              <a:cxn ang="T8">
                <a:pos x="T4" y="T5"/>
              </a:cxn>
            </a:cxnLst>
            <a:rect l="T9" t="T10" r="T11" b="T12"/>
            <a:pathLst>
              <a:path w="276" h="324">
                <a:moveTo>
                  <a:pt x="276" y="0"/>
                </a:moveTo>
                <a:cubicBezTo>
                  <a:pt x="238" y="90"/>
                  <a:pt x="197" y="129"/>
                  <a:pt x="154" y="182"/>
                </a:cubicBezTo>
                <a:cubicBezTo>
                  <a:pt x="108" y="236"/>
                  <a:pt x="29" y="295"/>
                  <a:pt x="0" y="324"/>
                </a:cubicBezTo>
              </a:path>
            </a:pathLst>
          </a:custGeom>
          <a:noFill/>
          <a:ln w="63500">
            <a:solidFill>
              <a:srgbClr val="FF99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0" name="Freeform 44"/>
          <p:cNvSpPr>
            <a:spLocks/>
          </p:cNvSpPr>
          <p:nvPr/>
        </p:nvSpPr>
        <p:spPr bwMode="auto">
          <a:xfrm>
            <a:off x="4370388" y="1878013"/>
            <a:ext cx="520700" cy="612775"/>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1" name="Freeform 45"/>
          <p:cNvSpPr>
            <a:spLocks/>
          </p:cNvSpPr>
          <p:nvPr/>
        </p:nvSpPr>
        <p:spPr bwMode="auto">
          <a:xfrm flipV="1">
            <a:off x="4373563" y="3951288"/>
            <a:ext cx="444500" cy="677862"/>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2" name="Freeform 46"/>
          <p:cNvSpPr>
            <a:spLocks/>
          </p:cNvSpPr>
          <p:nvPr/>
        </p:nvSpPr>
        <p:spPr bwMode="auto">
          <a:xfrm flipH="1" flipV="1">
            <a:off x="4370388" y="3273425"/>
            <a:ext cx="522287" cy="677863"/>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3" name="Freeform 47"/>
          <p:cNvSpPr>
            <a:spLocks/>
          </p:cNvSpPr>
          <p:nvPr/>
        </p:nvSpPr>
        <p:spPr bwMode="auto">
          <a:xfrm flipH="1">
            <a:off x="4370388" y="3951288"/>
            <a:ext cx="493712" cy="679450"/>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4" name="Freeform 48"/>
          <p:cNvSpPr>
            <a:spLocks/>
          </p:cNvSpPr>
          <p:nvPr/>
        </p:nvSpPr>
        <p:spPr bwMode="auto">
          <a:xfrm>
            <a:off x="4370388" y="3271838"/>
            <a:ext cx="520700" cy="679450"/>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203825" name="Freeform 49"/>
          <p:cNvSpPr>
            <a:spLocks/>
          </p:cNvSpPr>
          <p:nvPr/>
        </p:nvSpPr>
        <p:spPr bwMode="auto">
          <a:xfrm flipV="1">
            <a:off x="4370388" y="5376863"/>
            <a:ext cx="444500" cy="620712"/>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6" name="Freeform 50"/>
          <p:cNvSpPr>
            <a:spLocks/>
          </p:cNvSpPr>
          <p:nvPr/>
        </p:nvSpPr>
        <p:spPr bwMode="auto">
          <a:xfrm flipH="1" flipV="1">
            <a:off x="4370388" y="1855788"/>
            <a:ext cx="522287" cy="633412"/>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7" name="Freeform 51"/>
          <p:cNvSpPr>
            <a:spLocks/>
          </p:cNvSpPr>
          <p:nvPr/>
        </p:nvSpPr>
        <p:spPr bwMode="auto">
          <a:xfrm flipH="1">
            <a:off x="4370388" y="5376863"/>
            <a:ext cx="493712" cy="577850"/>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8" name="Freeform 52"/>
          <p:cNvSpPr>
            <a:spLocks/>
          </p:cNvSpPr>
          <p:nvPr/>
        </p:nvSpPr>
        <p:spPr bwMode="auto">
          <a:xfrm flipH="1" flipV="1">
            <a:off x="4370388" y="2522538"/>
            <a:ext cx="471487" cy="677862"/>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29" name="Freeform 53"/>
          <p:cNvSpPr>
            <a:spLocks/>
          </p:cNvSpPr>
          <p:nvPr/>
        </p:nvSpPr>
        <p:spPr bwMode="auto">
          <a:xfrm flipH="1">
            <a:off x="4370388" y="4649788"/>
            <a:ext cx="481012" cy="679450"/>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00FF"/>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0" name="Freeform 54"/>
          <p:cNvSpPr>
            <a:spLocks/>
          </p:cNvSpPr>
          <p:nvPr/>
        </p:nvSpPr>
        <p:spPr bwMode="auto">
          <a:xfrm>
            <a:off x="4370388" y="2522538"/>
            <a:ext cx="387350" cy="679450"/>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1" name="Freeform 55"/>
          <p:cNvSpPr>
            <a:spLocks/>
          </p:cNvSpPr>
          <p:nvPr/>
        </p:nvSpPr>
        <p:spPr bwMode="auto">
          <a:xfrm flipV="1">
            <a:off x="4370388" y="4649788"/>
            <a:ext cx="403225" cy="677862"/>
          </a:xfrm>
          <a:custGeom>
            <a:avLst/>
            <a:gdLst>
              <a:gd name="T0" fmla="*/ 2147483646 w 328"/>
              <a:gd name="T1" fmla="*/ 2147483646 h 428"/>
              <a:gd name="T2" fmla="*/ 2147483646 w 328"/>
              <a:gd name="T3" fmla="*/ 2147483646 h 428"/>
              <a:gd name="T4" fmla="*/ 2147483646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008000"/>
            </a:solidFill>
            <a:round/>
            <a:headEnd/>
            <a:tailEnd type="triangle" w="med" len="me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2" name="Freeform 56"/>
          <p:cNvSpPr>
            <a:spLocks/>
          </p:cNvSpPr>
          <p:nvPr/>
        </p:nvSpPr>
        <p:spPr bwMode="auto">
          <a:xfrm>
            <a:off x="3502025" y="2151063"/>
            <a:ext cx="2108200" cy="330200"/>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3" name="Freeform 57"/>
          <p:cNvSpPr>
            <a:spLocks/>
          </p:cNvSpPr>
          <p:nvPr/>
        </p:nvSpPr>
        <p:spPr bwMode="auto">
          <a:xfrm>
            <a:off x="3502025" y="5370513"/>
            <a:ext cx="2108200" cy="346075"/>
          </a:xfrm>
          <a:custGeom>
            <a:avLst/>
            <a:gdLst>
              <a:gd name="T0" fmla="*/ 0 w 1328"/>
              <a:gd name="T1" fmla="*/ 2147483646 h 218"/>
              <a:gd name="T2" fmla="*/ 2147483646 w 1328"/>
              <a:gd name="T3" fmla="*/ 0 h 218"/>
              <a:gd name="T4" fmla="*/ 2147483646 w 1328"/>
              <a:gd name="T5" fmla="*/ 2147483646 h 218"/>
              <a:gd name="T6" fmla="*/ 0 60000 65536"/>
              <a:gd name="T7" fmla="*/ 0 60000 65536"/>
              <a:gd name="T8" fmla="*/ 0 60000 65536"/>
              <a:gd name="T9" fmla="*/ 0 w 1328"/>
              <a:gd name="T10" fmla="*/ 0 h 218"/>
              <a:gd name="T11" fmla="*/ 1328 w 1328"/>
              <a:gd name="T12" fmla="*/ 218 h 218"/>
            </a:gdLst>
            <a:ahLst/>
            <a:cxnLst>
              <a:cxn ang="T6">
                <a:pos x="T0" y="T1"/>
              </a:cxn>
              <a:cxn ang="T7">
                <a:pos x="T2" y="T3"/>
              </a:cxn>
              <a:cxn ang="T8">
                <a:pos x="T4" y="T5"/>
              </a:cxn>
            </a:cxnLst>
            <a:rect l="T9" t="T10" r="T11" b="T12"/>
            <a:pathLst>
              <a:path w="1328" h="218">
                <a:moveTo>
                  <a:pt x="0" y="218"/>
                </a:moveTo>
                <a:cubicBezTo>
                  <a:pt x="95" y="126"/>
                  <a:pt x="474" y="0"/>
                  <a:pt x="695" y="0"/>
                </a:cubicBezTo>
                <a:cubicBezTo>
                  <a:pt x="916" y="0"/>
                  <a:pt x="1223" y="140"/>
                  <a:pt x="1328" y="218"/>
                </a:cubicBezTo>
              </a:path>
            </a:pathLst>
          </a:custGeom>
          <a:noFill/>
          <a:ln w="63500">
            <a:solidFill>
              <a:srgbClr val="FF99CC"/>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4" name="Line 58"/>
          <p:cNvSpPr>
            <a:spLocks noChangeShapeType="1"/>
          </p:cNvSpPr>
          <p:nvPr/>
        </p:nvSpPr>
        <p:spPr bwMode="auto">
          <a:xfrm>
            <a:off x="2527300" y="3951288"/>
            <a:ext cx="4165600" cy="0"/>
          </a:xfrm>
          <a:prstGeom prst="line">
            <a:avLst/>
          </a:prstGeom>
          <a:noFill/>
          <a:ln w="63500">
            <a:solidFill>
              <a:srgbClr val="FF99CC"/>
            </a:solidFill>
            <a:round/>
            <a:headEnd/>
            <a:tailEnd/>
          </a:ln>
          <a:extLst>
            <a:ext uri="{909E8E84-426E-40DD-AFC4-6F175D3DCCD1}">
              <a14:hiddenFill xmlns:a14="http://schemas.microsoft.com/office/drawing/2010/main">
                <a:noFill/>
              </a14:hiddenFill>
            </a:ext>
          </a:extLst>
        </p:spPr>
        <p:txBody>
          <a:bodyPr wrap="none" anchor="ctr">
            <a:spAutoFit/>
          </a:bodyPr>
          <a:lstStyle/>
          <a:p>
            <a:endParaRPr lang="de-DE"/>
          </a:p>
        </p:txBody>
      </p:sp>
      <p:sp>
        <p:nvSpPr>
          <p:cNvPr id="203835" name="Freeform 59"/>
          <p:cNvSpPr>
            <a:spLocks/>
          </p:cNvSpPr>
          <p:nvPr/>
        </p:nvSpPr>
        <p:spPr bwMode="auto">
          <a:xfrm>
            <a:off x="2800350" y="2862263"/>
            <a:ext cx="3586163" cy="330200"/>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63500">
            <a:solidFill>
              <a:srgbClr val="FFFF99"/>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de-DE"/>
          </a:p>
        </p:txBody>
      </p:sp>
      <p:sp>
        <p:nvSpPr>
          <p:cNvPr id="203836" name="Freeform 60"/>
          <p:cNvSpPr>
            <a:spLocks/>
          </p:cNvSpPr>
          <p:nvPr/>
        </p:nvSpPr>
        <p:spPr bwMode="auto">
          <a:xfrm flipV="1">
            <a:off x="2800350" y="4649788"/>
            <a:ext cx="3586163" cy="339725"/>
          </a:xfrm>
          <a:custGeom>
            <a:avLst/>
            <a:gdLst>
              <a:gd name="T0" fmla="*/ 0 w 2259"/>
              <a:gd name="T1" fmla="*/ 0 h 208"/>
              <a:gd name="T2" fmla="*/ 2147483646 w 2259"/>
              <a:gd name="T3" fmla="*/ 2147483646 h 208"/>
              <a:gd name="T4" fmla="*/ 2147483646 w 2259"/>
              <a:gd name="T5" fmla="*/ 0 h 208"/>
              <a:gd name="T6" fmla="*/ 0 60000 65536"/>
              <a:gd name="T7" fmla="*/ 0 60000 65536"/>
              <a:gd name="T8" fmla="*/ 0 60000 65536"/>
              <a:gd name="T9" fmla="*/ 0 w 2259"/>
              <a:gd name="T10" fmla="*/ 0 h 208"/>
              <a:gd name="T11" fmla="*/ 2259 w 2259"/>
              <a:gd name="T12" fmla="*/ 208 h 208"/>
            </a:gdLst>
            <a:ahLst/>
            <a:cxnLst>
              <a:cxn ang="T6">
                <a:pos x="T0" y="T1"/>
              </a:cxn>
              <a:cxn ang="T7">
                <a:pos x="T2" y="T3"/>
              </a:cxn>
              <a:cxn ang="T8">
                <a:pos x="T4" y="T5"/>
              </a:cxn>
            </a:cxnLst>
            <a:rect l="T9" t="T10" r="T11" b="T12"/>
            <a:pathLst>
              <a:path w="2259" h="208">
                <a:moveTo>
                  <a:pt x="0" y="0"/>
                </a:moveTo>
                <a:cubicBezTo>
                  <a:pt x="161" y="89"/>
                  <a:pt x="767" y="208"/>
                  <a:pt x="1143" y="208"/>
                </a:cubicBezTo>
                <a:cubicBezTo>
                  <a:pt x="1519" y="208"/>
                  <a:pt x="2080" y="76"/>
                  <a:pt x="2259" y="0"/>
                </a:cubicBezTo>
              </a:path>
            </a:pathLst>
          </a:custGeom>
          <a:noFill/>
          <a:ln w="63500">
            <a:solidFill>
              <a:srgbClr val="FFFF99"/>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endParaRPr lang="de-DE"/>
          </a:p>
        </p:txBody>
      </p:sp>
      <p:sp>
        <p:nvSpPr>
          <p:cNvPr id="203837" name="Oval 61"/>
          <p:cNvSpPr>
            <a:spLocks noChangeArrowheads="1"/>
          </p:cNvSpPr>
          <p:nvPr/>
        </p:nvSpPr>
        <p:spPr bwMode="auto">
          <a:xfrm>
            <a:off x="4370388" y="1852613"/>
            <a:ext cx="450850" cy="88900"/>
          </a:xfrm>
          <a:prstGeom prst="ellipse">
            <a:avLst/>
          </a:prstGeom>
          <a:solidFill>
            <a:schemeClr val="accent2"/>
          </a:solidFill>
          <a:ln w="25400">
            <a:solidFill>
              <a:schemeClr val="accent2"/>
            </a:solidFill>
            <a:round/>
            <a:headEnd/>
            <a:tailEnd/>
          </a:ln>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38" name="Oval 62"/>
          <p:cNvSpPr>
            <a:spLocks noChangeArrowheads="1"/>
          </p:cNvSpPr>
          <p:nvPr/>
        </p:nvSpPr>
        <p:spPr bwMode="auto">
          <a:xfrm>
            <a:off x="4370388" y="5951538"/>
            <a:ext cx="450850" cy="88900"/>
          </a:xfrm>
          <a:prstGeom prst="ellipse">
            <a:avLst/>
          </a:prstGeom>
          <a:solidFill>
            <a:schemeClr val="accent2"/>
          </a:solidFill>
          <a:ln w="25400">
            <a:solidFill>
              <a:schemeClr val="accent2"/>
            </a:solidFill>
            <a:round/>
            <a:headEnd/>
            <a:tailEnd/>
          </a:ln>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endParaRPr lang="x-none" altLang="x-none" sz="1800"/>
          </a:p>
        </p:txBody>
      </p:sp>
      <p:sp>
        <p:nvSpPr>
          <p:cNvPr id="203839" name="Text Box 63"/>
          <p:cNvSpPr txBox="1">
            <a:spLocks noChangeArrowheads="1"/>
          </p:cNvSpPr>
          <p:nvPr/>
        </p:nvSpPr>
        <p:spPr bwMode="auto">
          <a:xfrm>
            <a:off x="2546350" y="3616325"/>
            <a:ext cx="18240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solidFill>
                  <a:schemeClr val="bg1"/>
                </a:solidFill>
              </a:rPr>
              <a:t>äquatoriale Tiefdruckrinne</a:t>
            </a:r>
            <a:endParaRPr lang="de-DE" altLang="x-none" sz="1800"/>
          </a:p>
        </p:txBody>
      </p:sp>
      <p:sp>
        <p:nvSpPr>
          <p:cNvPr id="203840" name="Text Box 64"/>
          <p:cNvSpPr txBox="1">
            <a:spLocks noChangeArrowheads="1"/>
          </p:cNvSpPr>
          <p:nvPr/>
        </p:nvSpPr>
        <p:spPr bwMode="auto">
          <a:xfrm>
            <a:off x="2800350" y="2736850"/>
            <a:ext cx="18415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solidFill>
                  <a:schemeClr val="bg1"/>
                </a:solidFill>
              </a:rPr>
              <a:t>subtropischer Hochdruckgürtel</a:t>
            </a:r>
            <a:endParaRPr lang="de-DE" altLang="x-none" sz="1800"/>
          </a:p>
        </p:txBody>
      </p:sp>
      <p:sp>
        <p:nvSpPr>
          <p:cNvPr id="203841" name="AutoShape 65"/>
          <p:cNvSpPr>
            <a:spLocks/>
          </p:cNvSpPr>
          <p:nvPr/>
        </p:nvSpPr>
        <p:spPr bwMode="auto">
          <a:xfrm>
            <a:off x="247650" y="2151063"/>
            <a:ext cx="2552700" cy="417512"/>
          </a:xfrm>
          <a:prstGeom prst="borderCallout1">
            <a:avLst>
              <a:gd name="adj1" fmla="val 27375"/>
              <a:gd name="adj2" fmla="val 102986"/>
              <a:gd name="adj3" fmla="val 38403"/>
              <a:gd name="adj4" fmla="val 138310"/>
            </a:avLst>
          </a:prstGeom>
          <a:solidFill>
            <a:schemeClr val="bg1"/>
          </a:solidFill>
          <a:ln w="50800">
            <a:solidFill>
              <a:srgbClr val="FF99CC"/>
            </a:solidFill>
            <a:miter lim="800000"/>
            <a:headEnd/>
            <a:tailEnd/>
          </a:ln>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subpolare Tiefdruckrinne</a:t>
            </a:r>
          </a:p>
        </p:txBody>
      </p:sp>
      <p:sp>
        <p:nvSpPr>
          <p:cNvPr id="203842" name="AutoShape 66"/>
          <p:cNvSpPr>
            <a:spLocks/>
          </p:cNvSpPr>
          <p:nvPr/>
        </p:nvSpPr>
        <p:spPr bwMode="auto">
          <a:xfrm>
            <a:off x="1450975" y="1328738"/>
            <a:ext cx="2311400" cy="417512"/>
          </a:xfrm>
          <a:prstGeom prst="borderCallout1">
            <a:avLst>
              <a:gd name="adj1" fmla="val 27375"/>
              <a:gd name="adj2" fmla="val 103296"/>
              <a:gd name="adj3" fmla="val 139542"/>
              <a:gd name="adj4" fmla="val 137157"/>
            </a:avLst>
          </a:prstGeom>
          <a:solidFill>
            <a:schemeClr val="bg1"/>
          </a:solidFill>
          <a:ln w="50800">
            <a:solidFill>
              <a:schemeClr val="accent2"/>
            </a:solidFill>
            <a:miter lim="800000"/>
            <a:headEnd/>
            <a:tailEnd/>
          </a:ln>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polare Hochdruckzone</a:t>
            </a:r>
          </a:p>
        </p:txBody>
      </p:sp>
      <p:sp>
        <p:nvSpPr>
          <p:cNvPr id="203843" name="AutoShape 67"/>
          <p:cNvSpPr>
            <a:spLocks/>
          </p:cNvSpPr>
          <p:nvPr/>
        </p:nvSpPr>
        <p:spPr bwMode="auto">
          <a:xfrm>
            <a:off x="7927975" y="2641600"/>
            <a:ext cx="946150" cy="804863"/>
          </a:xfrm>
          <a:prstGeom prst="borderCallout1">
            <a:avLst>
              <a:gd name="adj1" fmla="val 14199"/>
              <a:gd name="adj2" fmla="val -8056"/>
              <a:gd name="adj3" fmla="val 79292"/>
              <a:gd name="adj4" fmla="val -86745"/>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Headly-</a:t>
            </a:r>
          </a:p>
          <a:p>
            <a:pPr eaLnBrk="1" hangingPunct="1">
              <a:spcBef>
                <a:spcPct val="0"/>
              </a:spcBef>
              <a:buFontTx/>
              <a:buNone/>
            </a:pPr>
            <a:r>
              <a:rPr lang="de-DE" altLang="x-none" sz="1800"/>
              <a:t>Zelle</a:t>
            </a:r>
          </a:p>
        </p:txBody>
      </p:sp>
      <p:sp>
        <p:nvSpPr>
          <p:cNvPr id="203844" name="AutoShape 68"/>
          <p:cNvSpPr>
            <a:spLocks/>
          </p:cNvSpPr>
          <p:nvPr/>
        </p:nvSpPr>
        <p:spPr bwMode="auto">
          <a:xfrm>
            <a:off x="7240588" y="1382713"/>
            <a:ext cx="831850" cy="804862"/>
          </a:xfrm>
          <a:prstGeom prst="borderCallout1">
            <a:avLst>
              <a:gd name="adj1" fmla="val 14199"/>
              <a:gd name="adj2" fmla="val -9162"/>
              <a:gd name="adj3" fmla="val 89347"/>
              <a:gd name="adj4" fmla="val -106491"/>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Ferrel-</a:t>
            </a:r>
          </a:p>
          <a:p>
            <a:pPr eaLnBrk="1" hangingPunct="1">
              <a:spcBef>
                <a:spcPct val="0"/>
              </a:spcBef>
              <a:buFontTx/>
              <a:buNone/>
            </a:pPr>
            <a:r>
              <a:rPr lang="de-DE" altLang="x-none" sz="1800"/>
              <a:t>zelle</a:t>
            </a:r>
          </a:p>
        </p:txBody>
      </p:sp>
      <p:sp>
        <p:nvSpPr>
          <p:cNvPr id="203845" name="Text Box 69"/>
          <p:cNvSpPr txBox="1">
            <a:spLocks noChangeArrowheads="1"/>
          </p:cNvSpPr>
          <p:nvPr/>
        </p:nvSpPr>
        <p:spPr bwMode="auto">
          <a:xfrm>
            <a:off x="6783388" y="4151313"/>
            <a:ext cx="1066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16-18 km</a:t>
            </a:r>
          </a:p>
        </p:txBody>
      </p:sp>
      <p:sp>
        <p:nvSpPr>
          <p:cNvPr id="203846" name="Text Box 70"/>
          <p:cNvSpPr txBox="1">
            <a:spLocks noChangeArrowheads="1"/>
          </p:cNvSpPr>
          <p:nvPr/>
        </p:nvSpPr>
        <p:spPr bwMode="auto">
          <a:xfrm>
            <a:off x="7743825" y="375443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-80°C</a:t>
            </a:r>
          </a:p>
        </p:txBody>
      </p:sp>
      <p:sp>
        <p:nvSpPr>
          <p:cNvPr id="203847" name="Text Box 71"/>
          <p:cNvSpPr txBox="1">
            <a:spLocks noChangeArrowheads="1"/>
          </p:cNvSpPr>
          <p:nvPr/>
        </p:nvSpPr>
        <p:spPr bwMode="auto">
          <a:xfrm>
            <a:off x="4772025" y="6149975"/>
            <a:ext cx="83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8-9 km</a:t>
            </a:r>
          </a:p>
        </p:txBody>
      </p:sp>
      <p:sp>
        <p:nvSpPr>
          <p:cNvPr id="203848" name="Text Box 72"/>
          <p:cNvSpPr txBox="1">
            <a:spLocks noChangeArrowheads="1"/>
          </p:cNvSpPr>
          <p:nvPr/>
        </p:nvSpPr>
        <p:spPr bwMode="auto">
          <a:xfrm>
            <a:off x="4217988" y="6491288"/>
            <a:ext cx="7334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t>-50°C</a:t>
            </a:r>
          </a:p>
        </p:txBody>
      </p:sp>
      <p:sp>
        <p:nvSpPr>
          <p:cNvPr id="203849" name="Text Box 73"/>
          <p:cNvSpPr txBox="1">
            <a:spLocks noChangeArrowheads="1"/>
          </p:cNvSpPr>
          <p:nvPr/>
        </p:nvSpPr>
        <p:spPr bwMode="auto">
          <a:xfrm>
            <a:off x="4884738" y="3584575"/>
            <a:ext cx="1136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solidFill>
                  <a:srgbClr val="009900"/>
                </a:solidFill>
              </a:rPr>
              <a:t>NE-Passat</a:t>
            </a:r>
            <a:endParaRPr lang="de-DE" altLang="x-none" sz="1800"/>
          </a:p>
        </p:txBody>
      </p:sp>
      <p:sp>
        <p:nvSpPr>
          <p:cNvPr id="203850" name="Text Box 74"/>
          <p:cNvSpPr txBox="1">
            <a:spLocks noChangeArrowheads="1"/>
          </p:cNvSpPr>
          <p:nvPr/>
        </p:nvSpPr>
        <p:spPr bwMode="auto">
          <a:xfrm>
            <a:off x="4910138" y="3951288"/>
            <a:ext cx="1098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37931725" indent="-37474525">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pPr>
            <a:r>
              <a:rPr lang="de-DE" altLang="x-none" sz="1800">
                <a:solidFill>
                  <a:srgbClr val="009900"/>
                </a:solidFill>
              </a:rPr>
              <a:t>SE-Passat</a:t>
            </a:r>
            <a:endParaRPr lang="de-DE" altLang="x-none" sz="1800"/>
          </a:p>
        </p:txBody>
      </p:sp>
    </p:spTree>
    <p:extLst>
      <p:ext uri="{BB962C8B-B14F-4D97-AF65-F5344CB8AC3E}">
        <p14:creationId xmlns:p14="http://schemas.microsoft.com/office/powerpoint/2010/main" val="1893742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03782"/>
                                        </p:tgtEl>
                                        <p:attrNameLst>
                                          <p:attrName>style.visibility</p:attrName>
                                        </p:attrNameLst>
                                      </p:cBhvr>
                                      <p:to>
                                        <p:strVal val="visible"/>
                                      </p:to>
                                    </p:set>
                                    <p:animEffect transition="in" filter="dissolve">
                                      <p:cBhvr>
                                        <p:cTn id="7" dur="500"/>
                                        <p:tgtEl>
                                          <p:spTgt spid="203782"/>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03799"/>
                                        </p:tgtEl>
                                        <p:attrNameLst>
                                          <p:attrName>style.visibility</p:attrName>
                                        </p:attrNameLst>
                                      </p:cBhvr>
                                      <p:to>
                                        <p:strVal val="visible"/>
                                      </p:to>
                                    </p:set>
                                    <p:animEffect transition="in" filter="wipe(left)">
                                      <p:cBhvr>
                                        <p:cTn id="11" dur="500"/>
                                        <p:tgtEl>
                                          <p:spTgt spid="20379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3795"/>
                                        </p:tgtEl>
                                        <p:attrNameLst>
                                          <p:attrName>style.visibility</p:attrName>
                                        </p:attrNameLst>
                                      </p:cBhvr>
                                      <p:to>
                                        <p:strVal val="visible"/>
                                      </p:to>
                                    </p:set>
                                    <p:animEffect transition="in" filter="wipe(left)">
                                      <p:cBhvr>
                                        <p:cTn id="15" dur="500"/>
                                        <p:tgtEl>
                                          <p:spTgt spid="203795"/>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3796"/>
                                        </p:tgtEl>
                                        <p:attrNameLst>
                                          <p:attrName>style.visibility</p:attrName>
                                        </p:attrNameLst>
                                      </p:cBhvr>
                                      <p:to>
                                        <p:strVal val="visible"/>
                                      </p:to>
                                    </p:set>
                                    <p:animEffect transition="in" filter="wipe(left)">
                                      <p:cBhvr>
                                        <p:cTn id="19" dur="500"/>
                                        <p:tgtEl>
                                          <p:spTgt spid="203796"/>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03797"/>
                                        </p:tgtEl>
                                        <p:attrNameLst>
                                          <p:attrName>style.visibility</p:attrName>
                                        </p:attrNameLst>
                                      </p:cBhvr>
                                      <p:to>
                                        <p:strVal val="visible"/>
                                      </p:to>
                                    </p:set>
                                    <p:animEffect transition="in" filter="wipe(left)">
                                      <p:cBhvr>
                                        <p:cTn id="23" dur="500"/>
                                        <p:tgtEl>
                                          <p:spTgt spid="203797"/>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03798"/>
                                        </p:tgtEl>
                                        <p:attrNameLst>
                                          <p:attrName>style.visibility</p:attrName>
                                        </p:attrNameLst>
                                      </p:cBhvr>
                                      <p:to>
                                        <p:strVal val="visible"/>
                                      </p:to>
                                    </p:set>
                                    <p:animEffect transition="in" filter="wipe(left)">
                                      <p:cBhvr>
                                        <p:cTn id="27" dur="500"/>
                                        <p:tgtEl>
                                          <p:spTgt spid="20379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03780"/>
                                        </p:tgtEl>
                                        <p:attrNameLst>
                                          <p:attrName>style.visibility</p:attrName>
                                        </p:attrNameLst>
                                      </p:cBhvr>
                                      <p:to>
                                        <p:strVal val="visible"/>
                                      </p:to>
                                    </p:set>
                                    <p:animEffect transition="in" filter="wipe(left)">
                                      <p:cBhvr>
                                        <p:cTn id="32" dur="500"/>
                                        <p:tgtEl>
                                          <p:spTgt spid="203780"/>
                                        </p:tgtEl>
                                      </p:cBhvr>
                                    </p:animEffect>
                                  </p:childTnLst>
                                </p:cTn>
                              </p:par>
                            </p:childTnLst>
                          </p:cTn>
                        </p:par>
                        <p:par>
                          <p:cTn id="33" fill="hold" nodeType="afterGroup">
                            <p:stCondLst>
                              <p:cond delay="500"/>
                            </p:stCondLst>
                            <p:childTnLst>
                              <p:par>
                                <p:cTn id="34" presetID="22" presetClass="entr" presetSubtype="8" fill="hold" grpId="0" nodeType="afterEffect">
                                  <p:stCondLst>
                                    <p:cond delay="3000"/>
                                  </p:stCondLst>
                                  <p:childTnLst>
                                    <p:set>
                                      <p:cBhvr>
                                        <p:cTn id="35" dur="1" fill="hold">
                                          <p:stCondLst>
                                            <p:cond delay="0"/>
                                          </p:stCondLst>
                                        </p:cTn>
                                        <p:tgtEl>
                                          <p:spTgt spid="203779"/>
                                        </p:tgtEl>
                                        <p:attrNameLst>
                                          <p:attrName>style.visibility</p:attrName>
                                        </p:attrNameLst>
                                      </p:cBhvr>
                                      <p:to>
                                        <p:strVal val="visible"/>
                                      </p:to>
                                    </p:set>
                                    <p:animEffect transition="in" filter="wipe(left)">
                                      <p:cBhvr>
                                        <p:cTn id="36" dur="500"/>
                                        <p:tgtEl>
                                          <p:spTgt spid="203779"/>
                                        </p:tgtEl>
                                      </p:cBhvr>
                                    </p:animEffect>
                                  </p:childTnLst>
                                </p:cTn>
                              </p:par>
                            </p:childTnLst>
                          </p:cTn>
                        </p:par>
                        <p:par>
                          <p:cTn id="37" fill="hold" nodeType="afterGroup">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203778"/>
                                        </p:tgtEl>
                                        <p:attrNameLst>
                                          <p:attrName>style.visibility</p:attrName>
                                        </p:attrNameLst>
                                      </p:cBhvr>
                                      <p:to>
                                        <p:strVal val="visible"/>
                                      </p:to>
                                    </p:set>
                                    <p:animEffect transition="in" filter="wipe(left)">
                                      <p:cBhvr>
                                        <p:cTn id="40" dur="500"/>
                                        <p:tgtEl>
                                          <p:spTgt spid="203778"/>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03789"/>
                                        </p:tgtEl>
                                        <p:attrNameLst>
                                          <p:attrName>style.visibility</p:attrName>
                                        </p:attrNameLst>
                                      </p:cBhvr>
                                      <p:to>
                                        <p:strVal val="visible"/>
                                      </p:to>
                                    </p:set>
                                    <p:animEffect transition="in" filter="wipe(up)">
                                      <p:cBhvr>
                                        <p:cTn id="45" dur="500"/>
                                        <p:tgtEl>
                                          <p:spTgt spid="203789"/>
                                        </p:tgtEl>
                                      </p:cBhvr>
                                    </p:animEffect>
                                  </p:childTnLst>
                                </p:cTn>
                              </p:par>
                            </p:childTnLst>
                          </p:cTn>
                        </p:par>
                        <p:par>
                          <p:cTn id="46" fill="hold" nodeType="afterGroup">
                            <p:stCondLst>
                              <p:cond delay="500"/>
                            </p:stCondLst>
                            <p:childTnLst>
                              <p:par>
                                <p:cTn id="47" presetID="22" presetClass="entr" presetSubtype="4" fill="hold" grpId="0" nodeType="afterEffect">
                                  <p:stCondLst>
                                    <p:cond delay="0"/>
                                  </p:stCondLst>
                                  <p:childTnLst>
                                    <p:set>
                                      <p:cBhvr>
                                        <p:cTn id="48" dur="1" fill="hold">
                                          <p:stCondLst>
                                            <p:cond delay="0"/>
                                          </p:stCondLst>
                                        </p:cTn>
                                        <p:tgtEl>
                                          <p:spTgt spid="203787"/>
                                        </p:tgtEl>
                                        <p:attrNameLst>
                                          <p:attrName>style.visibility</p:attrName>
                                        </p:attrNameLst>
                                      </p:cBhvr>
                                      <p:to>
                                        <p:strVal val="visible"/>
                                      </p:to>
                                    </p:set>
                                    <p:animEffect transition="in" filter="wipe(down)">
                                      <p:cBhvr>
                                        <p:cTn id="49" dur="500"/>
                                        <p:tgtEl>
                                          <p:spTgt spid="2037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203785"/>
                                        </p:tgtEl>
                                        <p:attrNameLst>
                                          <p:attrName>style.visibility</p:attrName>
                                        </p:attrNameLst>
                                      </p:cBhvr>
                                      <p:to>
                                        <p:strVal val="visible"/>
                                      </p:to>
                                    </p:set>
                                    <p:animEffect transition="in" filter="wipe(left)">
                                      <p:cBhvr>
                                        <p:cTn id="54" dur="500"/>
                                        <p:tgtEl>
                                          <p:spTgt spid="203785"/>
                                        </p:tgtEl>
                                      </p:cBhvr>
                                    </p:animEffect>
                                  </p:childTnLst>
                                </p:cTn>
                              </p:par>
                            </p:childTnLst>
                          </p:cTn>
                        </p:par>
                        <p:par>
                          <p:cTn id="55" fill="hold" nodeType="afterGroup">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03786"/>
                                        </p:tgtEl>
                                        <p:attrNameLst>
                                          <p:attrName>style.visibility</p:attrName>
                                        </p:attrNameLst>
                                      </p:cBhvr>
                                      <p:to>
                                        <p:strVal val="visible"/>
                                      </p:to>
                                    </p:set>
                                    <p:animEffect transition="in" filter="wipe(left)">
                                      <p:cBhvr>
                                        <p:cTn id="58" dur="500"/>
                                        <p:tgtEl>
                                          <p:spTgt spid="203786"/>
                                        </p:tgtEl>
                                      </p:cBhvr>
                                    </p:animEffect>
                                  </p:childTnLst>
                                </p:cTn>
                              </p:par>
                            </p:childTnLst>
                          </p:cTn>
                        </p:par>
                        <p:par>
                          <p:cTn id="59" fill="hold" nodeType="afterGroup">
                            <p:stCondLst>
                              <p:cond delay="1000"/>
                            </p:stCondLst>
                            <p:childTnLst>
                              <p:par>
                                <p:cTn id="60" presetID="22" presetClass="entr" presetSubtype="1" fill="hold" grpId="0" nodeType="afterEffect">
                                  <p:stCondLst>
                                    <p:cond delay="3000"/>
                                  </p:stCondLst>
                                  <p:childTnLst>
                                    <p:set>
                                      <p:cBhvr>
                                        <p:cTn id="61" dur="1" fill="hold">
                                          <p:stCondLst>
                                            <p:cond delay="0"/>
                                          </p:stCondLst>
                                        </p:cTn>
                                        <p:tgtEl>
                                          <p:spTgt spid="203790"/>
                                        </p:tgtEl>
                                        <p:attrNameLst>
                                          <p:attrName>style.visibility</p:attrName>
                                        </p:attrNameLst>
                                      </p:cBhvr>
                                      <p:to>
                                        <p:strVal val="visible"/>
                                      </p:to>
                                    </p:set>
                                    <p:animEffect transition="in" filter="wipe(up)">
                                      <p:cBhvr>
                                        <p:cTn id="62" dur="500"/>
                                        <p:tgtEl>
                                          <p:spTgt spid="203790"/>
                                        </p:tgtEl>
                                      </p:cBhvr>
                                    </p:animEffect>
                                  </p:childTnLst>
                                </p:cTn>
                              </p:par>
                            </p:childTnLst>
                          </p:cTn>
                        </p:par>
                        <p:par>
                          <p:cTn id="63" fill="hold" nodeType="afterGroup">
                            <p:stCondLst>
                              <p:cond delay="4500"/>
                            </p:stCondLst>
                            <p:childTnLst>
                              <p:par>
                                <p:cTn id="64" presetID="22" presetClass="entr" presetSubtype="4" fill="hold" grpId="0" nodeType="afterEffect">
                                  <p:stCondLst>
                                    <p:cond delay="0"/>
                                  </p:stCondLst>
                                  <p:childTnLst>
                                    <p:set>
                                      <p:cBhvr>
                                        <p:cTn id="65" dur="1" fill="hold">
                                          <p:stCondLst>
                                            <p:cond delay="0"/>
                                          </p:stCondLst>
                                        </p:cTn>
                                        <p:tgtEl>
                                          <p:spTgt spid="203788"/>
                                        </p:tgtEl>
                                        <p:attrNameLst>
                                          <p:attrName>style.visibility</p:attrName>
                                        </p:attrNameLst>
                                      </p:cBhvr>
                                      <p:to>
                                        <p:strVal val="visible"/>
                                      </p:to>
                                    </p:set>
                                    <p:animEffect transition="in" filter="wipe(down)">
                                      <p:cBhvr>
                                        <p:cTn id="66" dur="500"/>
                                        <p:tgtEl>
                                          <p:spTgt spid="203788"/>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03808"/>
                                        </p:tgtEl>
                                        <p:attrNameLst>
                                          <p:attrName>style.visibility</p:attrName>
                                        </p:attrNameLst>
                                      </p:cBhvr>
                                      <p:to>
                                        <p:strVal val="visible"/>
                                      </p:to>
                                    </p:set>
                                    <p:animEffect transition="in" filter="wipe(down)">
                                      <p:cBhvr>
                                        <p:cTn id="71" dur="500"/>
                                        <p:tgtEl>
                                          <p:spTgt spid="203808"/>
                                        </p:tgtEl>
                                      </p:cBhvr>
                                    </p:animEffect>
                                  </p:childTnLst>
                                </p:cTn>
                              </p:par>
                            </p:childTnLst>
                          </p:cTn>
                        </p:par>
                        <p:par>
                          <p:cTn id="72" fill="hold" nodeType="afterGroup">
                            <p:stCondLst>
                              <p:cond delay="500"/>
                            </p:stCondLst>
                            <p:childTnLst>
                              <p:par>
                                <p:cTn id="73" presetID="22" presetClass="entr" presetSubtype="1" fill="hold" grpId="0" nodeType="afterEffect">
                                  <p:stCondLst>
                                    <p:cond delay="0"/>
                                  </p:stCondLst>
                                  <p:childTnLst>
                                    <p:set>
                                      <p:cBhvr>
                                        <p:cTn id="74" dur="1" fill="hold">
                                          <p:stCondLst>
                                            <p:cond delay="0"/>
                                          </p:stCondLst>
                                        </p:cTn>
                                        <p:tgtEl>
                                          <p:spTgt spid="203809"/>
                                        </p:tgtEl>
                                        <p:attrNameLst>
                                          <p:attrName>style.visibility</p:attrName>
                                        </p:attrNameLst>
                                      </p:cBhvr>
                                      <p:to>
                                        <p:strVal val="visible"/>
                                      </p:to>
                                    </p:set>
                                    <p:animEffect transition="in" filter="wipe(up)">
                                      <p:cBhvr>
                                        <p:cTn id="75" dur="500"/>
                                        <p:tgtEl>
                                          <p:spTgt spid="203809"/>
                                        </p:tgtEl>
                                      </p:cBhvr>
                                    </p:animEffect>
                                  </p:childTnLst>
                                </p:cTn>
                              </p:par>
                            </p:childTnLst>
                          </p:cTn>
                        </p:par>
                        <p:par>
                          <p:cTn id="76" fill="hold" nodeType="afterGroup">
                            <p:stCondLst>
                              <p:cond delay="1000"/>
                            </p:stCondLst>
                            <p:childTnLst>
                              <p:par>
                                <p:cTn id="77" presetID="22" presetClass="entr" presetSubtype="8" fill="hold" grpId="0" nodeType="afterEffect">
                                  <p:stCondLst>
                                    <p:cond delay="2000"/>
                                  </p:stCondLst>
                                  <p:childTnLst>
                                    <p:set>
                                      <p:cBhvr>
                                        <p:cTn id="78" dur="1" fill="hold">
                                          <p:stCondLst>
                                            <p:cond delay="0"/>
                                          </p:stCondLst>
                                        </p:cTn>
                                        <p:tgtEl>
                                          <p:spTgt spid="203814"/>
                                        </p:tgtEl>
                                        <p:attrNameLst>
                                          <p:attrName>style.visibility</p:attrName>
                                        </p:attrNameLst>
                                      </p:cBhvr>
                                      <p:to>
                                        <p:strVal val="visible"/>
                                      </p:to>
                                    </p:set>
                                    <p:animEffect transition="in" filter="wipe(left)">
                                      <p:cBhvr>
                                        <p:cTn id="79" dur="500"/>
                                        <p:tgtEl>
                                          <p:spTgt spid="203814"/>
                                        </p:tgtEl>
                                      </p:cBhvr>
                                    </p:animEffect>
                                  </p:childTnLst>
                                </p:cTn>
                              </p:par>
                            </p:childTnLst>
                          </p:cTn>
                        </p:par>
                        <p:par>
                          <p:cTn id="80" fill="hold" nodeType="afterGroup">
                            <p:stCondLst>
                              <p:cond delay="3500"/>
                            </p:stCondLst>
                            <p:childTnLst>
                              <p:par>
                                <p:cTn id="81" presetID="22" presetClass="entr" presetSubtype="8" fill="hold" grpId="0" nodeType="afterEffect">
                                  <p:stCondLst>
                                    <p:cond delay="0"/>
                                  </p:stCondLst>
                                  <p:childTnLst>
                                    <p:set>
                                      <p:cBhvr>
                                        <p:cTn id="82" dur="1" fill="hold">
                                          <p:stCondLst>
                                            <p:cond delay="0"/>
                                          </p:stCondLst>
                                        </p:cTn>
                                        <p:tgtEl>
                                          <p:spTgt spid="203816"/>
                                        </p:tgtEl>
                                        <p:attrNameLst>
                                          <p:attrName>style.visibility</p:attrName>
                                        </p:attrNameLst>
                                      </p:cBhvr>
                                      <p:to>
                                        <p:strVal val="visible"/>
                                      </p:to>
                                    </p:set>
                                    <p:animEffect transition="in" filter="wipe(left)">
                                      <p:cBhvr>
                                        <p:cTn id="83" dur="500"/>
                                        <p:tgtEl>
                                          <p:spTgt spid="203816"/>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203824"/>
                                        </p:tgtEl>
                                        <p:attrNameLst>
                                          <p:attrName>style.visibility</p:attrName>
                                        </p:attrNameLst>
                                      </p:cBhvr>
                                      <p:to>
                                        <p:strVal val="visible"/>
                                      </p:to>
                                    </p:set>
                                    <p:animEffect transition="in" filter="wipe(down)">
                                      <p:cBhvr>
                                        <p:cTn id="88" dur="500"/>
                                        <p:tgtEl>
                                          <p:spTgt spid="203824"/>
                                        </p:tgtEl>
                                      </p:cBhvr>
                                    </p:animEffect>
                                  </p:childTnLst>
                                </p:cTn>
                              </p:par>
                            </p:childTnLst>
                          </p:cTn>
                        </p:par>
                        <p:par>
                          <p:cTn id="89" fill="hold" nodeType="afterGroup">
                            <p:stCondLst>
                              <p:cond delay="500"/>
                            </p:stCondLst>
                            <p:childTnLst>
                              <p:par>
                                <p:cTn id="90" presetID="22" presetClass="entr" presetSubtype="1" fill="hold" grpId="0" nodeType="afterEffect">
                                  <p:stCondLst>
                                    <p:cond delay="1000"/>
                                  </p:stCondLst>
                                  <p:childTnLst>
                                    <p:set>
                                      <p:cBhvr>
                                        <p:cTn id="91" dur="1" fill="hold">
                                          <p:stCondLst>
                                            <p:cond delay="0"/>
                                          </p:stCondLst>
                                        </p:cTn>
                                        <p:tgtEl>
                                          <p:spTgt spid="203821"/>
                                        </p:tgtEl>
                                        <p:attrNameLst>
                                          <p:attrName>style.visibility</p:attrName>
                                        </p:attrNameLst>
                                      </p:cBhvr>
                                      <p:to>
                                        <p:strVal val="visible"/>
                                      </p:to>
                                    </p:set>
                                    <p:animEffect transition="in" filter="wipe(up)">
                                      <p:cBhvr>
                                        <p:cTn id="92" dur="500"/>
                                        <p:tgtEl>
                                          <p:spTgt spid="20382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1" fill="hold" grpId="0" nodeType="clickEffect">
                                  <p:stCondLst>
                                    <p:cond delay="0"/>
                                  </p:stCondLst>
                                  <p:childTnLst>
                                    <p:set>
                                      <p:cBhvr>
                                        <p:cTn id="96" dur="1" fill="hold">
                                          <p:stCondLst>
                                            <p:cond delay="0"/>
                                          </p:stCondLst>
                                        </p:cTn>
                                        <p:tgtEl>
                                          <p:spTgt spid="203826"/>
                                        </p:tgtEl>
                                        <p:attrNameLst>
                                          <p:attrName>style.visibility</p:attrName>
                                        </p:attrNameLst>
                                      </p:cBhvr>
                                      <p:to>
                                        <p:strVal val="visible"/>
                                      </p:to>
                                    </p:set>
                                    <p:animEffect transition="in" filter="wipe(up)">
                                      <p:cBhvr>
                                        <p:cTn id="97" dur="500"/>
                                        <p:tgtEl>
                                          <p:spTgt spid="203826"/>
                                        </p:tgtEl>
                                      </p:cBhvr>
                                    </p:animEffect>
                                  </p:childTnLst>
                                </p:cTn>
                              </p:par>
                            </p:childTnLst>
                          </p:cTn>
                        </p:par>
                        <p:par>
                          <p:cTn id="98" fill="hold" nodeType="afterGroup">
                            <p:stCondLst>
                              <p:cond delay="500"/>
                            </p:stCondLst>
                            <p:childTnLst>
                              <p:par>
                                <p:cTn id="99" presetID="22" presetClass="entr" presetSubtype="4" fill="hold" grpId="0" nodeType="afterEffect">
                                  <p:stCondLst>
                                    <p:cond delay="1000"/>
                                  </p:stCondLst>
                                  <p:childTnLst>
                                    <p:set>
                                      <p:cBhvr>
                                        <p:cTn id="100" dur="1" fill="hold">
                                          <p:stCondLst>
                                            <p:cond delay="0"/>
                                          </p:stCondLst>
                                        </p:cTn>
                                        <p:tgtEl>
                                          <p:spTgt spid="203827"/>
                                        </p:tgtEl>
                                        <p:attrNameLst>
                                          <p:attrName>style.visibility</p:attrName>
                                        </p:attrNameLst>
                                      </p:cBhvr>
                                      <p:to>
                                        <p:strVal val="visible"/>
                                      </p:to>
                                    </p:set>
                                    <p:animEffect transition="in" filter="wipe(down)">
                                      <p:cBhvr>
                                        <p:cTn id="101" dur="500"/>
                                        <p:tgtEl>
                                          <p:spTgt spid="203827"/>
                                        </p:tgtEl>
                                      </p:cBhvr>
                                    </p:animEffect>
                                  </p:childTnLst>
                                </p:cTn>
                              </p:par>
                            </p:childTnLst>
                          </p:cTn>
                        </p:par>
                      </p:childTnLst>
                    </p:cTn>
                  </p:par>
                  <p:par>
                    <p:cTn id="102" fill="hold" nodeType="clickPar">
                      <p:stCondLst>
                        <p:cond delay="indefinite"/>
                      </p:stCondLst>
                      <p:childTnLst>
                        <p:par>
                          <p:cTn id="103" fill="hold" nodeType="withGroup">
                            <p:stCondLst>
                              <p:cond delay="0"/>
                            </p:stCondLst>
                            <p:childTnLst>
                              <p:par>
                                <p:cTn id="104" presetID="18" presetClass="entr" presetSubtype="12" fill="hold" grpId="0" nodeType="clickEffect">
                                  <p:stCondLst>
                                    <p:cond delay="0"/>
                                  </p:stCondLst>
                                  <p:childTnLst>
                                    <p:set>
                                      <p:cBhvr>
                                        <p:cTn id="105" dur="1" fill="hold">
                                          <p:stCondLst>
                                            <p:cond delay="0"/>
                                          </p:stCondLst>
                                        </p:cTn>
                                        <p:tgtEl>
                                          <p:spTgt spid="203803"/>
                                        </p:tgtEl>
                                        <p:attrNameLst>
                                          <p:attrName>style.visibility</p:attrName>
                                        </p:attrNameLst>
                                      </p:cBhvr>
                                      <p:to>
                                        <p:strVal val="visible"/>
                                      </p:to>
                                    </p:set>
                                    <p:animEffect transition="in" filter="strips(downLeft)">
                                      <p:cBhvr>
                                        <p:cTn id="106" dur="500"/>
                                        <p:tgtEl>
                                          <p:spTgt spid="203803"/>
                                        </p:tgtEl>
                                      </p:cBhvr>
                                    </p:animEffect>
                                  </p:childTnLst>
                                </p:cTn>
                              </p:par>
                            </p:childTnLst>
                          </p:cTn>
                        </p:par>
                        <p:par>
                          <p:cTn id="107" fill="hold" nodeType="afterGroup">
                            <p:stCondLst>
                              <p:cond delay="500"/>
                            </p:stCondLst>
                            <p:childTnLst>
                              <p:par>
                                <p:cTn id="108" presetID="18" presetClass="entr" presetSubtype="9" fill="hold" grpId="0" nodeType="afterEffect">
                                  <p:stCondLst>
                                    <p:cond delay="0"/>
                                  </p:stCondLst>
                                  <p:childTnLst>
                                    <p:set>
                                      <p:cBhvr>
                                        <p:cTn id="109" dur="1" fill="hold">
                                          <p:stCondLst>
                                            <p:cond delay="0"/>
                                          </p:stCondLst>
                                        </p:cTn>
                                        <p:tgtEl>
                                          <p:spTgt spid="203800"/>
                                        </p:tgtEl>
                                        <p:attrNameLst>
                                          <p:attrName>style.visibility</p:attrName>
                                        </p:attrNameLst>
                                      </p:cBhvr>
                                      <p:to>
                                        <p:strVal val="visible"/>
                                      </p:to>
                                    </p:set>
                                    <p:animEffect transition="in" filter="strips(upLeft)">
                                      <p:cBhvr>
                                        <p:cTn id="110" dur="500"/>
                                        <p:tgtEl>
                                          <p:spTgt spid="203800"/>
                                        </p:tgtEl>
                                      </p:cBhvr>
                                    </p:animEffect>
                                  </p:childTnLst>
                                </p:cTn>
                              </p:par>
                            </p:childTnLst>
                          </p:cTn>
                        </p:par>
                      </p:childTnLst>
                    </p:cTn>
                  </p:par>
                  <p:par>
                    <p:cTn id="111" fill="hold" nodeType="clickPar">
                      <p:stCondLst>
                        <p:cond delay="indefinite"/>
                      </p:stCondLst>
                      <p:childTnLst>
                        <p:par>
                          <p:cTn id="112" fill="hold" nodeType="withGroup">
                            <p:stCondLst>
                              <p:cond delay="0"/>
                            </p:stCondLst>
                            <p:childTnLst>
                              <p:par>
                                <p:cTn id="113" presetID="22" presetClass="entr" presetSubtype="1" fill="hold" grpId="0" nodeType="clickEffect">
                                  <p:stCondLst>
                                    <p:cond delay="0"/>
                                  </p:stCondLst>
                                  <p:childTnLst>
                                    <p:set>
                                      <p:cBhvr>
                                        <p:cTn id="114" dur="1" fill="hold">
                                          <p:stCondLst>
                                            <p:cond delay="0"/>
                                          </p:stCondLst>
                                        </p:cTn>
                                        <p:tgtEl>
                                          <p:spTgt spid="203817"/>
                                        </p:tgtEl>
                                        <p:attrNameLst>
                                          <p:attrName>style.visibility</p:attrName>
                                        </p:attrNameLst>
                                      </p:cBhvr>
                                      <p:to>
                                        <p:strVal val="visible"/>
                                      </p:to>
                                    </p:set>
                                    <p:animEffect transition="in" filter="wipe(up)">
                                      <p:cBhvr>
                                        <p:cTn id="115" dur="500"/>
                                        <p:tgtEl>
                                          <p:spTgt spid="203817"/>
                                        </p:tgtEl>
                                      </p:cBhvr>
                                    </p:animEffect>
                                  </p:childTnLst>
                                </p:cTn>
                              </p:par>
                            </p:childTnLst>
                          </p:cTn>
                        </p:par>
                        <p:par>
                          <p:cTn id="116" fill="hold" nodeType="afterGroup">
                            <p:stCondLst>
                              <p:cond delay="500"/>
                            </p:stCondLst>
                            <p:childTnLst>
                              <p:par>
                                <p:cTn id="117" presetID="22" presetClass="entr" presetSubtype="4" fill="hold" grpId="0" nodeType="afterEffect">
                                  <p:stCondLst>
                                    <p:cond delay="0"/>
                                  </p:stCondLst>
                                  <p:childTnLst>
                                    <p:set>
                                      <p:cBhvr>
                                        <p:cTn id="118" dur="1" fill="hold">
                                          <p:stCondLst>
                                            <p:cond delay="0"/>
                                          </p:stCondLst>
                                        </p:cTn>
                                        <p:tgtEl>
                                          <p:spTgt spid="203815"/>
                                        </p:tgtEl>
                                        <p:attrNameLst>
                                          <p:attrName>style.visibility</p:attrName>
                                        </p:attrNameLst>
                                      </p:cBhvr>
                                      <p:to>
                                        <p:strVal val="visible"/>
                                      </p:to>
                                    </p:set>
                                    <p:animEffect transition="in" filter="wipe(down)">
                                      <p:cBhvr>
                                        <p:cTn id="119" dur="500"/>
                                        <p:tgtEl>
                                          <p:spTgt spid="203815"/>
                                        </p:tgtEl>
                                      </p:cBhvr>
                                    </p:animEffect>
                                  </p:childTnLst>
                                </p:cTn>
                              </p:par>
                            </p:childTnLst>
                          </p:cTn>
                        </p:par>
                        <p:par>
                          <p:cTn id="120" fill="hold" nodeType="afterGroup">
                            <p:stCondLst>
                              <p:cond delay="1000"/>
                            </p:stCondLst>
                            <p:childTnLst>
                              <p:par>
                                <p:cTn id="121" presetID="22" presetClass="entr" presetSubtype="1" fill="hold" grpId="0" nodeType="afterEffect">
                                  <p:stCondLst>
                                    <p:cond delay="2000"/>
                                  </p:stCondLst>
                                  <p:childTnLst>
                                    <p:set>
                                      <p:cBhvr>
                                        <p:cTn id="122" dur="1" fill="hold">
                                          <p:stCondLst>
                                            <p:cond delay="0"/>
                                          </p:stCondLst>
                                        </p:cTn>
                                        <p:tgtEl>
                                          <p:spTgt spid="203822"/>
                                        </p:tgtEl>
                                        <p:attrNameLst>
                                          <p:attrName>style.visibility</p:attrName>
                                        </p:attrNameLst>
                                      </p:cBhvr>
                                      <p:to>
                                        <p:strVal val="visible"/>
                                      </p:to>
                                    </p:set>
                                    <p:animEffect transition="in" filter="wipe(up)">
                                      <p:cBhvr>
                                        <p:cTn id="123" dur="500"/>
                                        <p:tgtEl>
                                          <p:spTgt spid="203822"/>
                                        </p:tgtEl>
                                      </p:cBhvr>
                                    </p:animEffect>
                                  </p:childTnLst>
                                </p:cTn>
                              </p:par>
                            </p:childTnLst>
                          </p:cTn>
                        </p:par>
                        <p:par>
                          <p:cTn id="124" fill="hold" nodeType="afterGroup">
                            <p:stCondLst>
                              <p:cond delay="3500"/>
                            </p:stCondLst>
                            <p:childTnLst>
                              <p:par>
                                <p:cTn id="125" presetID="9" presetClass="entr" presetSubtype="0" fill="hold" grpId="0" nodeType="afterEffect">
                                  <p:stCondLst>
                                    <p:cond delay="1000"/>
                                  </p:stCondLst>
                                  <p:childTnLst>
                                    <p:set>
                                      <p:cBhvr>
                                        <p:cTn id="126" dur="1" fill="hold">
                                          <p:stCondLst>
                                            <p:cond delay="0"/>
                                          </p:stCondLst>
                                        </p:cTn>
                                        <p:tgtEl>
                                          <p:spTgt spid="203849"/>
                                        </p:tgtEl>
                                        <p:attrNameLst>
                                          <p:attrName>style.visibility</p:attrName>
                                        </p:attrNameLst>
                                      </p:cBhvr>
                                      <p:to>
                                        <p:strVal val="visible"/>
                                      </p:to>
                                    </p:set>
                                    <p:animEffect transition="in" filter="dissolve">
                                      <p:cBhvr>
                                        <p:cTn id="127" dur="500"/>
                                        <p:tgtEl>
                                          <p:spTgt spid="203849"/>
                                        </p:tgtEl>
                                      </p:cBhvr>
                                    </p:animEffect>
                                  </p:childTnLst>
                                </p:cTn>
                              </p:par>
                            </p:childTnLst>
                          </p:cTn>
                        </p:par>
                        <p:par>
                          <p:cTn id="128" fill="hold" nodeType="afterGroup">
                            <p:stCondLst>
                              <p:cond delay="5000"/>
                            </p:stCondLst>
                            <p:childTnLst>
                              <p:par>
                                <p:cTn id="129" presetID="22" presetClass="entr" presetSubtype="4" fill="hold" grpId="0" nodeType="afterEffect">
                                  <p:stCondLst>
                                    <p:cond delay="1000"/>
                                  </p:stCondLst>
                                  <p:childTnLst>
                                    <p:set>
                                      <p:cBhvr>
                                        <p:cTn id="130" dur="1" fill="hold">
                                          <p:stCondLst>
                                            <p:cond delay="0"/>
                                          </p:stCondLst>
                                        </p:cTn>
                                        <p:tgtEl>
                                          <p:spTgt spid="203823"/>
                                        </p:tgtEl>
                                        <p:attrNameLst>
                                          <p:attrName>style.visibility</p:attrName>
                                        </p:attrNameLst>
                                      </p:cBhvr>
                                      <p:to>
                                        <p:strVal val="visible"/>
                                      </p:to>
                                    </p:set>
                                    <p:animEffect transition="in" filter="wipe(down)">
                                      <p:cBhvr>
                                        <p:cTn id="131" dur="500"/>
                                        <p:tgtEl>
                                          <p:spTgt spid="203823"/>
                                        </p:tgtEl>
                                      </p:cBhvr>
                                    </p:animEffect>
                                  </p:childTnLst>
                                </p:cTn>
                              </p:par>
                            </p:childTnLst>
                          </p:cTn>
                        </p:par>
                        <p:par>
                          <p:cTn id="132" fill="hold" nodeType="afterGroup">
                            <p:stCondLst>
                              <p:cond delay="6500"/>
                            </p:stCondLst>
                            <p:childTnLst>
                              <p:par>
                                <p:cTn id="133" presetID="9" presetClass="entr" presetSubtype="0" fill="hold" grpId="0" nodeType="afterEffect">
                                  <p:stCondLst>
                                    <p:cond delay="1000"/>
                                  </p:stCondLst>
                                  <p:childTnLst>
                                    <p:set>
                                      <p:cBhvr>
                                        <p:cTn id="134" dur="1" fill="hold">
                                          <p:stCondLst>
                                            <p:cond delay="0"/>
                                          </p:stCondLst>
                                        </p:cTn>
                                        <p:tgtEl>
                                          <p:spTgt spid="203850"/>
                                        </p:tgtEl>
                                        <p:attrNameLst>
                                          <p:attrName>style.visibility</p:attrName>
                                        </p:attrNameLst>
                                      </p:cBhvr>
                                      <p:to>
                                        <p:strVal val="visible"/>
                                      </p:to>
                                    </p:set>
                                    <p:animEffect transition="in" filter="dissolve">
                                      <p:cBhvr>
                                        <p:cTn id="135" dur="500"/>
                                        <p:tgtEl>
                                          <p:spTgt spid="203850"/>
                                        </p:tgtEl>
                                      </p:cBhvr>
                                    </p:animEffect>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8" presetClass="entr" presetSubtype="3" fill="hold" grpId="0" nodeType="clickEffect">
                                  <p:stCondLst>
                                    <p:cond delay="0"/>
                                  </p:stCondLst>
                                  <p:childTnLst>
                                    <p:set>
                                      <p:cBhvr>
                                        <p:cTn id="139" dur="1" fill="hold">
                                          <p:stCondLst>
                                            <p:cond delay="0"/>
                                          </p:stCondLst>
                                        </p:cTn>
                                        <p:tgtEl>
                                          <p:spTgt spid="203805"/>
                                        </p:tgtEl>
                                        <p:attrNameLst>
                                          <p:attrName>style.visibility</p:attrName>
                                        </p:attrNameLst>
                                      </p:cBhvr>
                                      <p:to>
                                        <p:strVal val="visible"/>
                                      </p:to>
                                    </p:set>
                                    <p:animEffect transition="in" filter="strips(upRight)">
                                      <p:cBhvr>
                                        <p:cTn id="140" dur="500"/>
                                        <p:tgtEl>
                                          <p:spTgt spid="203805"/>
                                        </p:tgtEl>
                                      </p:cBhvr>
                                    </p:animEffect>
                                  </p:childTnLst>
                                </p:cTn>
                              </p:par>
                            </p:childTnLst>
                          </p:cTn>
                        </p:par>
                        <p:par>
                          <p:cTn id="141" fill="hold" nodeType="afterGroup">
                            <p:stCondLst>
                              <p:cond delay="500"/>
                            </p:stCondLst>
                            <p:childTnLst>
                              <p:par>
                                <p:cTn id="142" presetID="18" presetClass="entr" presetSubtype="6" fill="hold" grpId="0" nodeType="afterEffect">
                                  <p:stCondLst>
                                    <p:cond delay="0"/>
                                  </p:stCondLst>
                                  <p:childTnLst>
                                    <p:set>
                                      <p:cBhvr>
                                        <p:cTn id="143" dur="1" fill="hold">
                                          <p:stCondLst>
                                            <p:cond delay="0"/>
                                          </p:stCondLst>
                                        </p:cTn>
                                        <p:tgtEl>
                                          <p:spTgt spid="203807"/>
                                        </p:tgtEl>
                                        <p:attrNameLst>
                                          <p:attrName>style.visibility</p:attrName>
                                        </p:attrNameLst>
                                      </p:cBhvr>
                                      <p:to>
                                        <p:strVal val="visible"/>
                                      </p:to>
                                    </p:set>
                                    <p:animEffect transition="in" filter="strips(downRight)">
                                      <p:cBhvr>
                                        <p:cTn id="144" dur="500"/>
                                        <p:tgtEl>
                                          <p:spTgt spid="203807"/>
                                        </p:tgtEl>
                                      </p:cBhvr>
                                    </p:animEffect>
                                  </p:childTnLst>
                                </p:cTn>
                              </p:par>
                            </p:childTnLst>
                          </p:cTn>
                        </p:par>
                        <p:par>
                          <p:cTn id="145" fill="hold" nodeType="afterGroup">
                            <p:stCondLst>
                              <p:cond delay="1000"/>
                            </p:stCondLst>
                            <p:childTnLst>
                              <p:par>
                                <p:cTn id="146" presetID="22" presetClass="entr" presetSubtype="2" fill="hold" grpId="0" nodeType="afterEffect">
                                  <p:stCondLst>
                                    <p:cond delay="1000"/>
                                  </p:stCondLst>
                                  <p:childTnLst>
                                    <p:set>
                                      <p:cBhvr>
                                        <p:cTn id="147" dur="1" fill="hold">
                                          <p:stCondLst>
                                            <p:cond delay="0"/>
                                          </p:stCondLst>
                                        </p:cTn>
                                        <p:tgtEl>
                                          <p:spTgt spid="203810"/>
                                        </p:tgtEl>
                                        <p:attrNameLst>
                                          <p:attrName>style.visibility</p:attrName>
                                        </p:attrNameLst>
                                      </p:cBhvr>
                                      <p:to>
                                        <p:strVal val="visible"/>
                                      </p:to>
                                    </p:set>
                                    <p:animEffect transition="in" filter="wipe(right)">
                                      <p:cBhvr>
                                        <p:cTn id="148" dur="500"/>
                                        <p:tgtEl>
                                          <p:spTgt spid="203810"/>
                                        </p:tgtEl>
                                      </p:cBhvr>
                                    </p:animEffect>
                                  </p:childTnLst>
                                </p:cTn>
                              </p:par>
                            </p:childTnLst>
                          </p:cTn>
                        </p:par>
                        <p:par>
                          <p:cTn id="149" fill="hold" nodeType="afterGroup">
                            <p:stCondLst>
                              <p:cond delay="2500"/>
                            </p:stCondLst>
                            <p:childTnLst>
                              <p:par>
                                <p:cTn id="150" presetID="22" presetClass="entr" presetSubtype="2" fill="hold" grpId="0" nodeType="afterEffect">
                                  <p:stCondLst>
                                    <p:cond delay="0"/>
                                  </p:stCondLst>
                                  <p:childTnLst>
                                    <p:set>
                                      <p:cBhvr>
                                        <p:cTn id="151" dur="1" fill="hold">
                                          <p:stCondLst>
                                            <p:cond delay="0"/>
                                          </p:stCondLst>
                                        </p:cTn>
                                        <p:tgtEl>
                                          <p:spTgt spid="203811"/>
                                        </p:tgtEl>
                                        <p:attrNameLst>
                                          <p:attrName>style.visibility</p:attrName>
                                        </p:attrNameLst>
                                      </p:cBhvr>
                                      <p:to>
                                        <p:strVal val="visible"/>
                                      </p:to>
                                    </p:set>
                                    <p:animEffect transition="in" filter="wipe(right)">
                                      <p:cBhvr>
                                        <p:cTn id="152" dur="500"/>
                                        <p:tgtEl>
                                          <p:spTgt spid="203811"/>
                                        </p:tgtEl>
                                      </p:cBhvr>
                                    </p:animEffect>
                                  </p:childTnLst>
                                </p:cTn>
                              </p:par>
                            </p:childTnLst>
                          </p:cTn>
                        </p:par>
                        <p:par>
                          <p:cTn id="153" fill="hold" nodeType="afterGroup">
                            <p:stCondLst>
                              <p:cond delay="3000"/>
                            </p:stCondLst>
                            <p:childTnLst>
                              <p:par>
                                <p:cTn id="154" presetID="22" presetClass="entr" presetSubtype="4" fill="hold" grpId="0" nodeType="afterEffect">
                                  <p:stCondLst>
                                    <p:cond delay="2000"/>
                                  </p:stCondLst>
                                  <p:childTnLst>
                                    <p:set>
                                      <p:cBhvr>
                                        <p:cTn id="155" dur="1" fill="hold">
                                          <p:stCondLst>
                                            <p:cond delay="0"/>
                                          </p:stCondLst>
                                        </p:cTn>
                                        <p:tgtEl>
                                          <p:spTgt spid="203820"/>
                                        </p:tgtEl>
                                        <p:attrNameLst>
                                          <p:attrName>style.visibility</p:attrName>
                                        </p:attrNameLst>
                                      </p:cBhvr>
                                      <p:to>
                                        <p:strVal val="visible"/>
                                      </p:to>
                                    </p:set>
                                    <p:animEffect transition="in" filter="wipe(down)">
                                      <p:cBhvr>
                                        <p:cTn id="156" dur="500"/>
                                        <p:tgtEl>
                                          <p:spTgt spid="203820"/>
                                        </p:tgtEl>
                                      </p:cBhvr>
                                    </p:animEffect>
                                  </p:childTnLst>
                                </p:cTn>
                              </p:par>
                            </p:childTnLst>
                          </p:cTn>
                        </p:par>
                        <p:par>
                          <p:cTn id="157" fill="hold" nodeType="afterGroup">
                            <p:stCondLst>
                              <p:cond delay="5500"/>
                            </p:stCondLst>
                            <p:childTnLst>
                              <p:par>
                                <p:cTn id="158" presetID="22" presetClass="entr" presetSubtype="1" fill="hold" grpId="0" nodeType="afterEffect">
                                  <p:stCondLst>
                                    <p:cond delay="0"/>
                                  </p:stCondLst>
                                  <p:childTnLst>
                                    <p:set>
                                      <p:cBhvr>
                                        <p:cTn id="159" dur="1" fill="hold">
                                          <p:stCondLst>
                                            <p:cond delay="0"/>
                                          </p:stCondLst>
                                        </p:cTn>
                                        <p:tgtEl>
                                          <p:spTgt spid="203825"/>
                                        </p:tgtEl>
                                        <p:attrNameLst>
                                          <p:attrName>style.visibility</p:attrName>
                                        </p:attrNameLst>
                                      </p:cBhvr>
                                      <p:to>
                                        <p:strVal val="visible"/>
                                      </p:to>
                                    </p:set>
                                    <p:animEffect transition="in" filter="wipe(up)">
                                      <p:cBhvr>
                                        <p:cTn id="160" dur="500"/>
                                        <p:tgtEl>
                                          <p:spTgt spid="203825"/>
                                        </p:tgtEl>
                                      </p:cBhvr>
                                    </p:animEffect>
                                  </p:childTnLst>
                                </p:cTn>
                              </p:par>
                            </p:childTnLst>
                          </p:cTn>
                        </p:par>
                      </p:childTnLst>
                    </p:cTn>
                  </p:par>
                  <p:par>
                    <p:cTn id="161" fill="hold" nodeType="clickPar">
                      <p:stCondLst>
                        <p:cond delay="indefinite"/>
                      </p:stCondLst>
                      <p:childTnLst>
                        <p:par>
                          <p:cTn id="162" fill="hold" nodeType="withGroup">
                            <p:stCondLst>
                              <p:cond delay="0"/>
                            </p:stCondLst>
                            <p:childTnLst>
                              <p:par>
                                <p:cTn id="163" presetID="18" presetClass="entr" presetSubtype="12" fill="hold" grpId="0" nodeType="clickEffect">
                                  <p:stCondLst>
                                    <p:cond delay="0"/>
                                  </p:stCondLst>
                                  <p:childTnLst>
                                    <p:set>
                                      <p:cBhvr>
                                        <p:cTn id="164" dur="1" fill="hold">
                                          <p:stCondLst>
                                            <p:cond delay="0"/>
                                          </p:stCondLst>
                                        </p:cTn>
                                        <p:tgtEl>
                                          <p:spTgt spid="203802"/>
                                        </p:tgtEl>
                                        <p:attrNameLst>
                                          <p:attrName>style.visibility</p:attrName>
                                        </p:attrNameLst>
                                      </p:cBhvr>
                                      <p:to>
                                        <p:strVal val="visible"/>
                                      </p:to>
                                    </p:set>
                                    <p:animEffect transition="in" filter="strips(downLeft)">
                                      <p:cBhvr>
                                        <p:cTn id="165" dur="500"/>
                                        <p:tgtEl>
                                          <p:spTgt spid="203802"/>
                                        </p:tgtEl>
                                      </p:cBhvr>
                                    </p:animEffect>
                                  </p:childTnLst>
                                </p:cTn>
                              </p:par>
                            </p:childTnLst>
                          </p:cTn>
                        </p:par>
                        <p:par>
                          <p:cTn id="166" fill="hold" nodeType="afterGroup">
                            <p:stCondLst>
                              <p:cond delay="500"/>
                            </p:stCondLst>
                            <p:childTnLst>
                              <p:par>
                                <p:cTn id="167" presetID="18" presetClass="entr" presetSubtype="9" fill="hold" grpId="0" nodeType="afterEffect">
                                  <p:stCondLst>
                                    <p:cond delay="0"/>
                                  </p:stCondLst>
                                  <p:childTnLst>
                                    <p:set>
                                      <p:cBhvr>
                                        <p:cTn id="168" dur="1" fill="hold">
                                          <p:stCondLst>
                                            <p:cond delay="0"/>
                                          </p:stCondLst>
                                        </p:cTn>
                                        <p:tgtEl>
                                          <p:spTgt spid="203801"/>
                                        </p:tgtEl>
                                        <p:attrNameLst>
                                          <p:attrName>style.visibility</p:attrName>
                                        </p:attrNameLst>
                                      </p:cBhvr>
                                      <p:to>
                                        <p:strVal val="visible"/>
                                      </p:to>
                                    </p:set>
                                    <p:animEffect transition="in" filter="strips(upLeft)">
                                      <p:cBhvr>
                                        <p:cTn id="169" dur="500"/>
                                        <p:tgtEl>
                                          <p:spTgt spid="203801"/>
                                        </p:tgtEl>
                                      </p:cBhvr>
                                    </p:animEffec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18" presetClass="entr" presetSubtype="3" fill="hold" grpId="0" nodeType="clickEffect">
                                  <p:stCondLst>
                                    <p:cond delay="0"/>
                                  </p:stCondLst>
                                  <p:childTnLst>
                                    <p:set>
                                      <p:cBhvr>
                                        <p:cTn id="173" dur="1" fill="hold">
                                          <p:stCondLst>
                                            <p:cond delay="0"/>
                                          </p:stCondLst>
                                        </p:cTn>
                                        <p:tgtEl>
                                          <p:spTgt spid="203804"/>
                                        </p:tgtEl>
                                        <p:attrNameLst>
                                          <p:attrName>style.visibility</p:attrName>
                                        </p:attrNameLst>
                                      </p:cBhvr>
                                      <p:to>
                                        <p:strVal val="visible"/>
                                      </p:to>
                                    </p:set>
                                    <p:animEffect transition="in" filter="strips(upRight)">
                                      <p:cBhvr>
                                        <p:cTn id="174" dur="500"/>
                                        <p:tgtEl>
                                          <p:spTgt spid="203804"/>
                                        </p:tgtEl>
                                      </p:cBhvr>
                                    </p:animEffect>
                                  </p:childTnLst>
                                </p:cTn>
                              </p:par>
                            </p:childTnLst>
                          </p:cTn>
                        </p:par>
                        <p:par>
                          <p:cTn id="175" fill="hold" nodeType="afterGroup">
                            <p:stCondLst>
                              <p:cond delay="500"/>
                            </p:stCondLst>
                            <p:childTnLst>
                              <p:par>
                                <p:cTn id="176" presetID="18" presetClass="entr" presetSubtype="6" fill="hold" grpId="0" nodeType="afterEffect">
                                  <p:stCondLst>
                                    <p:cond delay="0"/>
                                  </p:stCondLst>
                                  <p:childTnLst>
                                    <p:set>
                                      <p:cBhvr>
                                        <p:cTn id="177" dur="1" fill="hold">
                                          <p:stCondLst>
                                            <p:cond delay="0"/>
                                          </p:stCondLst>
                                        </p:cTn>
                                        <p:tgtEl>
                                          <p:spTgt spid="203806"/>
                                        </p:tgtEl>
                                        <p:attrNameLst>
                                          <p:attrName>style.visibility</p:attrName>
                                        </p:attrNameLst>
                                      </p:cBhvr>
                                      <p:to>
                                        <p:strVal val="visible"/>
                                      </p:to>
                                    </p:set>
                                    <p:animEffect transition="in" filter="strips(downRight)">
                                      <p:cBhvr>
                                        <p:cTn id="178" dur="500"/>
                                        <p:tgtEl>
                                          <p:spTgt spid="203806"/>
                                        </p:tgtEl>
                                      </p:cBhvr>
                                    </p:animEffect>
                                  </p:childTnLst>
                                </p:cTn>
                              </p:par>
                            </p:childTnLst>
                          </p:cTn>
                        </p:par>
                      </p:childTnLst>
                    </p:cTn>
                  </p:par>
                  <p:par>
                    <p:cTn id="179" fill="hold" nodeType="clickPar">
                      <p:stCondLst>
                        <p:cond delay="indefinite"/>
                      </p:stCondLst>
                      <p:childTnLst>
                        <p:par>
                          <p:cTn id="180" fill="hold" nodeType="withGroup">
                            <p:stCondLst>
                              <p:cond delay="0"/>
                            </p:stCondLst>
                            <p:childTnLst>
                              <p:par>
                                <p:cTn id="181" presetID="22" presetClass="entr" presetSubtype="8" fill="hold" grpId="0" nodeType="clickEffect">
                                  <p:stCondLst>
                                    <p:cond delay="0"/>
                                  </p:stCondLst>
                                  <p:childTnLst>
                                    <p:set>
                                      <p:cBhvr>
                                        <p:cTn id="182" dur="1" fill="hold">
                                          <p:stCondLst>
                                            <p:cond delay="0"/>
                                          </p:stCondLst>
                                        </p:cTn>
                                        <p:tgtEl>
                                          <p:spTgt spid="203812"/>
                                        </p:tgtEl>
                                        <p:attrNameLst>
                                          <p:attrName>style.visibility</p:attrName>
                                        </p:attrNameLst>
                                      </p:cBhvr>
                                      <p:to>
                                        <p:strVal val="visible"/>
                                      </p:to>
                                    </p:set>
                                    <p:animEffect transition="in" filter="wipe(left)">
                                      <p:cBhvr>
                                        <p:cTn id="183" dur="500"/>
                                        <p:tgtEl>
                                          <p:spTgt spid="203812"/>
                                        </p:tgtEl>
                                      </p:cBhvr>
                                    </p:animEffect>
                                  </p:childTnLst>
                                </p:cTn>
                              </p:par>
                            </p:childTnLst>
                          </p:cTn>
                        </p:par>
                        <p:par>
                          <p:cTn id="184" fill="hold" nodeType="afterGroup">
                            <p:stCondLst>
                              <p:cond delay="500"/>
                            </p:stCondLst>
                            <p:childTnLst>
                              <p:par>
                                <p:cTn id="185" presetID="22" presetClass="entr" presetSubtype="8" fill="hold" grpId="0" nodeType="afterEffect">
                                  <p:stCondLst>
                                    <p:cond delay="0"/>
                                  </p:stCondLst>
                                  <p:childTnLst>
                                    <p:set>
                                      <p:cBhvr>
                                        <p:cTn id="186" dur="1" fill="hold">
                                          <p:stCondLst>
                                            <p:cond delay="0"/>
                                          </p:stCondLst>
                                        </p:cTn>
                                        <p:tgtEl>
                                          <p:spTgt spid="203813"/>
                                        </p:tgtEl>
                                        <p:attrNameLst>
                                          <p:attrName>style.visibility</p:attrName>
                                        </p:attrNameLst>
                                      </p:cBhvr>
                                      <p:to>
                                        <p:strVal val="visible"/>
                                      </p:to>
                                    </p:set>
                                    <p:animEffect transition="in" filter="wipe(left)">
                                      <p:cBhvr>
                                        <p:cTn id="187" dur="500"/>
                                        <p:tgtEl>
                                          <p:spTgt spid="203813"/>
                                        </p:tgtEl>
                                      </p:cBhvr>
                                    </p:animEffect>
                                  </p:childTnLst>
                                </p:cTn>
                              </p:par>
                            </p:childTnLst>
                          </p:cTn>
                        </p:par>
                        <p:par>
                          <p:cTn id="188" fill="hold" nodeType="afterGroup">
                            <p:stCondLst>
                              <p:cond delay="1000"/>
                            </p:stCondLst>
                            <p:childTnLst>
                              <p:par>
                                <p:cTn id="189" presetID="22" presetClass="entr" presetSubtype="1" fill="hold" grpId="0" nodeType="afterEffect">
                                  <p:stCondLst>
                                    <p:cond delay="2000"/>
                                  </p:stCondLst>
                                  <p:childTnLst>
                                    <p:set>
                                      <p:cBhvr>
                                        <p:cTn id="190" dur="1" fill="hold">
                                          <p:stCondLst>
                                            <p:cond delay="0"/>
                                          </p:stCondLst>
                                        </p:cTn>
                                        <p:tgtEl>
                                          <p:spTgt spid="203828"/>
                                        </p:tgtEl>
                                        <p:attrNameLst>
                                          <p:attrName>style.visibility</p:attrName>
                                        </p:attrNameLst>
                                      </p:cBhvr>
                                      <p:to>
                                        <p:strVal val="visible"/>
                                      </p:to>
                                    </p:set>
                                    <p:animEffect transition="in" filter="wipe(up)">
                                      <p:cBhvr>
                                        <p:cTn id="191" dur="500"/>
                                        <p:tgtEl>
                                          <p:spTgt spid="203828"/>
                                        </p:tgtEl>
                                      </p:cBhvr>
                                    </p:animEffect>
                                  </p:childTnLst>
                                </p:cTn>
                              </p:par>
                            </p:childTnLst>
                          </p:cTn>
                        </p:par>
                        <p:par>
                          <p:cTn id="192" fill="hold" nodeType="afterGroup">
                            <p:stCondLst>
                              <p:cond delay="3500"/>
                            </p:stCondLst>
                            <p:childTnLst>
                              <p:par>
                                <p:cTn id="193" presetID="22" presetClass="entr" presetSubtype="4" fill="hold" grpId="0" nodeType="afterEffect">
                                  <p:stCondLst>
                                    <p:cond delay="0"/>
                                  </p:stCondLst>
                                  <p:childTnLst>
                                    <p:set>
                                      <p:cBhvr>
                                        <p:cTn id="194" dur="1" fill="hold">
                                          <p:stCondLst>
                                            <p:cond delay="0"/>
                                          </p:stCondLst>
                                        </p:cTn>
                                        <p:tgtEl>
                                          <p:spTgt spid="203829"/>
                                        </p:tgtEl>
                                        <p:attrNameLst>
                                          <p:attrName>style.visibility</p:attrName>
                                        </p:attrNameLst>
                                      </p:cBhvr>
                                      <p:to>
                                        <p:strVal val="visible"/>
                                      </p:to>
                                    </p:set>
                                    <p:animEffect transition="in" filter="wipe(down)">
                                      <p:cBhvr>
                                        <p:cTn id="195" dur="500"/>
                                        <p:tgtEl>
                                          <p:spTgt spid="203829"/>
                                        </p:tgtEl>
                                      </p:cBhvr>
                                    </p:animEffect>
                                  </p:childTnLst>
                                </p:cTn>
                              </p:par>
                            </p:childTnLst>
                          </p:cTn>
                        </p:par>
                      </p:childTnLst>
                    </p:cTn>
                  </p:par>
                  <p:par>
                    <p:cTn id="196" fill="hold" nodeType="clickPar">
                      <p:stCondLst>
                        <p:cond delay="indefinite"/>
                      </p:stCondLst>
                      <p:childTnLst>
                        <p:par>
                          <p:cTn id="197" fill="hold" nodeType="withGroup">
                            <p:stCondLst>
                              <p:cond delay="0"/>
                            </p:stCondLst>
                            <p:childTnLst>
                              <p:par>
                                <p:cTn id="198" presetID="18" presetClass="entr" presetSubtype="9" fill="hold" grpId="0" nodeType="clickEffect">
                                  <p:stCondLst>
                                    <p:cond delay="0"/>
                                  </p:stCondLst>
                                  <p:childTnLst>
                                    <p:set>
                                      <p:cBhvr>
                                        <p:cTn id="199" dur="1" fill="hold">
                                          <p:stCondLst>
                                            <p:cond delay="0"/>
                                          </p:stCondLst>
                                        </p:cTn>
                                        <p:tgtEl>
                                          <p:spTgt spid="203818"/>
                                        </p:tgtEl>
                                        <p:attrNameLst>
                                          <p:attrName>style.visibility</p:attrName>
                                        </p:attrNameLst>
                                      </p:cBhvr>
                                      <p:to>
                                        <p:strVal val="visible"/>
                                      </p:to>
                                    </p:set>
                                    <p:animEffect transition="in" filter="strips(upLeft)">
                                      <p:cBhvr>
                                        <p:cTn id="200" dur="500"/>
                                        <p:tgtEl>
                                          <p:spTgt spid="203818"/>
                                        </p:tgtEl>
                                      </p:cBhvr>
                                    </p:animEffect>
                                  </p:childTnLst>
                                </p:cTn>
                              </p:par>
                            </p:childTnLst>
                          </p:cTn>
                        </p:par>
                        <p:par>
                          <p:cTn id="201" fill="hold" nodeType="afterGroup">
                            <p:stCondLst>
                              <p:cond delay="500"/>
                            </p:stCondLst>
                            <p:childTnLst>
                              <p:par>
                                <p:cTn id="202" presetID="18" presetClass="entr" presetSubtype="12" fill="hold" grpId="0" nodeType="afterEffect">
                                  <p:stCondLst>
                                    <p:cond delay="0"/>
                                  </p:stCondLst>
                                  <p:childTnLst>
                                    <p:set>
                                      <p:cBhvr>
                                        <p:cTn id="203" dur="1" fill="hold">
                                          <p:stCondLst>
                                            <p:cond delay="0"/>
                                          </p:stCondLst>
                                        </p:cTn>
                                        <p:tgtEl>
                                          <p:spTgt spid="203819"/>
                                        </p:tgtEl>
                                        <p:attrNameLst>
                                          <p:attrName>style.visibility</p:attrName>
                                        </p:attrNameLst>
                                      </p:cBhvr>
                                      <p:to>
                                        <p:strVal val="visible"/>
                                      </p:to>
                                    </p:set>
                                    <p:animEffect transition="in" filter="strips(downLeft)">
                                      <p:cBhvr>
                                        <p:cTn id="204" dur="500"/>
                                        <p:tgtEl>
                                          <p:spTgt spid="203819"/>
                                        </p:tgtEl>
                                      </p:cBhvr>
                                    </p:animEffect>
                                  </p:childTnLst>
                                </p:cTn>
                              </p:par>
                            </p:childTnLst>
                          </p:cTn>
                        </p:par>
                        <p:par>
                          <p:cTn id="205" fill="hold" nodeType="afterGroup">
                            <p:stCondLst>
                              <p:cond delay="1000"/>
                            </p:stCondLst>
                            <p:childTnLst>
                              <p:par>
                                <p:cTn id="206" presetID="22" presetClass="entr" presetSubtype="4" fill="hold" grpId="0" nodeType="afterEffect">
                                  <p:stCondLst>
                                    <p:cond delay="2000"/>
                                  </p:stCondLst>
                                  <p:childTnLst>
                                    <p:set>
                                      <p:cBhvr>
                                        <p:cTn id="207" dur="1" fill="hold">
                                          <p:stCondLst>
                                            <p:cond delay="0"/>
                                          </p:stCondLst>
                                        </p:cTn>
                                        <p:tgtEl>
                                          <p:spTgt spid="203830"/>
                                        </p:tgtEl>
                                        <p:attrNameLst>
                                          <p:attrName>style.visibility</p:attrName>
                                        </p:attrNameLst>
                                      </p:cBhvr>
                                      <p:to>
                                        <p:strVal val="visible"/>
                                      </p:to>
                                    </p:set>
                                    <p:animEffect transition="in" filter="wipe(down)">
                                      <p:cBhvr>
                                        <p:cTn id="208" dur="500"/>
                                        <p:tgtEl>
                                          <p:spTgt spid="203830"/>
                                        </p:tgtEl>
                                      </p:cBhvr>
                                    </p:animEffect>
                                  </p:childTnLst>
                                </p:cTn>
                              </p:par>
                            </p:childTnLst>
                          </p:cTn>
                        </p:par>
                        <p:par>
                          <p:cTn id="209" fill="hold" nodeType="afterGroup">
                            <p:stCondLst>
                              <p:cond delay="3500"/>
                            </p:stCondLst>
                            <p:childTnLst>
                              <p:par>
                                <p:cTn id="210" presetID="22" presetClass="entr" presetSubtype="1" fill="hold" grpId="0" nodeType="afterEffect">
                                  <p:stCondLst>
                                    <p:cond delay="0"/>
                                  </p:stCondLst>
                                  <p:childTnLst>
                                    <p:set>
                                      <p:cBhvr>
                                        <p:cTn id="211" dur="1" fill="hold">
                                          <p:stCondLst>
                                            <p:cond delay="0"/>
                                          </p:stCondLst>
                                        </p:cTn>
                                        <p:tgtEl>
                                          <p:spTgt spid="203831"/>
                                        </p:tgtEl>
                                        <p:attrNameLst>
                                          <p:attrName>style.visibility</p:attrName>
                                        </p:attrNameLst>
                                      </p:cBhvr>
                                      <p:to>
                                        <p:strVal val="visible"/>
                                      </p:to>
                                    </p:set>
                                    <p:animEffect transition="in" filter="wipe(up)">
                                      <p:cBhvr>
                                        <p:cTn id="212" dur="500"/>
                                        <p:tgtEl>
                                          <p:spTgt spid="203831"/>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22" presetClass="entr" presetSubtype="8" fill="hold" grpId="0" nodeType="clickEffect">
                                  <p:stCondLst>
                                    <p:cond delay="0"/>
                                  </p:stCondLst>
                                  <p:childTnLst>
                                    <p:set>
                                      <p:cBhvr>
                                        <p:cTn id="216" dur="1" fill="hold">
                                          <p:stCondLst>
                                            <p:cond delay="0"/>
                                          </p:stCondLst>
                                        </p:cTn>
                                        <p:tgtEl>
                                          <p:spTgt spid="203834"/>
                                        </p:tgtEl>
                                        <p:attrNameLst>
                                          <p:attrName>style.visibility</p:attrName>
                                        </p:attrNameLst>
                                      </p:cBhvr>
                                      <p:to>
                                        <p:strVal val="visible"/>
                                      </p:to>
                                    </p:set>
                                    <p:animEffect transition="in" filter="wipe(left)">
                                      <p:cBhvr>
                                        <p:cTn id="217" dur="500"/>
                                        <p:tgtEl>
                                          <p:spTgt spid="203834"/>
                                        </p:tgtEl>
                                      </p:cBhvr>
                                    </p:animEffect>
                                  </p:childTnLst>
                                </p:cTn>
                              </p:par>
                            </p:childTnLst>
                          </p:cTn>
                        </p:par>
                      </p:childTnLst>
                    </p:cTn>
                  </p:par>
                  <p:par>
                    <p:cTn id="218" fill="hold" nodeType="clickPar">
                      <p:stCondLst>
                        <p:cond delay="indefinite"/>
                      </p:stCondLst>
                      <p:childTnLst>
                        <p:par>
                          <p:cTn id="219" fill="hold" nodeType="withGroup">
                            <p:stCondLst>
                              <p:cond delay="0"/>
                            </p:stCondLst>
                            <p:childTnLst>
                              <p:par>
                                <p:cTn id="220" presetID="22" presetClass="entr" presetSubtype="8" fill="hold" grpId="0" nodeType="clickEffect">
                                  <p:stCondLst>
                                    <p:cond delay="0"/>
                                  </p:stCondLst>
                                  <p:childTnLst>
                                    <p:set>
                                      <p:cBhvr>
                                        <p:cTn id="221" dur="1" fill="hold">
                                          <p:stCondLst>
                                            <p:cond delay="0"/>
                                          </p:stCondLst>
                                        </p:cTn>
                                        <p:tgtEl>
                                          <p:spTgt spid="203839"/>
                                        </p:tgtEl>
                                        <p:attrNameLst>
                                          <p:attrName>style.visibility</p:attrName>
                                        </p:attrNameLst>
                                      </p:cBhvr>
                                      <p:to>
                                        <p:strVal val="visible"/>
                                      </p:to>
                                    </p:set>
                                    <p:animEffect transition="in" filter="wipe(left)">
                                      <p:cBhvr>
                                        <p:cTn id="222" dur="500"/>
                                        <p:tgtEl>
                                          <p:spTgt spid="203839"/>
                                        </p:tgtEl>
                                      </p:cBhvr>
                                    </p:animEffect>
                                  </p:childTnLst>
                                </p:cTn>
                              </p:par>
                            </p:childTnLst>
                          </p:cTn>
                        </p:par>
                      </p:childTnLst>
                    </p:cTn>
                  </p:par>
                  <p:par>
                    <p:cTn id="223" fill="hold" nodeType="clickPar">
                      <p:stCondLst>
                        <p:cond delay="indefinite"/>
                      </p:stCondLst>
                      <p:childTnLst>
                        <p:par>
                          <p:cTn id="224" fill="hold" nodeType="withGroup">
                            <p:stCondLst>
                              <p:cond delay="0"/>
                            </p:stCondLst>
                            <p:childTnLst>
                              <p:par>
                                <p:cTn id="225" presetID="22" presetClass="entr" presetSubtype="8" fill="hold" grpId="0" nodeType="clickEffect">
                                  <p:stCondLst>
                                    <p:cond delay="0"/>
                                  </p:stCondLst>
                                  <p:childTnLst>
                                    <p:set>
                                      <p:cBhvr>
                                        <p:cTn id="226" dur="1" fill="hold">
                                          <p:stCondLst>
                                            <p:cond delay="0"/>
                                          </p:stCondLst>
                                        </p:cTn>
                                        <p:tgtEl>
                                          <p:spTgt spid="203835"/>
                                        </p:tgtEl>
                                        <p:attrNameLst>
                                          <p:attrName>style.visibility</p:attrName>
                                        </p:attrNameLst>
                                      </p:cBhvr>
                                      <p:to>
                                        <p:strVal val="visible"/>
                                      </p:to>
                                    </p:set>
                                    <p:animEffect transition="in" filter="wipe(left)">
                                      <p:cBhvr>
                                        <p:cTn id="227" dur="500"/>
                                        <p:tgtEl>
                                          <p:spTgt spid="203835"/>
                                        </p:tgtEl>
                                      </p:cBhvr>
                                    </p:animEffect>
                                  </p:childTnLst>
                                </p:cTn>
                              </p:par>
                            </p:childTnLst>
                          </p:cTn>
                        </p:par>
                        <p:par>
                          <p:cTn id="228" fill="hold" nodeType="afterGroup">
                            <p:stCondLst>
                              <p:cond delay="500"/>
                            </p:stCondLst>
                            <p:childTnLst>
                              <p:par>
                                <p:cTn id="229" presetID="22" presetClass="entr" presetSubtype="8" fill="hold" grpId="0" nodeType="afterEffect">
                                  <p:stCondLst>
                                    <p:cond delay="1000"/>
                                  </p:stCondLst>
                                  <p:childTnLst>
                                    <p:set>
                                      <p:cBhvr>
                                        <p:cTn id="230" dur="1" fill="hold">
                                          <p:stCondLst>
                                            <p:cond delay="0"/>
                                          </p:stCondLst>
                                        </p:cTn>
                                        <p:tgtEl>
                                          <p:spTgt spid="203836"/>
                                        </p:tgtEl>
                                        <p:attrNameLst>
                                          <p:attrName>style.visibility</p:attrName>
                                        </p:attrNameLst>
                                      </p:cBhvr>
                                      <p:to>
                                        <p:strVal val="visible"/>
                                      </p:to>
                                    </p:set>
                                    <p:animEffect transition="in" filter="wipe(left)">
                                      <p:cBhvr>
                                        <p:cTn id="231" dur="500"/>
                                        <p:tgtEl>
                                          <p:spTgt spid="203836"/>
                                        </p:tgtEl>
                                      </p:cBhvr>
                                    </p:animEffect>
                                  </p:childTnLst>
                                </p:cTn>
                              </p:par>
                            </p:childTnLst>
                          </p:cTn>
                        </p:par>
                      </p:childTnLst>
                    </p:cTn>
                  </p:par>
                  <p:par>
                    <p:cTn id="232" fill="hold" nodeType="clickPar">
                      <p:stCondLst>
                        <p:cond delay="indefinite"/>
                      </p:stCondLst>
                      <p:childTnLst>
                        <p:par>
                          <p:cTn id="233" fill="hold" nodeType="withGroup">
                            <p:stCondLst>
                              <p:cond delay="0"/>
                            </p:stCondLst>
                            <p:childTnLst>
                              <p:par>
                                <p:cTn id="234" presetID="22" presetClass="entr" presetSubtype="8" fill="hold" grpId="0" nodeType="clickEffect">
                                  <p:stCondLst>
                                    <p:cond delay="0"/>
                                  </p:stCondLst>
                                  <p:childTnLst>
                                    <p:set>
                                      <p:cBhvr>
                                        <p:cTn id="235" dur="1" fill="hold">
                                          <p:stCondLst>
                                            <p:cond delay="0"/>
                                          </p:stCondLst>
                                        </p:cTn>
                                        <p:tgtEl>
                                          <p:spTgt spid="203840"/>
                                        </p:tgtEl>
                                        <p:attrNameLst>
                                          <p:attrName>style.visibility</p:attrName>
                                        </p:attrNameLst>
                                      </p:cBhvr>
                                      <p:to>
                                        <p:strVal val="visible"/>
                                      </p:to>
                                    </p:set>
                                    <p:animEffect transition="in" filter="wipe(left)">
                                      <p:cBhvr>
                                        <p:cTn id="236" dur="500"/>
                                        <p:tgtEl>
                                          <p:spTgt spid="203840"/>
                                        </p:tgtEl>
                                      </p:cBhvr>
                                    </p:animEffect>
                                  </p:childTnLst>
                                </p:cTn>
                              </p:par>
                            </p:childTnLst>
                          </p:cTn>
                        </p:par>
                      </p:childTnLst>
                    </p:cTn>
                  </p:par>
                  <p:par>
                    <p:cTn id="237" fill="hold" nodeType="clickPar">
                      <p:stCondLst>
                        <p:cond delay="indefinite"/>
                      </p:stCondLst>
                      <p:childTnLst>
                        <p:par>
                          <p:cTn id="238" fill="hold" nodeType="withGroup">
                            <p:stCondLst>
                              <p:cond delay="0"/>
                            </p:stCondLst>
                            <p:childTnLst>
                              <p:par>
                                <p:cTn id="239" presetID="22" presetClass="entr" presetSubtype="8" fill="hold" grpId="0" nodeType="clickEffect">
                                  <p:stCondLst>
                                    <p:cond delay="0"/>
                                  </p:stCondLst>
                                  <p:childTnLst>
                                    <p:set>
                                      <p:cBhvr>
                                        <p:cTn id="240" dur="1" fill="hold">
                                          <p:stCondLst>
                                            <p:cond delay="0"/>
                                          </p:stCondLst>
                                        </p:cTn>
                                        <p:tgtEl>
                                          <p:spTgt spid="203832"/>
                                        </p:tgtEl>
                                        <p:attrNameLst>
                                          <p:attrName>style.visibility</p:attrName>
                                        </p:attrNameLst>
                                      </p:cBhvr>
                                      <p:to>
                                        <p:strVal val="visible"/>
                                      </p:to>
                                    </p:set>
                                    <p:animEffect transition="in" filter="wipe(left)">
                                      <p:cBhvr>
                                        <p:cTn id="241" dur="500"/>
                                        <p:tgtEl>
                                          <p:spTgt spid="203832"/>
                                        </p:tgtEl>
                                      </p:cBhvr>
                                    </p:animEffect>
                                  </p:childTnLst>
                                </p:cTn>
                              </p:par>
                            </p:childTnLst>
                          </p:cTn>
                        </p:par>
                        <p:par>
                          <p:cTn id="242" fill="hold" nodeType="afterGroup">
                            <p:stCondLst>
                              <p:cond delay="500"/>
                            </p:stCondLst>
                            <p:childTnLst>
                              <p:par>
                                <p:cTn id="243" presetID="22" presetClass="entr" presetSubtype="8" fill="hold" grpId="0" nodeType="afterEffect">
                                  <p:stCondLst>
                                    <p:cond delay="1000"/>
                                  </p:stCondLst>
                                  <p:childTnLst>
                                    <p:set>
                                      <p:cBhvr>
                                        <p:cTn id="244" dur="1" fill="hold">
                                          <p:stCondLst>
                                            <p:cond delay="0"/>
                                          </p:stCondLst>
                                        </p:cTn>
                                        <p:tgtEl>
                                          <p:spTgt spid="203833"/>
                                        </p:tgtEl>
                                        <p:attrNameLst>
                                          <p:attrName>style.visibility</p:attrName>
                                        </p:attrNameLst>
                                      </p:cBhvr>
                                      <p:to>
                                        <p:strVal val="visible"/>
                                      </p:to>
                                    </p:set>
                                    <p:animEffect transition="in" filter="wipe(left)">
                                      <p:cBhvr>
                                        <p:cTn id="245" dur="500"/>
                                        <p:tgtEl>
                                          <p:spTgt spid="203833"/>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22" presetClass="entr" presetSubtype="8" fill="hold" grpId="0" nodeType="clickEffect">
                                  <p:stCondLst>
                                    <p:cond delay="0"/>
                                  </p:stCondLst>
                                  <p:childTnLst>
                                    <p:set>
                                      <p:cBhvr>
                                        <p:cTn id="249" dur="1" fill="hold">
                                          <p:stCondLst>
                                            <p:cond delay="0"/>
                                          </p:stCondLst>
                                        </p:cTn>
                                        <p:tgtEl>
                                          <p:spTgt spid="203841"/>
                                        </p:tgtEl>
                                        <p:attrNameLst>
                                          <p:attrName>style.visibility</p:attrName>
                                        </p:attrNameLst>
                                      </p:cBhvr>
                                      <p:to>
                                        <p:strVal val="visible"/>
                                      </p:to>
                                    </p:set>
                                    <p:animEffect transition="in" filter="wipe(left)">
                                      <p:cBhvr>
                                        <p:cTn id="250" dur="500"/>
                                        <p:tgtEl>
                                          <p:spTgt spid="203841"/>
                                        </p:tgtEl>
                                      </p:cBhvr>
                                    </p:animEffect>
                                  </p:childTnLst>
                                </p:cTn>
                              </p:par>
                            </p:childTnLst>
                          </p:cTn>
                        </p:par>
                      </p:childTnLst>
                    </p:cTn>
                  </p:par>
                  <p:par>
                    <p:cTn id="251" fill="hold" nodeType="clickPar">
                      <p:stCondLst>
                        <p:cond delay="indefinite"/>
                      </p:stCondLst>
                      <p:childTnLst>
                        <p:par>
                          <p:cTn id="252" fill="hold" nodeType="withGroup">
                            <p:stCondLst>
                              <p:cond delay="0"/>
                            </p:stCondLst>
                            <p:childTnLst>
                              <p:par>
                                <p:cTn id="253" presetID="4" presetClass="entr" presetSubtype="32" fill="hold" grpId="0" nodeType="clickEffect">
                                  <p:stCondLst>
                                    <p:cond delay="0"/>
                                  </p:stCondLst>
                                  <p:childTnLst>
                                    <p:set>
                                      <p:cBhvr>
                                        <p:cTn id="254" dur="1" fill="hold">
                                          <p:stCondLst>
                                            <p:cond delay="0"/>
                                          </p:stCondLst>
                                        </p:cTn>
                                        <p:tgtEl>
                                          <p:spTgt spid="203837"/>
                                        </p:tgtEl>
                                        <p:attrNameLst>
                                          <p:attrName>style.visibility</p:attrName>
                                        </p:attrNameLst>
                                      </p:cBhvr>
                                      <p:to>
                                        <p:strVal val="visible"/>
                                      </p:to>
                                    </p:set>
                                    <p:animEffect transition="in" filter="box(out)">
                                      <p:cBhvr>
                                        <p:cTn id="255" dur="500"/>
                                        <p:tgtEl>
                                          <p:spTgt spid="203837"/>
                                        </p:tgtEl>
                                      </p:cBhvr>
                                    </p:animEffect>
                                  </p:childTnLst>
                                </p:cTn>
                              </p:par>
                            </p:childTnLst>
                          </p:cTn>
                        </p:par>
                        <p:par>
                          <p:cTn id="256" fill="hold" nodeType="afterGroup">
                            <p:stCondLst>
                              <p:cond delay="500"/>
                            </p:stCondLst>
                            <p:childTnLst>
                              <p:par>
                                <p:cTn id="257" presetID="4" presetClass="entr" presetSubtype="32" fill="hold" grpId="0" nodeType="afterEffect">
                                  <p:stCondLst>
                                    <p:cond delay="1000"/>
                                  </p:stCondLst>
                                  <p:childTnLst>
                                    <p:set>
                                      <p:cBhvr>
                                        <p:cTn id="258" dur="1" fill="hold">
                                          <p:stCondLst>
                                            <p:cond delay="0"/>
                                          </p:stCondLst>
                                        </p:cTn>
                                        <p:tgtEl>
                                          <p:spTgt spid="203838"/>
                                        </p:tgtEl>
                                        <p:attrNameLst>
                                          <p:attrName>style.visibility</p:attrName>
                                        </p:attrNameLst>
                                      </p:cBhvr>
                                      <p:to>
                                        <p:strVal val="visible"/>
                                      </p:to>
                                    </p:set>
                                    <p:animEffect transition="in" filter="box(out)">
                                      <p:cBhvr>
                                        <p:cTn id="259" dur="500"/>
                                        <p:tgtEl>
                                          <p:spTgt spid="203838"/>
                                        </p:tgtEl>
                                      </p:cBhvr>
                                    </p:animEffect>
                                  </p:childTnLst>
                                </p:cTn>
                              </p:par>
                            </p:childTnLst>
                          </p:cTn>
                        </p:par>
                      </p:childTnLst>
                    </p:cTn>
                  </p:par>
                  <p:par>
                    <p:cTn id="260" fill="hold" nodeType="clickPar">
                      <p:stCondLst>
                        <p:cond delay="indefinite"/>
                      </p:stCondLst>
                      <p:childTnLst>
                        <p:par>
                          <p:cTn id="261" fill="hold" nodeType="withGroup">
                            <p:stCondLst>
                              <p:cond delay="0"/>
                            </p:stCondLst>
                            <p:childTnLst>
                              <p:par>
                                <p:cTn id="262" presetID="22" presetClass="entr" presetSubtype="8" fill="hold" grpId="0" nodeType="clickEffect">
                                  <p:stCondLst>
                                    <p:cond delay="0"/>
                                  </p:stCondLst>
                                  <p:childTnLst>
                                    <p:set>
                                      <p:cBhvr>
                                        <p:cTn id="263" dur="1" fill="hold">
                                          <p:stCondLst>
                                            <p:cond delay="0"/>
                                          </p:stCondLst>
                                        </p:cTn>
                                        <p:tgtEl>
                                          <p:spTgt spid="203842"/>
                                        </p:tgtEl>
                                        <p:attrNameLst>
                                          <p:attrName>style.visibility</p:attrName>
                                        </p:attrNameLst>
                                      </p:cBhvr>
                                      <p:to>
                                        <p:strVal val="visible"/>
                                      </p:to>
                                    </p:set>
                                    <p:animEffect transition="in" filter="wipe(left)">
                                      <p:cBhvr>
                                        <p:cTn id="264" dur="500"/>
                                        <p:tgtEl>
                                          <p:spTgt spid="203842"/>
                                        </p:tgtEl>
                                      </p:cBhvr>
                                    </p:animEffect>
                                  </p:childTnLst>
                                </p:cTn>
                              </p:par>
                            </p:childTnLst>
                          </p:cTn>
                        </p:par>
                      </p:childTnLst>
                    </p:cTn>
                  </p:par>
                  <p:par>
                    <p:cTn id="265" fill="hold" nodeType="clickPar">
                      <p:stCondLst>
                        <p:cond delay="indefinite"/>
                      </p:stCondLst>
                      <p:childTnLst>
                        <p:par>
                          <p:cTn id="266" fill="hold" nodeType="withGroup">
                            <p:stCondLst>
                              <p:cond delay="0"/>
                            </p:stCondLst>
                            <p:childTnLst>
                              <p:par>
                                <p:cTn id="267" presetID="22" presetClass="entr" presetSubtype="8" fill="hold" grpId="0" nodeType="clickEffect">
                                  <p:stCondLst>
                                    <p:cond delay="0"/>
                                  </p:stCondLst>
                                  <p:childTnLst>
                                    <p:set>
                                      <p:cBhvr>
                                        <p:cTn id="268" dur="1" fill="hold">
                                          <p:stCondLst>
                                            <p:cond delay="0"/>
                                          </p:stCondLst>
                                        </p:cTn>
                                        <p:tgtEl>
                                          <p:spTgt spid="203843"/>
                                        </p:tgtEl>
                                        <p:attrNameLst>
                                          <p:attrName>style.visibility</p:attrName>
                                        </p:attrNameLst>
                                      </p:cBhvr>
                                      <p:to>
                                        <p:strVal val="visible"/>
                                      </p:to>
                                    </p:set>
                                    <p:animEffect transition="in" filter="wipe(left)">
                                      <p:cBhvr>
                                        <p:cTn id="269" dur="500"/>
                                        <p:tgtEl>
                                          <p:spTgt spid="203843"/>
                                        </p:tgtEl>
                                      </p:cBhvr>
                                    </p:animEffect>
                                  </p:childTnLst>
                                </p:cTn>
                              </p:par>
                            </p:childTnLst>
                          </p:cTn>
                        </p:par>
                      </p:childTnLst>
                    </p:cTn>
                  </p:par>
                  <p:par>
                    <p:cTn id="270" fill="hold" nodeType="clickPar">
                      <p:stCondLst>
                        <p:cond delay="indefinite"/>
                      </p:stCondLst>
                      <p:childTnLst>
                        <p:par>
                          <p:cTn id="271" fill="hold" nodeType="withGroup">
                            <p:stCondLst>
                              <p:cond delay="0"/>
                            </p:stCondLst>
                            <p:childTnLst>
                              <p:par>
                                <p:cTn id="272" presetID="22" presetClass="entr" presetSubtype="8" fill="hold" grpId="0" nodeType="clickEffect">
                                  <p:stCondLst>
                                    <p:cond delay="0"/>
                                  </p:stCondLst>
                                  <p:childTnLst>
                                    <p:set>
                                      <p:cBhvr>
                                        <p:cTn id="273" dur="1" fill="hold">
                                          <p:stCondLst>
                                            <p:cond delay="0"/>
                                          </p:stCondLst>
                                        </p:cTn>
                                        <p:tgtEl>
                                          <p:spTgt spid="203844"/>
                                        </p:tgtEl>
                                        <p:attrNameLst>
                                          <p:attrName>style.visibility</p:attrName>
                                        </p:attrNameLst>
                                      </p:cBhvr>
                                      <p:to>
                                        <p:strVal val="visible"/>
                                      </p:to>
                                    </p:set>
                                    <p:animEffect transition="in" filter="wipe(left)">
                                      <p:cBhvr>
                                        <p:cTn id="274" dur="500"/>
                                        <p:tgtEl>
                                          <p:spTgt spid="203844"/>
                                        </p:tgtEl>
                                      </p:cBhvr>
                                    </p:animEffect>
                                  </p:childTnLst>
                                </p:cTn>
                              </p:par>
                            </p:childTnLst>
                          </p:cTn>
                        </p:par>
                      </p:childTnLst>
                    </p:cTn>
                  </p:par>
                  <p:par>
                    <p:cTn id="275" fill="hold" nodeType="clickPar">
                      <p:stCondLst>
                        <p:cond delay="indefinite"/>
                      </p:stCondLst>
                      <p:childTnLst>
                        <p:par>
                          <p:cTn id="276" fill="hold" nodeType="withGroup">
                            <p:stCondLst>
                              <p:cond delay="0"/>
                            </p:stCondLst>
                            <p:childTnLst>
                              <p:par>
                                <p:cTn id="277" presetID="22" presetClass="entr" presetSubtype="8" fill="hold" grpId="0" nodeType="clickEffect">
                                  <p:stCondLst>
                                    <p:cond delay="0"/>
                                  </p:stCondLst>
                                  <p:childTnLst>
                                    <p:set>
                                      <p:cBhvr>
                                        <p:cTn id="278" dur="1" fill="hold">
                                          <p:stCondLst>
                                            <p:cond delay="0"/>
                                          </p:stCondLst>
                                        </p:cTn>
                                        <p:tgtEl>
                                          <p:spTgt spid="203845"/>
                                        </p:tgtEl>
                                        <p:attrNameLst>
                                          <p:attrName>style.visibility</p:attrName>
                                        </p:attrNameLst>
                                      </p:cBhvr>
                                      <p:to>
                                        <p:strVal val="visible"/>
                                      </p:to>
                                    </p:set>
                                    <p:animEffect transition="in" filter="wipe(left)">
                                      <p:cBhvr>
                                        <p:cTn id="279" dur="500"/>
                                        <p:tgtEl>
                                          <p:spTgt spid="203845"/>
                                        </p:tgtEl>
                                      </p:cBhvr>
                                    </p:animEffect>
                                  </p:childTnLst>
                                </p:cTn>
                              </p:par>
                            </p:childTnLst>
                          </p:cTn>
                        </p:par>
                      </p:childTnLst>
                    </p:cTn>
                  </p:par>
                  <p:par>
                    <p:cTn id="280" fill="hold" nodeType="clickPar">
                      <p:stCondLst>
                        <p:cond delay="indefinite"/>
                      </p:stCondLst>
                      <p:childTnLst>
                        <p:par>
                          <p:cTn id="281" fill="hold" nodeType="withGroup">
                            <p:stCondLst>
                              <p:cond delay="0"/>
                            </p:stCondLst>
                            <p:childTnLst>
                              <p:par>
                                <p:cTn id="282" presetID="22" presetClass="entr" presetSubtype="8" fill="hold" grpId="0" nodeType="clickEffect">
                                  <p:stCondLst>
                                    <p:cond delay="0"/>
                                  </p:stCondLst>
                                  <p:childTnLst>
                                    <p:set>
                                      <p:cBhvr>
                                        <p:cTn id="283" dur="1" fill="hold">
                                          <p:stCondLst>
                                            <p:cond delay="0"/>
                                          </p:stCondLst>
                                        </p:cTn>
                                        <p:tgtEl>
                                          <p:spTgt spid="203846"/>
                                        </p:tgtEl>
                                        <p:attrNameLst>
                                          <p:attrName>style.visibility</p:attrName>
                                        </p:attrNameLst>
                                      </p:cBhvr>
                                      <p:to>
                                        <p:strVal val="visible"/>
                                      </p:to>
                                    </p:set>
                                    <p:animEffect transition="in" filter="wipe(left)">
                                      <p:cBhvr>
                                        <p:cTn id="284" dur="500"/>
                                        <p:tgtEl>
                                          <p:spTgt spid="203846"/>
                                        </p:tgtEl>
                                      </p:cBhvr>
                                    </p:animEffect>
                                  </p:childTnLst>
                                </p:cTn>
                              </p:par>
                            </p:childTnLst>
                          </p:cTn>
                        </p:par>
                      </p:childTnLst>
                    </p:cTn>
                  </p:par>
                  <p:par>
                    <p:cTn id="285" fill="hold" nodeType="clickPar">
                      <p:stCondLst>
                        <p:cond delay="indefinite"/>
                      </p:stCondLst>
                      <p:childTnLst>
                        <p:par>
                          <p:cTn id="286" fill="hold" nodeType="withGroup">
                            <p:stCondLst>
                              <p:cond delay="0"/>
                            </p:stCondLst>
                            <p:childTnLst>
                              <p:par>
                                <p:cTn id="287" presetID="22" presetClass="entr" presetSubtype="8" fill="hold" grpId="0" nodeType="clickEffect">
                                  <p:stCondLst>
                                    <p:cond delay="0"/>
                                  </p:stCondLst>
                                  <p:childTnLst>
                                    <p:set>
                                      <p:cBhvr>
                                        <p:cTn id="288" dur="1" fill="hold">
                                          <p:stCondLst>
                                            <p:cond delay="0"/>
                                          </p:stCondLst>
                                        </p:cTn>
                                        <p:tgtEl>
                                          <p:spTgt spid="203847"/>
                                        </p:tgtEl>
                                        <p:attrNameLst>
                                          <p:attrName>style.visibility</p:attrName>
                                        </p:attrNameLst>
                                      </p:cBhvr>
                                      <p:to>
                                        <p:strVal val="visible"/>
                                      </p:to>
                                    </p:set>
                                    <p:animEffect transition="in" filter="wipe(left)">
                                      <p:cBhvr>
                                        <p:cTn id="289" dur="500"/>
                                        <p:tgtEl>
                                          <p:spTgt spid="203847"/>
                                        </p:tgtEl>
                                      </p:cBhvr>
                                    </p:animEffect>
                                  </p:childTnLst>
                                </p:cTn>
                              </p:par>
                            </p:childTnLst>
                          </p:cTn>
                        </p:par>
                      </p:childTnLst>
                    </p:cTn>
                  </p:par>
                  <p:par>
                    <p:cTn id="290" fill="hold" nodeType="clickPar">
                      <p:stCondLst>
                        <p:cond delay="indefinite"/>
                      </p:stCondLst>
                      <p:childTnLst>
                        <p:par>
                          <p:cTn id="291" fill="hold" nodeType="withGroup">
                            <p:stCondLst>
                              <p:cond delay="0"/>
                            </p:stCondLst>
                            <p:childTnLst>
                              <p:par>
                                <p:cTn id="292" presetID="22" presetClass="entr" presetSubtype="8" fill="hold" grpId="0" nodeType="clickEffect">
                                  <p:stCondLst>
                                    <p:cond delay="0"/>
                                  </p:stCondLst>
                                  <p:childTnLst>
                                    <p:set>
                                      <p:cBhvr>
                                        <p:cTn id="293" dur="1" fill="hold">
                                          <p:stCondLst>
                                            <p:cond delay="0"/>
                                          </p:stCondLst>
                                        </p:cTn>
                                        <p:tgtEl>
                                          <p:spTgt spid="203848"/>
                                        </p:tgtEl>
                                        <p:attrNameLst>
                                          <p:attrName>style.visibility</p:attrName>
                                        </p:attrNameLst>
                                      </p:cBhvr>
                                      <p:to>
                                        <p:strVal val="visible"/>
                                      </p:to>
                                    </p:set>
                                    <p:animEffect transition="in" filter="wipe(left)">
                                      <p:cBhvr>
                                        <p:cTn id="294" dur="500"/>
                                        <p:tgtEl>
                                          <p:spTgt spid="20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78" grpId="0" animBg="1"/>
      <p:bldP spid="203779" grpId="0" animBg="1"/>
      <p:bldP spid="203780" grpId="0" animBg="1"/>
      <p:bldP spid="203782" grpId="0" animBg="1"/>
      <p:bldP spid="203785" grpId="0" animBg="1"/>
      <p:bldP spid="203786" grpId="0" animBg="1"/>
      <p:bldP spid="203787" grpId="0" animBg="1"/>
      <p:bldP spid="203788" grpId="0" animBg="1"/>
      <p:bldP spid="203789" grpId="0" animBg="1"/>
      <p:bldP spid="203790" grpId="0" animBg="1"/>
      <p:bldP spid="203795" grpId="0" animBg="1"/>
      <p:bldP spid="203796" grpId="0" animBg="1"/>
      <p:bldP spid="203797" grpId="0" animBg="1"/>
      <p:bldP spid="203798" grpId="0" animBg="1"/>
      <p:bldP spid="203799" grpId="0" animBg="1"/>
      <p:bldP spid="203800" grpId="0" animBg="1"/>
      <p:bldP spid="203801" grpId="0" animBg="1"/>
      <p:bldP spid="203802" grpId="0" animBg="1"/>
      <p:bldP spid="203803" grpId="0" animBg="1"/>
      <p:bldP spid="203804" grpId="0" animBg="1"/>
      <p:bldP spid="203805" grpId="0" animBg="1"/>
      <p:bldP spid="203806" grpId="0" animBg="1"/>
      <p:bldP spid="203807" grpId="0" animBg="1"/>
      <p:bldP spid="203808" grpId="0" animBg="1"/>
      <p:bldP spid="203809" grpId="0" animBg="1"/>
      <p:bldP spid="203810" grpId="0" animBg="1"/>
      <p:bldP spid="203811" grpId="0" animBg="1"/>
      <p:bldP spid="203812" grpId="0" animBg="1"/>
      <p:bldP spid="203813" grpId="0" animBg="1"/>
      <p:bldP spid="203814" grpId="0" animBg="1"/>
      <p:bldP spid="203815" grpId="0" animBg="1"/>
      <p:bldP spid="203816" grpId="0" animBg="1"/>
      <p:bldP spid="203817" grpId="0" animBg="1"/>
      <p:bldP spid="203818" grpId="0" animBg="1"/>
      <p:bldP spid="203819" grpId="0" animBg="1"/>
      <p:bldP spid="203820" grpId="0" animBg="1"/>
      <p:bldP spid="203821" grpId="0" animBg="1"/>
      <p:bldP spid="203822" grpId="0" animBg="1"/>
      <p:bldP spid="203823" grpId="0" animBg="1"/>
      <p:bldP spid="203824" grpId="0" animBg="1"/>
      <p:bldP spid="203825" grpId="0" animBg="1"/>
      <p:bldP spid="203826" grpId="0" animBg="1"/>
      <p:bldP spid="203827" grpId="0" animBg="1"/>
      <p:bldP spid="203828" grpId="0" animBg="1"/>
      <p:bldP spid="203829" grpId="0" animBg="1"/>
      <p:bldP spid="203830" grpId="0" animBg="1"/>
      <p:bldP spid="203831" grpId="0" animBg="1"/>
      <p:bldP spid="203832" grpId="0" animBg="1"/>
      <p:bldP spid="203833" grpId="0" animBg="1"/>
      <p:bldP spid="203834" grpId="0" animBg="1"/>
      <p:bldP spid="203835" grpId="0" animBg="1"/>
      <p:bldP spid="203836" grpId="0" animBg="1"/>
      <p:bldP spid="203837" grpId="0" animBg="1"/>
      <p:bldP spid="203838" grpId="0" animBg="1"/>
      <p:bldP spid="203839" grpId="0" autoUpdateAnimBg="0"/>
      <p:bldP spid="203840" grpId="0" autoUpdateAnimBg="0"/>
      <p:bldP spid="203841" grpId="0" animBg="1" autoUpdateAnimBg="0"/>
      <p:bldP spid="203842" grpId="0" animBg="1" autoUpdateAnimBg="0"/>
      <p:bldP spid="203843" grpId="0" animBg="1" autoUpdateAnimBg="0"/>
      <p:bldP spid="203844" grpId="0" animBg="1" autoUpdateAnimBg="0"/>
      <p:bldP spid="203845" grpId="0" autoUpdateAnimBg="0"/>
      <p:bldP spid="203846" grpId="0" autoUpdateAnimBg="0"/>
      <p:bldP spid="203847" grpId="0" autoUpdateAnimBg="0"/>
      <p:bldP spid="203848" grpId="0" autoUpdateAnimBg="0"/>
      <p:bldP spid="203849" grpId="0" autoUpdateAnimBg="0"/>
      <p:bldP spid="203850"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Bild 1" descr="Globale_zirkulat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6738" y="-33338"/>
            <a:ext cx="8010525" cy="689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109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78" name="AutoShape 26"/>
          <p:cNvSpPr>
            <a:spLocks noChangeArrowheads="1"/>
          </p:cNvSpPr>
          <p:nvPr/>
        </p:nvSpPr>
        <p:spPr bwMode="auto">
          <a:xfrm flipV="1">
            <a:off x="1998663" y="3411538"/>
            <a:ext cx="241300" cy="230187"/>
          </a:xfrm>
          <a:prstGeom prst="triangle">
            <a:avLst>
              <a:gd name="adj" fmla="val 17759"/>
            </a:avLst>
          </a:prstGeom>
          <a:solidFill>
            <a:srgbClr val="3366FF"/>
          </a:solidFill>
          <a:ln w="25400">
            <a:solidFill>
              <a:srgbClr val="CCFFFF"/>
            </a:solidFill>
            <a:miter lim="800000"/>
            <a:headEnd/>
            <a:tailEnd/>
          </a:ln>
        </p:spPr>
        <p:txBody>
          <a:bodyPr anchor="ctr">
            <a:spAutoFit/>
          </a:bodyPr>
          <a:lstStyle/>
          <a:p>
            <a:endParaRPr lang="de-DE">
              <a:latin typeface="Calibri" charset="0"/>
            </a:endParaRPr>
          </a:p>
        </p:txBody>
      </p:sp>
      <p:sp>
        <p:nvSpPr>
          <p:cNvPr id="202779" name="AutoShape 27"/>
          <p:cNvSpPr>
            <a:spLocks noChangeArrowheads="1"/>
          </p:cNvSpPr>
          <p:nvPr/>
        </p:nvSpPr>
        <p:spPr bwMode="auto">
          <a:xfrm flipV="1">
            <a:off x="3130550" y="3660775"/>
            <a:ext cx="241300" cy="230188"/>
          </a:xfrm>
          <a:prstGeom prst="triangle">
            <a:avLst>
              <a:gd name="adj" fmla="val 25657"/>
            </a:avLst>
          </a:prstGeom>
          <a:solidFill>
            <a:srgbClr val="3366FF"/>
          </a:solidFill>
          <a:ln w="25400">
            <a:solidFill>
              <a:srgbClr val="CCFFFF"/>
            </a:solidFill>
            <a:miter lim="800000"/>
            <a:headEnd/>
            <a:tailEnd/>
          </a:ln>
        </p:spPr>
        <p:txBody>
          <a:bodyPr anchor="ctr">
            <a:spAutoFit/>
          </a:bodyPr>
          <a:lstStyle/>
          <a:p>
            <a:endParaRPr lang="de-DE">
              <a:latin typeface="Calibri" charset="0"/>
            </a:endParaRPr>
          </a:p>
        </p:txBody>
      </p:sp>
      <p:sp>
        <p:nvSpPr>
          <p:cNvPr id="202780" name="AutoShape 28"/>
          <p:cNvSpPr>
            <a:spLocks noChangeArrowheads="1"/>
          </p:cNvSpPr>
          <p:nvPr/>
        </p:nvSpPr>
        <p:spPr bwMode="auto">
          <a:xfrm flipV="1">
            <a:off x="4411663" y="3805238"/>
            <a:ext cx="241300" cy="230187"/>
          </a:xfrm>
          <a:prstGeom prst="triangle">
            <a:avLst>
              <a:gd name="adj" fmla="val 53949"/>
            </a:avLst>
          </a:prstGeom>
          <a:solidFill>
            <a:srgbClr val="3366FF"/>
          </a:solidFill>
          <a:ln w="25400">
            <a:solidFill>
              <a:srgbClr val="CCFFFF"/>
            </a:solidFill>
            <a:miter lim="800000"/>
            <a:headEnd/>
            <a:tailEnd/>
          </a:ln>
        </p:spPr>
        <p:txBody>
          <a:bodyPr anchor="ctr">
            <a:spAutoFit/>
          </a:bodyPr>
          <a:lstStyle/>
          <a:p>
            <a:endParaRPr lang="de-DE">
              <a:latin typeface="Calibri" charset="0"/>
            </a:endParaRPr>
          </a:p>
        </p:txBody>
      </p:sp>
      <p:sp>
        <p:nvSpPr>
          <p:cNvPr id="202781" name="AutoShape 29"/>
          <p:cNvSpPr>
            <a:spLocks noChangeArrowheads="1"/>
          </p:cNvSpPr>
          <p:nvPr/>
        </p:nvSpPr>
        <p:spPr bwMode="auto">
          <a:xfrm flipV="1">
            <a:off x="5894388" y="3676650"/>
            <a:ext cx="241300" cy="230188"/>
          </a:xfrm>
          <a:prstGeom prst="triangle">
            <a:avLst>
              <a:gd name="adj" fmla="val 71051"/>
            </a:avLst>
          </a:prstGeom>
          <a:solidFill>
            <a:srgbClr val="3366FF"/>
          </a:solidFill>
          <a:ln w="25400">
            <a:solidFill>
              <a:srgbClr val="CCFFFF"/>
            </a:solidFill>
            <a:miter lim="800000"/>
            <a:headEnd/>
            <a:tailEnd/>
          </a:ln>
        </p:spPr>
        <p:txBody>
          <a:bodyPr anchor="ctr">
            <a:spAutoFit/>
          </a:bodyPr>
          <a:lstStyle/>
          <a:p>
            <a:endParaRPr lang="de-DE">
              <a:latin typeface="Calibri" charset="0"/>
            </a:endParaRPr>
          </a:p>
        </p:txBody>
      </p:sp>
      <p:sp>
        <p:nvSpPr>
          <p:cNvPr id="202782" name="AutoShape 30"/>
          <p:cNvSpPr>
            <a:spLocks noChangeArrowheads="1"/>
          </p:cNvSpPr>
          <p:nvPr/>
        </p:nvSpPr>
        <p:spPr bwMode="auto">
          <a:xfrm flipV="1">
            <a:off x="7050088" y="3344863"/>
            <a:ext cx="234950" cy="207962"/>
          </a:xfrm>
          <a:prstGeom prst="triangle">
            <a:avLst>
              <a:gd name="adj" fmla="val 100000"/>
            </a:avLst>
          </a:prstGeom>
          <a:solidFill>
            <a:srgbClr val="3366FF"/>
          </a:solidFill>
          <a:ln w="25400">
            <a:solidFill>
              <a:srgbClr val="CCFFFF"/>
            </a:solidFill>
            <a:miter lim="800000"/>
            <a:headEnd/>
            <a:tailEnd/>
          </a:ln>
        </p:spPr>
        <p:txBody>
          <a:bodyPr anchor="ctr">
            <a:spAutoFit/>
          </a:bodyPr>
          <a:lstStyle/>
          <a:p>
            <a:endParaRPr lang="de-DE">
              <a:latin typeface="Calibri" charset="0"/>
            </a:endParaRPr>
          </a:p>
        </p:txBody>
      </p:sp>
      <p:sp>
        <p:nvSpPr>
          <p:cNvPr id="202773" name="Oval 21"/>
          <p:cNvSpPr>
            <a:spLocks noChangeArrowheads="1"/>
          </p:cNvSpPr>
          <p:nvPr/>
        </p:nvSpPr>
        <p:spPr bwMode="auto">
          <a:xfrm>
            <a:off x="2663825" y="3378200"/>
            <a:ext cx="198438" cy="198438"/>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202774" name="Oval 22"/>
          <p:cNvSpPr>
            <a:spLocks noChangeArrowheads="1"/>
          </p:cNvSpPr>
          <p:nvPr/>
        </p:nvSpPr>
        <p:spPr bwMode="auto">
          <a:xfrm>
            <a:off x="3794125" y="3546475"/>
            <a:ext cx="198438" cy="198438"/>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202775" name="Oval 23"/>
          <p:cNvSpPr>
            <a:spLocks noChangeArrowheads="1"/>
          </p:cNvSpPr>
          <p:nvPr/>
        </p:nvSpPr>
        <p:spPr bwMode="auto">
          <a:xfrm>
            <a:off x="5040313" y="3576638"/>
            <a:ext cx="198437" cy="198437"/>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202776" name="Oval 24"/>
          <p:cNvSpPr>
            <a:spLocks noChangeArrowheads="1"/>
          </p:cNvSpPr>
          <p:nvPr/>
        </p:nvSpPr>
        <p:spPr bwMode="auto">
          <a:xfrm>
            <a:off x="6496050" y="3346450"/>
            <a:ext cx="198438" cy="198438"/>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202777" name="Oval 25"/>
          <p:cNvSpPr>
            <a:spLocks noChangeArrowheads="1"/>
          </p:cNvSpPr>
          <p:nvPr/>
        </p:nvSpPr>
        <p:spPr bwMode="auto">
          <a:xfrm>
            <a:off x="7626350" y="2865438"/>
            <a:ext cx="198438" cy="198437"/>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202772" name="Oval 20"/>
          <p:cNvSpPr>
            <a:spLocks noChangeArrowheads="1"/>
          </p:cNvSpPr>
          <p:nvPr/>
        </p:nvSpPr>
        <p:spPr bwMode="auto">
          <a:xfrm>
            <a:off x="1581150" y="3068638"/>
            <a:ext cx="198438" cy="198437"/>
          </a:xfrm>
          <a:prstGeom prst="ellipse">
            <a:avLst/>
          </a:prstGeom>
          <a:solidFill>
            <a:schemeClr val="accent2"/>
          </a:solidFill>
          <a:ln w="25400">
            <a:solidFill>
              <a:schemeClr val="accent2"/>
            </a:solidFill>
            <a:round/>
            <a:headEnd/>
            <a:tailEnd/>
          </a:ln>
        </p:spPr>
        <p:txBody>
          <a:bodyPr wrap="none" anchor="ctr">
            <a:spAutoFit/>
          </a:bodyPr>
          <a:lstStyle/>
          <a:p>
            <a:endParaRPr lang="de-DE">
              <a:latin typeface="Calibri" charset="0"/>
            </a:endParaRPr>
          </a:p>
        </p:txBody>
      </p:sp>
      <p:sp>
        <p:nvSpPr>
          <p:cNvPr id="18446" name="Rectangle 2"/>
          <p:cNvSpPr>
            <a:spLocks noGrp="1" noChangeArrowheads="1"/>
          </p:cNvSpPr>
          <p:nvPr>
            <p:ph type="title"/>
          </p:nvPr>
        </p:nvSpPr>
        <p:spPr/>
        <p:txBody>
          <a:bodyPr/>
          <a:lstStyle/>
          <a:p>
            <a:r>
              <a:rPr lang="de-DE">
                <a:latin typeface="Calibri" charset="0"/>
              </a:rPr>
              <a:t>Polarfront</a:t>
            </a:r>
          </a:p>
        </p:txBody>
      </p:sp>
      <p:sp>
        <p:nvSpPr>
          <p:cNvPr id="202755" name="Freeform 3"/>
          <p:cNvSpPr>
            <a:spLocks/>
          </p:cNvSpPr>
          <p:nvPr/>
        </p:nvSpPr>
        <p:spPr bwMode="auto">
          <a:xfrm>
            <a:off x="973138" y="2836863"/>
            <a:ext cx="7043737" cy="920750"/>
          </a:xfrm>
          <a:custGeom>
            <a:avLst/>
            <a:gdLst>
              <a:gd name="T0" fmla="*/ 0 w 4437"/>
              <a:gd name="T1" fmla="*/ 0 h 580"/>
              <a:gd name="T2" fmla="*/ 3725862 w 4437"/>
              <a:gd name="T3" fmla="*/ 920750 h 580"/>
              <a:gd name="T4" fmla="*/ 7043737 w 4437"/>
              <a:gd name="T5" fmla="*/ 0 h 580"/>
              <a:gd name="T6" fmla="*/ 0 60000 65536"/>
              <a:gd name="T7" fmla="*/ 0 60000 65536"/>
              <a:gd name="T8" fmla="*/ 0 60000 65536"/>
              <a:gd name="T9" fmla="*/ 0 w 4437"/>
              <a:gd name="T10" fmla="*/ 0 h 580"/>
              <a:gd name="T11" fmla="*/ 4437 w 4437"/>
              <a:gd name="T12" fmla="*/ 580 h 580"/>
            </a:gdLst>
            <a:ahLst/>
            <a:cxnLst>
              <a:cxn ang="T6">
                <a:pos x="T0" y="T1"/>
              </a:cxn>
              <a:cxn ang="T7">
                <a:pos x="T2" y="T3"/>
              </a:cxn>
              <a:cxn ang="T8">
                <a:pos x="T4" y="T5"/>
              </a:cxn>
            </a:cxnLst>
            <a:rect l="T9" t="T10" r="T11" b="T12"/>
            <a:pathLst>
              <a:path w="4437" h="580">
                <a:moveTo>
                  <a:pt x="0" y="0"/>
                </a:moveTo>
                <a:cubicBezTo>
                  <a:pt x="224" y="270"/>
                  <a:pt x="1299" y="580"/>
                  <a:pt x="2347" y="580"/>
                </a:cubicBezTo>
                <a:cubicBezTo>
                  <a:pt x="3395" y="580"/>
                  <a:pt x="4140" y="277"/>
                  <a:pt x="4437" y="0"/>
                </a:cubicBezTo>
              </a:path>
            </a:pathLst>
          </a:custGeom>
          <a:noFill/>
          <a:ln w="101600">
            <a:solidFill>
              <a:srgbClr val="FF99CC"/>
            </a:solidFill>
            <a:round/>
            <a:headEnd/>
            <a:tailEn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56" name="Freeform 4"/>
          <p:cNvSpPr>
            <a:spLocks/>
          </p:cNvSpPr>
          <p:nvPr/>
        </p:nvSpPr>
        <p:spPr bwMode="auto">
          <a:xfrm flipH="1" flipV="1">
            <a:off x="7091363" y="2295525"/>
            <a:ext cx="522287" cy="633413"/>
          </a:xfrm>
          <a:custGeom>
            <a:avLst/>
            <a:gdLst>
              <a:gd name="T0" fmla="*/ 23885 w 328"/>
              <a:gd name="T1" fmla="*/ 633413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57" name="Freeform 5"/>
          <p:cNvSpPr>
            <a:spLocks/>
          </p:cNvSpPr>
          <p:nvPr/>
        </p:nvSpPr>
        <p:spPr bwMode="auto">
          <a:xfrm flipH="1" flipV="1">
            <a:off x="6176963" y="2605088"/>
            <a:ext cx="522287" cy="633412"/>
          </a:xfrm>
          <a:custGeom>
            <a:avLst/>
            <a:gdLst>
              <a:gd name="T0" fmla="*/ 23885 w 328"/>
              <a:gd name="T1" fmla="*/ 633412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58" name="Freeform 6"/>
          <p:cNvSpPr>
            <a:spLocks/>
          </p:cNvSpPr>
          <p:nvPr/>
        </p:nvSpPr>
        <p:spPr bwMode="auto">
          <a:xfrm flipH="1" flipV="1">
            <a:off x="5354638" y="2744788"/>
            <a:ext cx="522287" cy="633412"/>
          </a:xfrm>
          <a:custGeom>
            <a:avLst/>
            <a:gdLst>
              <a:gd name="T0" fmla="*/ 23885 w 328"/>
              <a:gd name="T1" fmla="*/ 633412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59" name="Freeform 7"/>
          <p:cNvSpPr>
            <a:spLocks/>
          </p:cNvSpPr>
          <p:nvPr/>
        </p:nvSpPr>
        <p:spPr bwMode="auto">
          <a:xfrm flipH="1" flipV="1">
            <a:off x="4451350" y="2800350"/>
            <a:ext cx="522288" cy="633413"/>
          </a:xfrm>
          <a:custGeom>
            <a:avLst/>
            <a:gdLst>
              <a:gd name="T0" fmla="*/ 23885 w 328"/>
              <a:gd name="T1" fmla="*/ 633413 h 428"/>
              <a:gd name="T2" fmla="*/ 82802 w 328"/>
              <a:gd name="T3" fmla="*/ 204231 h 428"/>
              <a:gd name="T4" fmla="*/ 522288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60" name="Freeform 8"/>
          <p:cNvSpPr>
            <a:spLocks/>
          </p:cNvSpPr>
          <p:nvPr/>
        </p:nvSpPr>
        <p:spPr bwMode="auto">
          <a:xfrm flipH="1" flipV="1">
            <a:off x="3554413" y="2735263"/>
            <a:ext cx="522287" cy="633412"/>
          </a:xfrm>
          <a:custGeom>
            <a:avLst/>
            <a:gdLst>
              <a:gd name="T0" fmla="*/ 23885 w 328"/>
              <a:gd name="T1" fmla="*/ 633412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61" name="Freeform 9"/>
          <p:cNvSpPr>
            <a:spLocks/>
          </p:cNvSpPr>
          <p:nvPr/>
        </p:nvSpPr>
        <p:spPr bwMode="auto">
          <a:xfrm flipH="1" flipV="1">
            <a:off x="2808288" y="2622550"/>
            <a:ext cx="522287" cy="633413"/>
          </a:xfrm>
          <a:custGeom>
            <a:avLst/>
            <a:gdLst>
              <a:gd name="T0" fmla="*/ 23885 w 328"/>
              <a:gd name="T1" fmla="*/ 633413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62" name="Freeform 10"/>
          <p:cNvSpPr>
            <a:spLocks/>
          </p:cNvSpPr>
          <p:nvPr/>
        </p:nvSpPr>
        <p:spPr bwMode="auto">
          <a:xfrm flipH="1" flipV="1">
            <a:off x="2055813" y="2422525"/>
            <a:ext cx="522287" cy="633413"/>
          </a:xfrm>
          <a:custGeom>
            <a:avLst/>
            <a:gdLst>
              <a:gd name="T0" fmla="*/ 23885 w 328"/>
              <a:gd name="T1" fmla="*/ 633413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63" name="Freeform 11"/>
          <p:cNvSpPr>
            <a:spLocks/>
          </p:cNvSpPr>
          <p:nvPr/>
        </p:nvSpPr>
        <p:spPr bwMode="auto">
          <a:xfrm flipH="1" flipV="1">
            <a:off x="1366838" y="2151063"/>
            <a:ext cx="522287" cy="633412"/>
          </a:xfrm>
          <a:custGeom>
            <a:avLst/>
            <a:gdLst>
              <a:gd name="T0" fmla="*/ 23885 w 328"/>
              <a:gd name="T1" fmla="*/ 633412 h 428"/>
              <a:gd name="T2" fmla="*/ 82802 w 328"/>
              <a:gd name="T3" fmla="*/ 204231 h 428"/>
              <a:gd name="T4" fmla="*/ 522287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rgbClr val="99CCFF"/>
            </a:solidFill>
            <a:round/>
            <a:headEnd/>
            <a:tailEnd type="triangle" w="med" len="med"/>
          </a:ln>
          <a:extLst>
            <a:ext uri="{909E8E84-426E-40dd-AFC4-6F175D3DCCD1}">
              <a14:hiddenFill xmlns="" xmlns:a14="http://schemas.microsoft.com/office/drawing/2010/main">
                <a:solidFill>
                  <a:srgbClr val="FFFFFF"/>
                </a:solidFill>
              </a14:hiddenFill>
            </a:ext>
          </a:extLst>
        </p:spPr>
        <p:txBody>
          <a:bodyPr anchor="ctr">
            <a:spAutoFit/>
          </a:bodyPr>
          <a:lstStyle/>
          <a:p>
            <a:endParaRPr lang="de-DE">
              <a:latin typeface="Calibri" charset="0"/>
            </a:endParaRPr>
          </a:p>
        </p:txBody>
      </p:sp>
      <p:sp>
        <p:nvSpPr>
          <p:cNvPr id="202764" name="Freeform 12"/>
          <p:cNvSpPr>
            <a:spLocks/>
          </p:cNvSpPr>
          <p:nvPr/>
        </p:nvSpPr>
        <p:spPr bwMode="auto">
          <a:xfrm>
            <a:off x="822325" y="3314700"/>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65" name="Freeform 13"/>
          <p:cNvSpPr>
            <a:spLocks/>
          </p:cNvSpPr>
          <p:nvPr/>
        </p:nvSpPr>
        <p:spPr bwMode="auto">
          <a:xfrm>
            <a:off x="1444625" y="3684588"/>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66" name="Freeform 14"/>
          <p:cNvSpPr>
            <a:spLocks/>
          </p:cNvSpPr>
          <p:nvPr/>
        </p:nvSpPr>
        <p:spPr bwMode="auto">
          <a:xfrm>
            <a:off x="2251075" y="3884613"/>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67" name="Freeform 15"/>
          <p:cNvSpPr>
            <a:spLocks/>
          </p:cNvSpPr>
          <p:nvPr/>
        </p:nvSpPr>
        <p:spPr bwMode="auto">
          <a:xfrm>
            <a:off x="3246438" y="4021138"/>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68" name="Freeform 16"/>
          <p:cNvSpPr>
            <a:spLocks/>
          </p:cNvSpPr>
          <p:nvPr/>
        </p:nvSpPr>
        <p:spPr bwMode="auto">
          <a:xfrm>
            <a:off x="4430713" y="4103688"/>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69" name="Freeform 17"/>
          <p:cNvSpPr>
            <a:spLocks/>
          </p:cNvSpPr>
          <p:nvPr/>
        </p:nvSpPr>
        <p:spPr bwMode="auto">
          <a:xfrm>
            <a:off x="5348288" y="3979863"/>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70" name="Freeform 18"/>
          <p:cNvSpPr>
            <a:spLocks/>
          </p:cNvSpPr>
          <p:nvPr/>
        </p:nvSpPr>
        <p:spPr bwMode="auto">
          <a:xfrm>
            <a:off x="6207125" y="3835400"/>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71" name="Freeform 19"/>
          <p:cNvSpPr>
            <a:spLocks/>
          </p:cNvSpPr>
          <p:nvPr/>
        </p:nvSpPr>
        <p:spPr bwMode="auto">
          <a:xfrm>
            <a:off x="7223125" y="3508375"/>
            <a:ext cx="520700" cy="679450"/>
          </a:xfrm>
          <a:custGeom>
            <a:avLst/>
            <a:gdLst>
              <a:gd name="T0" fmla="*/ 23813 w 328"/>
              <a:gd name="T1" fmla="*/ 679450 h 428"/>
              <a:gd name="T2" fmla="*/ 82550 w 328"/>
              <a:gd name="T3" fmla="*/ 219075 h 428"/>
              <a:gd name="T4" fmla="*/ 520700 w 328"/>
              <a:gd name="T5" fmla="*/ 0 h 428"/>
              <a:gd name="T6" fmla="*/ 0 60000 65536"/>
              <a:gd name="T7" fmla="*/ 0 60000 65536"/>
              <a:gd name="T8" fmla="*/ 0 60000 65536"/>
              <a:gd name="T9" fmla="*/ 0 w 328"/>
              <a:gd name="T10" fmla="*/ 0 h 428"/>
              <a:gd name="T11" fmla="*/ 328 w 328"/>
              <a:gd name="T12" fmla="*/ 428 h 428"/>
            </a:gdLst>
            <a:ahLst/>
            <a:cxnLst>
              <a:cxn ang="T6">
                <a:pos x="T0" y="T1"/>
              </a:cxn>
              <a:cxn ang="T7">
                <a:pos x="T2" y="T3"/>
              </a:cxn>
              <a:cxn ang="T8">
                <a:pos x="T4" y="T5"/>
              </a:cxn>
            </a:cxnLst>
            <a:rect l="T9" t="T10" r="T11" b="T12"/>
            <a:pathLst>
              <a:path w="328" h="428">
                <a:moveTo>
                  <a:pt x="15" y="428"/>
                </a:moveTo>
                <a:cubicBezTo>
                  <a:pt x="15" y="317"/>
                  <a:pt x="0" y="209"/>
                  <a:pt x="52" y="138"/>
                </a:cubicBezTo>
                <a:cubicBezTo>
                  <a:pt x="104" y="67"/>
                  <a:pt x="211" y="21"/>
                  <a:pt x="328" y="0"/>
                </a:cubicBezTo>
              </a:path>
            </a:pathLst>
          </a:custGeom>
          <a:noFill/>
          <a:ln w="63500">
            <a:solidFill>
              <a:schemeClr val="accent2"/>
            </a:solidFill>
            <a:round/>
            <a:headEnd/>
            <a:tailEnd type="triangle" w="med" len="med"/>
          </a:ln>
          <a:extLst>
            <a:ext uri="{909E8E84-426E-40dd-AFC4-6F175D3DCCD1}">
              <a14:hiddenFill xmlns="" xmlns:a14="http://schemas.microsoft.com/office/drawing/2010/main">
                <a:solidFill>
                  <a:srgbClr val="FFFFFF"/>
                </a:solidFill>
              </a14:hiddenFill>
            </a:ext>
          </a:extLst>
        </p:spPr>
        <p:txBody>
          <a:bodyPr wrap="none" anchor="ctr">
            <a:spAutoFit/>
          </a:bodyPr>
          <a:lstStyle/>
          <a:p>
            <a:endParaRPr lang="de-DE">
              <a:latin typeface="Calibri" charset="0"/>
            </a:endParaRPr>
          </a:p>
        </p:txBody>
      </p:sp>
      <p:sp>
        <p:nvSpPr>
          <p:cNvPr id="202783" name="Text Box 31"/>
          <p:cNvSpPr txBox="1">
            <a:spLocks noChangeArrowheads="1"/>
          </p:cNvSpPr>
          <p:nvPr/>
        </p:nvSpPr>
        <p:spPr bwMode="auto">
          <a:xfrm>
            <a:off x="4595813" y="2360613"/>
            <a:ext cx="14859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kalte Polarluft</a:t>
            </a:r>
          </a:p>
        </p:txBody>
      </p:sp>
      <p:sp>
        <p:nvSpPr>
          <p:cNvPr id="202784" name="Text Box 32"/>
          <p:cNvSpPr txBox="1">
            <a:spLocks noChangeArrowheads="1"/>
          </p:cNvSpPr>
          <p:nvPr/>
        </p:nvSpPr>
        <p:spPr bwMode="auto">
          <a:xfrm>
            <a:off x="2455863" y="4862513"/>
            <a:ext cx="21209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warme Subtropenluft</a:t>
            </a:r>
          </a:p>
        </p:txBody>
      </p:sp>
      <p:sp>
        <p:nvSpPr>
          <p:cNvPr id="202785" name="Text Box 33"/>
          <p:cNvSpPr txBox="1">
            <a:spLocks noChangeArrowheads="1"/>
          </p:cNvSpPr>
          <p:nvPr/>
        </p:nvSpPr>
        <p:spPr bwMode="auto">
          <a:xfrm>
            <a:off x="8091488" y="2570163"/>
            <a:ext cx="669925"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a:t>60°N</a:t>
            </a:r>
          </a:p>
        </p:txBody>
      </p:sp>
      <p:sp>
        <p:nvSpPr>
          <p:cNvPr id="202786" name="Text Box 34"/>
          <p:cNvSpPr txBox="1">
            <a:spLocks noChangeArrowheads="1"/>
          </p:cNvSpPr>
          <p:nvPr/>
        </p:nvSpPr>
        <p:spPr bwMode="auto">
          <a:xfrm>
            <a:off x="4822825" y="1693863"/>
            <a:ext cx="27289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25400">
                <a:solidFill>
                  <a:srgbClr val="000000"/>
                </a:solidFill>
                <a:miter lim="800000"/>
                <a:headEnd/>
                <a:tailEnd/>
              </a14:hiddenLine>
            </a:ext>
          </a:extLst>
        </p:spPr>
        <p:txBody>
          <a:bodyPr wrap="none" anchor="ctr">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r>
              <a:rPr lang="de-DE" sz="2400"/>
              <a:t>Stationäre Polarfront</a:t>
            </a:r>
            <a:endParaRPr lang="de-DE"/>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202755"/>
                                        </p:tgtEl>
                                        <p:attrNameLst>
                                          <p:attrName>style.visibility</p:attrName>
                                        </p:attrNameLst>
                                      </p:cBhvr>
                                      <p:to>
                                        <p:strVal val="visible"/>
                                      </p:to>
                                    </p:set>
                                    <p:animEffect transition="in" filter="wipe(left)">
                                      <p:cBhvr>
                                        <p:cTn id="7" dur="500"/>
                                        <p:tgtEl>
                                          <p:spTgt spid="202755"/>
                                        </p:tgtEl>
                                      </p:cBhvr>
                                    </p:animEffect>
                                  </p:childTnLst>
                                </p:cTn>
                              </p:par>
                            </p:childTnLst>
                          </p:cTn>
                        </p:par>
                        <p:par>
                          <p:cTn id="8" fill="hold" nodeType="afterGroup">
                            <p:stCondLst>
                              <p:cond delay="1500"/>
                            </p:stCondLst>
                            <p:childTnLst>
                              <p:par>
                                <p:cTn id="9" presetID="2" presetClass="entr" presetSubtype="2" fill="hold" grpId="0" nodeType="afterEffect">
                                  <p:stCondLst>
                                    <p:cond delay="1000"/>
                                  </p:stCondLst>
                                  <p:childTnLst>
                                    <p:set>
                                      <p:cBhvr>
                                        <p:cTn id="10" dur="1" fill="hold">
                                          <p:stCondLst>
                                            <p:cond delay="0"/>
                                          </p:stCondLst>
                                        </p:cTn>
                                        <p:tgtEl>
                                          <p:spTgt spid="202785"/>
                                        </p:tgtEl>
                                        <p:attrNameLst>
                                          <p:attrName>style.visibility</p:attrName>
                                        </p:attrNameLst>
                                      </p:cBhvr>
                                      <p:to>
                                        <p:strVal val="visible"/>
                                      </p:to>
                                    </p:set>
                                    <p:anim calcmode="lin" valueType="num">
                                      <p:cBhvr additive="base">
                                        <p:cTn id="11" dur="500" fill="hold"/>
                                        <p:tgtEl>
                                          <p:spTgt spid="202785"/>
                                        </p:tgtEl>
                                        <p:attrNameLst>
                                          <p:attrName>ppt_x</p:attrName>
                                        </p:attrNameLst>
                                      </p:cBhvr>
                                      <p:tavLst>
                                        <p:tav tm="0">
                                          <p:val>
                                            <p:strVal val="1+#ppt_w/2"/>
                                          </p:val>
                                        </p:tav>
                                        <p:tav tm="100000">
                                          <p:val>
                                            <p:strVal val="#ppt_x"/>
                                          </p:val>
                                        </p:tav>
                                      </p:tavLst>
                                    </p:anim>
                                    <p:anim calcmode="lin" valueType="num">
                                      <p:cBhvr additive="base">
                                        <p:cTn id="12" dur="500" fill="hold"/>
                                        <p:tgtEl>
                                          <p:spTgt spid="202785"/>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02764"/>
                                        </p:tgtEl>
                                        <p:attrNameLst>
                                          <p:attrName>style.visibility</p:attrName>
                                        </p:attrNameLst>
                                      </p:cBhvr>
                                      <p:to>
                                        <p:strVal val="visible"/>
                                      </p:to>
                                    </p:set>
                                    <p:animEffect transition="in" filter="wipe(down)">
                                      <p:cBhvr>
                                        <p:cTn id="17" dur="500"/>
                                        <p:tgtEl>
                                          <p:spTgt spid="202764"/>
                                        </p:tgtEl>
                                      </p:cBhvr>
                                    </p:animEffect>
                                  </p:childTnLst>
                                </p:cTn>
                              </p:par>
                            </p:childTnLst>
                          </p:cTn>
                        </p:par>
                        <p:par>
                          <p:cTn id="18" fill="hold" nodeType="afterGroup">
                            <p:stCondLst>
                              <p:cond delay="500"/>
                            </p:stCondLst>
                            <p:childTnLst>
                              <p:par>
                                <p:cTn id="19" presetID="22" presetClass="entr" presetSubtype="4" fill="hold" grpId="0" nodeType="afterEffect">
                                  <p:stCondLst>
                                    <p:cond delay="0"/>
                                  </p:stCondLst>
                                  <p:childTnLst>
                                    <p:set>
                                      <p:cBhvr>
                                        <p:cTn id="20" dur="1" fill="hold">
                                          <p:stCondLst>
                                            <p:cond delay="0"/>
                                          </p:stCondLst>
                                        </p:cTn>
                                        <p:tgtEl>
                                          <p:spTgt spid="202765"/>
                                        </p:tgtEl>
                                        <p:attrNameLst>
                                          <p:attrName>style.visibility</p:attrName>
                                        </p:attrNameLst>
                                      </p:cBhvr>
                                      <p:to>
                                        <p:strVal val="visible"/>
                                      </p:to>
                                    </p:set>
                                    <p:animEffect transition="in" filter="wipe(down)">
                                      <p:cBhvr>
                                        <p:cTn id="21" dur="500"/>
                                        <p:tgtEl>
                                          <p:spTgt spid="202765"/>
                                        </p:tgtEl>
                                      </p:cBhvr>
                                    </p:animEffect>
                                  </p:childTnLst>
                                </p:cTn>
                              </p:par>
                            </p:childTnLst>
                          </p:cTn>
                        </p:par>
                        <p:par>
                          <p:cTn id="22" fill="hold" nodeType="afterGroup">
                            <p:stCondLst>
                              <p:cond delay="1000"/>
                            </p:stCondLst>
                            <p:childTnLst>
                              <p:par>
                                <p:cTn id="23" presetID="22" presetClass="entr" presetSubtype="4" fill="hold" grpId="0" nodeType="afterEffect">
                                  <p:stCondLst>
                                    <p:cond delay="0"/>
                                  </p:stCondLst>
                                  <p:childTnLst>
                                    <p:set>
                                      <p:cBhvr>
                                        <p:cTn id="24" dur="1" fill="hold">
                                          <p:stCondLst>
                                            <p:cond delay="0"/>
                                          </p:stCondLst>
                                        </p:cTn>
                                        <p:tgtEl>
                                          <p:spTgt spid="202766"/>
                                        </p:tgtEl>
                                        <p:attrNameLst>
                                          <p:attrName>style.visibility</p:attrName>
                                        </p:attrNameLst>
                                      </p:cBhvr>
                                      <p:to>
                                        <p:strVal val="visible"/>
                                      </p:to>
                                    </p:set>
                                    <p:animEffect transition="in" filter="wipe(down)">
                                      <p:cBhvr>
                                        <p:cTn id="25" dur="500"/>
                                        <p:tgtEl>
                                          <p:spTgt spid="202766"/>
                                        </p:tgtEl>
                                      </p:cBhvr>
                                    </p:animEffect>
                                  </p:childTnLst>
                                </p:cTn>
                              </p:par>
                            </p:childTnLst>
                          </p:cTn>
                        </p:par>
                        <p:par>
                          <p:cTn id="26" fill="hold" nodeType="afterGroup">
                            <p:stCondLst>
                              <p:cond delay="1500"/>
                            </p:stCondLst>
                            <p:childTnLst>
                              <p:par>
                                <p:cTn id="27" presetID="22" presetClass="entr" presetSubtype="4" fill="hold" grpId="0" nodeType="afterEffect">
                                  <p:stCondLst>
                                    <p:cond delay="0"/>
                                  </p:stCondLst>
                                  <p:childTnLst>
                                    <p:set>
                                      <p:cBhvr>
                                        <p:cTn id="28" dur="1" fill="hold">
                                          <p:stCondLst>
                                            <p:cond delay="0"/>
                                          </p:stCondLst>
                                        </p:cTn>
                                        <p:tgtEl>
                                          <p:spTgt spid="202767"/>
                                        </p:tgtEl>
                                        <p:attrNameLst>
                                          <p:attrName>style.visibility</p:attrName>
                                        </p:attrNameLst>
                                      </p:cBhvr>
                                      <p:to>
                                        <p:strVal val="visible"/>
                                      </p:to>
                                    </p:set>
                                    <p:animEffect transition="in" filter="wipe(down)">
                                      <p:cBhvr>
                                        <p:cTn id="29" dur="500"/>
                                        <p:tgtEl>
                                          <p:spTgt spid="202767"/>
                                        </p:tgtEl>
                                      </p:cBhvr>
                                    </p:animEffect>
                                  </p:childTnLst>
                                </p:cTn>
                              </p:par>
                            </p:childTnLst>
                          </p:cTn>
                        </p:par>
                        <p:par>
                          <p:cTn id="30" fill="hold" nodeType="afterGroup">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202768"/>
                                        </p:tgtEl>
                                        <p:attrNameLst>
                                          <p:attrName>style.visibility</p:attrName>
                                        </p:attrNameLst>
                                      </p:cBhvr>
                                      <p:to>
                                        <p:strVal val="visible"/>
                                      </p:to>
                                    </p:set>
                                    <p:animEffect transition="in" filter="wipe(down)">
                                      <p:cBhvr>
                                        <p:cTn id="33" dur="500"/>
                                        <p:tgtEl>
                                          <p:spTgt spid="202768"/>
                                        </p:tgtEl>
                                      </p:cBhvr>
                                    </p:animEffect>
                                  </p:childTnLst>
                                </p:cTn>
                              </p:par>
                            </p:childTnLst>
                          </p:cTn>
                        </p:par>
                        <p:par>
                          <p:cTn id="34" fill="hold" nodeType="afterGroup">
                            <p:stCondLst>
                              <p:cond delay="2500"/>
                            </p:stCondLst>
                            <p:childTnLst>
                              <p:par>
                                <p:cTn id="35" presetID="22" presetClass="entr" presetSubtype="4" fill="hold" grpId="0" nodeType="afterEffect">
                                  <p:stCondLst>
                                    <p:cond delay="0"/>
                                  </p:stCondLst>
                                  <p:childTnLst>
                                    <p:set>
                                      <p:cBhvr>
                                        <p:cTn id="36" dur="1" fill="hold">
                                          <p:stCondLst>
                                            <p:cond delay="0"/>
                                          </p:stCondLst>
                                        </p:cTn>
                                        <p:tgtEl>
                                          <p:spTgt spid="202769"/>
                                        </p:tgtEl>
                                        <p:attrNameLst>
                                          <p:attrName>style.visibility</p:attrName>
                                        </p:attrNameLst>
                                      </p:cBhvr>
                                      <p:to>
                                        <p:strVal val="visible"/>
                                      </p:to>
                                    </p:set>
                                    <p:animEffect transition="in" filter="wipe(down)">
                                      <p:cBhvr>
                                        <p:cTn id="37" dur="500"/>
                                        <p:tgtEl>
                                          <p:spTgt spid="202769"/>
                                        </p:tgtEl>
                                      </p:cBhvr>
                                    </p:animEffect>
                                  </p:childTnLst>
                                </p:cTn>
                              </p:par>
                            </p:childTnLst>
                          </p:cTn>
                        </p:par>
                        <p:par>
                          <p:cTn id="38" fill="hold" nodeType="afterGroup">
                            <p:stCondLst>
                              <p:cond delay="3000"/>
                            </p:stCondLst>
                            <p:childTnLst>
                              <p:par>
                                <p:cTn id="39" presetID="22" presetClass="entr" presetSubtype="4" fill="hold" grpId="0" nodeType="afterEffect">
                                  <p:stCondLst>
                                    <p:cond delay="0"/>
                                  </p:stCondLst>
                                  <p:childTnLst>
                                    <p:set>
                                      <p:cBhvr>
                                        <p:cTn id="40" dur="1" fill="hold">
                                          <p:stCondLst>
                                            <p:cond delay="0"/>
                                          </p:stCondLst>
                                        </p:cTn>
                                        <p:tgtEl>
                                          <p:spTgt spid="202770"/>
                                        </p:tgtEl>
                                        <p:attrNameLst>
                                          <p:attrName>style.visibility</p:attrName>
                                        </p:attrNameLst>
                                      </p:cBhvr>
                                      <p:to>
                                        <p:strVal val="visible"/>
                                      </p:to>
                                    </p:set>
                                    <p:animEffect transition="in" filter="wipe(down)">
                                      <p:cBhvr>
                                        <p:cTn id="41" dur="500"/>
                                        <p:tgtEl>
                                          <p:spTgt spid="202770"/>
                                        </p:tgtEl>
                                      </p:cBhvr>
                                    </p:animEffect>
                                  </p:childTnLst>
                                </p:cTn>
                              </p:par>
                            </p:childTnLst>
                          </p:cTn>
                        </p:par>
                        <p:par>
                          <p:cTn id="42" fill="hold" nodeType="afterGroup">
                            <p:stCondLst>
                              <p:cond delay="3500"/>
                            </p:stCondLst>
                            <p:childTnLst>
                              <p:par>
                                <p:cTn id="43" presetID="22" presetClass="entr" presetSubtype="4" fill="hold" grpId="0" nodeType="afterEffect">
                                  <p:stCondLst>
                                    <p:cond delay="0"/>
                                  </p:stCondLst>
                                  <p:childTnLst>
                                    <p:set>
                                      <p:cBhvr>
                                        <p:cTn id="44" dur="1" fill="hold">
                                          <p:stCondLst>
                                            <p:cond delay="0"/>
                                          </p:stCondLst>
                                        </p:cTn>
                                        <p:tgtEl>
                                          <p:spTgt spid="202771"/>
                                        </p:tgtEl>
                                        <p:attrNameLst>
                                          <p:attrName>style.visibility</p:attrName>
                                        </p:attrNameLst>
                                      </p:cBhvr>
                                      <p:to>
                                        <p:strVal val="visible"/>
                                      </p:to>
                                    </p:set>
                                    <p:animEffect transition="in" filter="wipe(down)">
                                      <p:cBhvr>
                                        <p:cTn id="45" dur="500"/>
                                        <p:tgtEl>
                                          <p:spTgt spid="202771"/>
                                        </p:tgtEl>
                                      </p:cBhvr>
                                    </p:animEffect>
                                  </p:childTnLst>
                                </p:cTn>
                              </p:par>
                            </p:childTnLst>
                          </p:cTn>
                        </p:par>
                        <p:par>
                          <p:cTn id="46" fill="hold" nodeType="afterGroup">
                            <p:stCondLst>
                              <p:cond delay="4000"/>
                            </p:stCondLst>
                            <p:childTnLst>
                              <p:par>
                                <p:cTn id="47" presetID="2" presetClass="entr" presetSubtype="4" fill="hold" grpId="0" nodeType="afterEffect">
                                  <p:stCondLst>
                                    <p:cond delay="1000"/>
                                  </p:stCondLst>
                                  <p:childTnLst>
                                    <p:set>
                                      <p:cBhvr>
                                        <p:cTn id="48" dur="1" fill="hold">
                                          <p:stCondLst>
                                            <p:cond delay="0"/>
                                          </p:stCondLst>
                                        </p:cTn>
                                        <p:tgtEl>
                                          <p:spTgt spid="202784"/>
                                        </p:tgtEl>
                                        <p:attrNameLst>
                                          <p:attrName>style.visibility</p:attrName>
                                        </p:attrNameLst>
                                      </p:cBhvr>
                                      <p:to>
                                        <p:strVal val="visible"/>
                                      </p:to>
                                    </p:set>
                                    <p:anim calcmode="lin" valueType="num">
                                      <p:cBhvr additive="base">
                                        <p:cTn id="49" dur="500" fill="hold"/>
                                        <p:tgtEl>
                                          <p:spTgt spid="202784"/>
                                        </p:tgtEl>
                                        <p:attrNameLst>
                                          <p:attrName>ppt_x</p:attrName>
                                        </p:attrNameLst>
                                      </p:cBhvr>
                                      <p:tavLst>
                                        <p:tav tm="0">
                                          <p:val>
                                            <p:strVal val="#ppt_x"/>
                                          </p:val>
                                        </p:tav>
                                        <p:tav tm="100000">
                                          <p:val>
                                            <p:strVal val="#ppt_x"/>
                                          </p:val>
                                        </p:tav>
                                      </p:tavLst>
                                    </p:anim>
                                    <p:anim calcmode="lin" valueType="num">
                                      <p:cBhvr additive="base">
                                        <p:cTn id="50" dur="500" fill="hold"/>
                                        <p:tgtEl>
                                          <p:spTgt spid="20278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202756"/>
                                        </p:tgtEl>
                                        <p:attrNameLst>
                                          <p:attrName>style.visibility</p:attrName>
                                        </p:attrNameLst>
                                      </p:cBhvr>
                                      <p:to>
                                        <p:strVal val="visible"/>
                                      </p:to>
                                    </p:set>
                                    <p:animEffect transition="in" filter="wipe(up)">
                                      <p:cBhvr>
                                        <p:cTn id="55" dur="500"/>
                                        <p:tgtEl>
                                          <p:spTgt spid="202756"/>
                                        </p:tgtEl>
                                      </p:cBhvr>
                                    </p:animEffect>
                                  </p:childTnLst>
                                </p:cTn>
                              </p:par>
                            </p:childTnLst>
                          </p:cTn>
                        </p:par>
                        <p:par>
                          <p:cTn id="56" fill="hold" nodeType="afterGroup">
                            <p:stCondLst>
                              <p:cond delay="500"/>
                            </p:stCondLst>
                            <p:childTnLst>
                              <p:par>
                                <p:cTn id="57" presetID="22" presetClass="entr" presetSubtype="1" fill="hold" grpId="0" nodeType="afterEffect">
                                  <p:stCondLst>
                                    <p:cond delay="0"/>
                                  </p:stCondLst>
                                  <p:childTnLst>
                                    <p:set>
                                      <p:cBhvr>
                                        <p:cTn id="58" dur="1" fill="hold">
                                          <p:stCondLst>
                                            <p:cond delay="0"/>
                                          </p:stCondLst>
                                        </p:cTn>
                                        <p:tgtEl>
                                          <p:spTgt spid="202757"/>
                                        </p:tgtEl>
                                        <p:attrNameLst>
                                          <p:attrName>style.visibility</p:attrName>
                                        </p:attrNameLst>
                                      </p:cBhvr>
                                      <p:to>
                                        <p:strVal val="visible"/>
                                      </p:to>
                                    </p:set>
                                    <p:animEffect transition="in" filter="wipe(up)">
                                      <p:cBhvr>
                                        <p:cTn id="59" dur="500"/>
                                        <p:tgtEl>
                                          <p:spTgt spid="202757"/>
                                        </p:tgtEl>
                                      </p:cBhvr>
                                    </p:animEffect>
                                  </p:childTnLst>
                                </p:cTn>
                              </p:par>
                            </p:childTnLst>
                          </p:cTn>
                        </p:par>
                        <p:par>
                          <p:cTn id="60" fill="hold" nodeType="afterGroup">
                            <p:stCondLst>
                              <p:cond delay="1000"/>
                            </p:stCondLst>
                            <p:childTnLst>
                              <p:par>
                                <p:cTn id="61" presetID="22" presetClass="entr" presetSubtype="1" fill="hold" grpId="0" nodeType="afterEffect">
                                  <p:stCondLst>
                                    <p:cond delay="0"/>
                                  </p:stCondLst>
                                  <p:childTnLst>
                                    <p:set>
                                      <p:cBhvr>
                                        <p:cTn id="62" dur="1" fill="hold">
                                          <p:stCondLst>
                                            <p:cond delay="0"/>
                                          </p:stCondLst>
                                        </p:cTn>
                                        <p:tgtEl>
                                          <p:spTgt spid="202758"/>
                                        </p:tgtEl>
                                        <p:attrNameLst>
                                          <p:attrName>style.visibility</p:attrName>
                                        </p:attrNameLst>
                                      </p:cBhvr>
                                      <p:to>
                                        <p:strVal val="visible"/>
                                      </p:to>
                                    </p:set>
                                    <p:animEffect transition="in" filter="wipe(up)">
                                      <p:cBhvr>
                                        <p:cTn id="63" dur="500"/>
                                        <p:tgtEl>
                                          <p:spTgt spid="202758"/>
                                        </p:tgtEl>
                                      </p:cBhvr>
                                    </p:animEffect>
                                  </p:childTnLst>
                                </p:cTn>
                              </p:par>
                            </p:childTnLst>
                          </p:cTn>
                        </p:par>
                        <p:par>
                          <p:cTn id="64" fill="hold" nodeType="afterGroup">
                            <p:stCondLst>
                              <p:cond delay="1500"/>
                            </p:stCondLst>
                            <p:childTnLst>
                              <p:par>
                                <p:cTn id="65" presetID="22" presetClass="entr" presetSubtype="1" fill="hold" grpId="0" nodeType="afterEffect">
                                  <p:stCondLst>
                                    <p:cond delay="0"/>
                                  </p:stCondLst>
                                  <p:childTnLst>
                                    <p:set>
                                      <p:cBhvr>
                                        <p:cTn id="66" dur="1" fill="hold">
                                          <p:stCondLst>
                                            <p:cond delay="0"/>
                                          </p:stCondLst>
                                        </p:cTn>
                                        <p:tgtEl>
                                          <p:spTgt spid="202759"/>
                                        </p:tgtEl>
                                        <p:attrNameLst>
                                          <p:attrName>style.visibility</p:attrName>
                                        </p:attrNameLst>
                                      </p:cBhvr>
                                      <p:to>
                                        <p:strVal val="visible"/>
                                      </p:to>
                                    </p:set>
                                    <p:animEffect transition="in" filter="wipe(up)">
                                      <p:cBhvr>
                                        <p:cTn id="67" dur="500"/>
                                        <p:tgtEl>
                                          <p:spTgt spid="202759"/>
                                        </p:tgtEl>
                                      </p:cBhvr>
                                    </p:animEffect>
                                  </p:childTnLst>
                                </p:cTn>
                              </p:par>
                            </p:childTnLst>
                          </p:cTn>
                        </p:par>
                        <p:par>
                          <p:cTn id="68" fill="hold" nodeType="afterGroup">
                            <p:stCondLst>
                              <p:cond delay="2000"/>
                            </p:stCondLst>
                            <p:childTnLst>
                              <p:par>
                                <p:cTn id="69" presetID="22" presetClass="entr" presetSubtype="1" fill="hold" grpId="0" nodeType="afterEffect">
                                  <p:stCondLst>
                                    <p:cond delay="0"/>
                                  </p:stCondLst>
                                  <p:childTnLst>
                                    <p:set>
                                      <p:cBhvr>
                                        <p:cTn id="70" dur="1" fill="hold">
                                          <p:stCondLst>
                                            <p:cond delay="0"/>
                                          </p:stCondLst>
                                        </p:cTn>
                                        <p:tgtEl>
                                          <p:spTgt spid="202760"/>
                                        </p:tgtEl>
                                        <p:attrNameLst>
                                          <p:attrName>style.visibility</p:attrName>
                                        </p:attrNameLst>
                                      </p:cBhvr>
                                      <p:to>
                                        <p:strVal val="visible"/>
                                      </p:to>
                                    </p:set>
                                    <p:animEffect transition="in" filter="wipe(up)">
                                      <p:cBhvr>
                                        <p:cTn id="71" dur="500"/>
                                        <p:tgtEl>
                                          <p:spTgt spid="202760"/>
                                        </p:tgtEl>
                                      </p:cBhvr>
                                    </p:animEffect>
                                  </p:childTnLst>
                                </p:cTn>
                              </p:par>
                            </p:childTnLst>
                          </p:cTn>
                        </p:par>
                        <p:par>
                          <p:cTn id="72" fill="hold" nodeType="afterGroup">
                            <p:stCondLst>
                              <p:cond delay="2500"/>
                            </p:stCondLst>
                            <p:childTnLst>
                              <p:par>
                                <p:cTn id="73" presetID="22" presetClass="entr" presetSubtype="1" fill="hold" grpId="0" nodeType="afterEffect">
                                  <p:stCondLst>
                                    <p:cond delay="0"/>
                                  </p:stCondLst>
                                  <p:childTnLst>
                                    <p:set>
                                      <p:cBhvr>
                                        <p:cTn id="74" dur="1" fill="hold">
                                          <p:stCondLst>
                                            <p:cond delay="0"/>
                                          </p:stCondLst>
                                        </p:cTn>
                                        <p:tgtEl>
                                          <p:spTgt spid="202761"/>
                                        </p:tgtEl>
                                        <p:attrNameLst>
                                          <p:attrName>style.visibility</p:attrName>
                                        </p:attrNameLst>
                                      </p:cBhvr>
                                      <p:to>
                                        <p:strVal val="visible"/>
                                      </p:to>
                                    </p:set>
                                    <p:animEffect transition="in" filter="wipe(up)">
                                      <p:cBhvr>
                                        <p:cTn id="75" dur="500"/>
                                        <p:tgtEl>
                                          <p:spTgt spid="202761"/>
                                        </p:tgtEl>
                                      </p:cBhvr>
                                    </p:animEffect>
                                  </p:childTnLst>
                                </p:cTn>
                              </p:par>
                            </p:childTnLst>
                          </p:cTn>
                        </p:par>
                        <p:par>
                          <p:cTn id="76" fill="hold" nodeType="afterGroup">
                            <p:stCondLst>
                              <p:cond delay="3000"/>
                            </p:stCondLst>
                            <p:childTnLst>
                              <p:par>
                                <p:cTn id="77" presetID="22" presetClass="entr" presetSubtype="1" fill="hold" grpId="0" nodeType="afterEffect">
                                  <p:stCondLst>
                                    <p:cond delay="0"/>
                                  </p:stCondLst>
                                  <p:childTnLst>
                                    <p:set>
                                      <p:cBhvr>
                                        <p:cTn id="78" dur="1" fill="hold">
                                          <p:stCondLst>
                                            <p:cond delay="0"/>
                                          </p:stCondLst>
                                        </p:cTn>
                                        <p:tgtEl>
                                          <p:spTgt spid="202762"/>
                                        </p:tgtEl>
                                        <p:attrNameLst>
                                          <p:attrName>style.visibility</p:attrName>
                                        </p:attrNameLst>
                                      </p:cBhvr>
                                      <p:to>
                                        <p:strVal val="visible"/>
                                      </p:to>
                                    </p:set>
                                    <p:animEffect transition="in" filter="wipe(up)">
                                      <p:cBhvr>
                                        <p:cTn id="79" dur="500"/>
                                        <p:tgtEl>
                                          <p:spTgt spid="202762"/>
                                        </p:tgtEl>
                                      </p:cBhvr>
                                    </p:animEffect>
                                  </p:childTnLst>
                                </p:cTn>
                              </p:par>
                            </p:childTnLst>
                          </p:cTn>
                        </p:par>
                        <p:par>
                          <p:cTn id="80" fill="hold" nodeType="afterGroup">
                            <p:stCondLst>
                              <p:cond delay="3500"/>
                            </p:stCondLst>
                            <p:childTnLst>
                              <p:par>
                                <p:cTn id="81" presetID="22" presetClass="entr" presetSubtype="1" fill="hold" grpId="0" nodeType="afterEffect">
                                  <p:stCondLst>
                                    <p:cond delay="0"/>
                                  </p:stCondLst>
                                  <p:childTnLst>
                                    <p:set>
                                      <p:cBhvr>
                                        <p:cTn id="82" dur="1" fill="hold">
                                          <p:stCondLst>
                                            <p:cond delay="0"/>
                                          </p:stCondLst>
                                        </p:cTn>
                                        <p:tgtEl>
                                          <p:spTgt spid="202763"/>
                                        </p:tgtEl>
                                        <p:attrNameLst>
                                          <p:attrName>style.visibility</p:attrName>
                                        </p:attrNameLst>
                                      </p:cBhvr>
                                      <p:to>
                                        <p:strVal val="visible"/>
                                      </p:to>
                                    </p:set>
                                    <p:animEffect transition="in" filter="wipe(up)">
                                      <p:cBhvr>
                                        <p:cTn id="83" dur="500"/>
                                        <p:tgtEl>
                                          <p:spTgt spid="202763"/>
                                        </p:tgtEl>
                                      </p:cBhvr>
                                    </p:animEffect>
                                  </p:childTnLst>
                                </p:cTn>
                              </p:par>
                            </p:childTnLst>
                          </p:cTn>
                        </p:par>
                        <p:par>
                          <p:cTn id="84" fill="hold" nodeType="afterGroup">
                            <p:stCondLst>
                              <p:cond delay="4000"/>
                            </p:stCondLst>
                            <p:childTnLst>
                              <p:par>
                                <p:cTn id="85" presetID="2" presetClass="entr" presetSubtype="1" fill="hold" grpId="0" nodeType="afterEffect">
                                  <p:stCondLst>
                                    <p:cond delay="1000"/>
                                  </p:stCondLst>
                                  <p:childTnLst>
                                    <p:set>
                                      <p:cBhvr>
                                        <p:cTn id="86" dur="1" fill="hold">
                                          <p:stCondLst>
                                            <p:cond delay="0"/>
                                          </p:stCondLst>
                                        </p:cTn>
                                        <p:tgtEl>
                                          <p:spTgt spid="202783"/>
                                        </p:tgtEl>
                                        <p:attrNameLst>
                                          <p:attrName>style.visibility</p:attrName>
                                        </p:attrNameLst>
                                      </p:cBhvr>
                                      <p:to>
                                        <p:strVal val="visible"/>
                                      </p:to>
                                    </p:set>
                                    <p:anim calcmode="lin" valueType="num">
                                      <p:cBhvr additive="base">
                                        <p:cTn id="87" dur="500" fill="hold"/>
                                        <p:tgtEl>
                                          <p:spTgt spid="202783"/>
                                        </p:tgtEl>
                                        <p:attrNameLst>
                                          <p:attrName>ppt_x</p:attrName>
                                        </p:attrNameLst>
                                      </p:cBhvr>
                                      <p:tavLst>
                                        <p:tav tm="0">
                                          <p:val>
                                            <p:strVal val="#ppt_x"/>
                                          </p:val>
                                        </p:tav>
                                        <p:tav tm="100000">
                                          <p:val>
                                            <p:strVal val="#ppt_x"/>
                                          </p:val>
                                        </p:tav>
                                      </p:tavLst>
                                    </p:anim>
                                    <p:anim calcmode="lin" valueType="num">
                                      <p:cBhvr additive="base">
                                        <p:cTn id="88" dur="500" fill="hold"/>
                                        <p:tgtEl>
                                          <p:spTgt spid="202783"/>
                                        </p:tgtEl>
                                        <p:attrNameLst>
                                          <p:attrName>ppt_y</p:attrName>
                                        </p:attrNameLst>
                                      </p:cBhvr>
                                      <p:tavLst>
                                        <p:tav tm="0">
                                          <p:val>
                                            <p:strVal val="0-#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2" presetClass="entr" presetSubtype="4" fill="hold" grpId="0" nodeType="clickEffect">
                                  <p:stCondLst>
                                    <p:cond delay="0"/>
                                  </p:stCondLst>
                                  <p:childTnLst>
                                    <p:set>
                                      <p:cBhvr>
                                        <p:cTn id="92" dur="1" fill="hold">
                                          <p:stCondLst>
                                            <p:cond delay="0"/>
                                          </p:stCondLst>
                                        </p:cTn>
                                        <p:tgtEl>
                                          <p:spTgt spid="202772"/>
                                        </p:tgtEl>
                                        <p:attrNameLst>
                                          <p:attrName>style.visibility</p:attrName>
                                        </p:attrNameLst>
                                      </p:cBhvr>
                                      <p:to>
                                        <p:strVal val="visible"/>
                                      </p:to>
                                    </p:set>
                                    <p:animEffect transition="in" filter="wipe(down)">
                                      <p:cBhvr>
                                        <p:cTn id="93" dur="500"/>
                                        <p:tgtEl>
                                          <p:spTgt spid="202772"/>
                                        </p:tgtEl>
                                      </p:cBhvr>
                                    </p:animEffect>
                                  </p:childTnLst>
                                </p:cTn>
                              </p:par>
                            </p:childTnLst>
                          </p:cTn>
                        </p:par>
                        <p:par>
                          <p:cTn id="94" fill="hold" nodeType="afterGroup">
                            <p:stCondLst>
                              <p:cond delay="500"/>
                            </p:stCondLst>
                            <p:childTnLst>
                              <p:par>
                                <p:cTn id="95" presetID="22" presetClass="entr" presetSubtype="4" fill="hold" grpId="0" nodeType="afterEffect">
                                  <p:stCondLst>
                                    <p:cond delay="0"/>
                                  </p:stCondLst>
                                  <p:childTnLst>
                                    <p:set>
                                      <p:cBhvr>
                                        <p:cTn id="96" dur="1" fill="hold">
                                          <p:stCondLst>
                                            <p:cond delay="0"/>
                                          </p:stCondLst>
                                        </p:cTn>
                                        <p:tgtEl>
                                          <p:spTgt spid="202773"/>
                                        </p:tgtEl>
                                        <p:attrNameLst>
                                          <p:attrName>style.visibility</p:attrName>
                                        </p:attrNameLst>
                                      </p:cBhvr>
                                      <p:to>
                                        <p:strVal val="visible"/>
                                      </p:to>
                                    </p:set>
                                    <p:animEffect transition="in" filter="wipe(down)">
                                      <p:cBhvr>
                                        <p:cTn id="97" dur="500"/>
                                        <p:tgtEl>
                                          <p:spTgt spid="202773"/>
                                        </p:tgtEl>
                                      </p:cBhvr>
                                    </p:animEffect>
                                  </p:childTnLst>
                                </p:cTn>
                              </p:par>
                            </p:childTnLst>
                          </p:cTn>
                        </p:par>
                        <p:par>
                          <p:cTn id="98" fill="hold" nodeType="afterGroup">
                            <p:stCondLst>
                              <p:cond delay="1000"/>
                            </p:stCondLst>
                            <p:childTnLst>
                              <p:par>
                                <p:cTn id="99" presetID="22" presetClass="entr" presetSubtype="4" fill="hold" grpId="0" nodeType="afterEffect">
                                  <p:stCondLst>
                                    <p:cond delay="0"/>
                                  </p:stCondLst>
                                  <p:childTnLst>
                                    <p:set>
                                      <p:cBhvr>
                                        <p:cTn id="100" dur="1" fill="hold">
                                          <p:stCondLst>
                                            <p:cond delay="0"/>
                                          </p:stCondLst>
                                        </p:cTn>
                                        <p:tgtEl>
                                          <p:spTgt spid="202774"/>
                                        </p:tgtEl>
                                        <p:attrNameLst>
                                          <p:attrName>style.visibility</p:attrName>
                                        </p:attrNameLst>
                                      </p:cBhvr>
                                      <p:to>
                                        <p:strVal val="visible"/>
                                      </p:to>
                                    </p:set>
                                    <p:animEffect transition="in" filter="wipe(down)">
                                      <p:cBhvr>
                                        <p:cTn id="101" dur="500"/>
                                        <p:tgtEl>
                                          <p:spTgt spid="202774"/>
                                        </p:tgtEl>
                                      </p:cBhvr>
                                    </p:animEffect>
                                  </p:childTnLst>
                                </p:cTn>
                              </p:par>
                            </p:childTnLst>
                          </p:cTn>
                        </p:par>
                        <p:par>
                          <p:cTn id="102" fill="hold" nodeType="afterGroup">
                            <p:stCondLst>
                              <p:cond delay="1500"/>
                            </p:stCondLst>
                            <p:childTnLst>
                              <p:par>
                                <p:cTn id="103" presetID="22" presetClass="entr" presetSubtype="4" fill="hold" grpId="0" nodeType="afterEffect">
                                  <p:stCondLst>
                                    <p:cond delay="0"/>
                                  </p:stCondLst>
                                  <p:childTnLst>
                                    <p:set>
                                      <p:cBhvr>
                                        <p:cTn id="104" dur="1" fill="hold">
                                          <p:stCondLst>
                                            <p:cond delay="0"/>
                                          </p:stCondLst>
                                        </p:cTn>
                                        <p:tgtEl>
                                          <p:spTgt spid="202775"/>
                                        </p:tgtEl>
                                        <p:attrNameLst>
                                          <p:attrName>style.visibility</p:attrName>
                                        </p:attrNameLst>
                                      </p:cBhvr>
                                      <p:to>
                                        <p:strVal val="visible"/>
                                      </p:to>
                                    </p:set>
                                    <p:animEffect transition="in" filter="wipe(down)">
                                      <p:cBhvr>
                                        <p:cTn id="105" dur="500"/>
                                        <p:tgtEl>
                                          <p:spTgt spid="202775"/>
                                        </p:tgtEl>
                                      </p:cBhvr>
                                    </p:animEffect>
                                  </p:childTnLst>
                                </p:cTn>
                              </p:par>
                            </p:childTnLst>
                          </p:cTn>
                        </p:par>
                        <p:par>
                          <p:cTn id="106" fill="hold" nodeType="afterGroup">
                            <p:stCondLst>
                              <p:cond delay="2000"/>
                            </p:stCondLst>
                            <p:childTnLst>
                              <p:par>
                                <p:cTn id="107" presetID="22" presetClass="entr" presetSubtype="4" fill="hold" grpId="0" nodeType="afterEffect">
                                  <p:stCondLst>
                                    <p:cond delay="0"/>
                                  </p:stCondLst>
                                  <p:childTnLst>
                                    <p:set>
                                      <p:cBhvr>
                                        <p:cTn id="108" dur="1" fill="hold">
                                          <p:stCondLst>
                                            <p:cond delay="0"/>
                                          </p:stCondLst>
                                        </p:cTn>
                                        <p:tgtEl>
                                          <p:spTgt spid="202776"/>
                                        </p:tgtEl>
                                        <p:attrNameLst>
                                          <p:attrName>style.visibility</p:attrName>
                                        </p:attrNameLst>
                                      </p:cBhvr>
                                      <p:to>
                                        <p:strVal val="visible"/>
                                      </p:to>
                                    </p:set>
                                    <p:animEffect transition="in" filter="wipe(down)">
                                      <p:cBhvr>
                                        <p:cTn id="109" dur="500"/>
                                        <p:tgtEl>
                                          <p:spTgt spid="202776"/>
                                        </p:tgtEl>
                                      </p:cBhvr>
                                    </p:animEffect>
                                  </p:childTnLst>
                                </p:cTn>
                              </p:par>
                            </p:childTnLst>
                          </p:cTn>
                        </p:par>
                        <p:par>
                          <p:cTn id="110" fill="hold" nodeType="afterGroup">
                            <p:stCondLst>
                              <p:cond delay="2500"/>
                            </p:stCondLst>
                            <p:childTnLst>
                              <p:par>
                                <p:cTn id="111" presetID="22" presetClass="entr" presetSubtype="4" fill="hold" grpId="0" nodeType="afterEffect">
                                  <p:stCondLst>
                                    <p:cond delay="0"/>
                                  </p:stCondLst>
                                  <p:childTnLst>
                                    <p:set>
                                      <p:cBhvr>
                                        <p:cTn id="112" dur="1" fill="hold">
                                          <p:stCondLst>
                                            <p:cond delay="0"/>
                                          </p:stCondLst>
                                        </p:cTn>
                                        <p:tgtEl>
                                          <p:spTgt spid="202777"/>
                                        </p:tgtEl>
                                        <p:attrNameLst>
                                          <p:attrName>style.visibility</p:attrName>
                                        </p:attrNameLst>
                                      </p:cBhvr>
                                      <p:to>
                                        <p:strVal val="visible"/>
                                      </p:to>
                                    </p:set>
                                    <p:animEffect transition="in" filter="wipe(down)">
                                      <p:cBhvr>
                                        <p:cTn id="113" dur="500"/>
                                        <p:tgtEl>
                                          <p:spTgt spid="202777"/>
                                        </p:tgtEl>
                                      </p:cBhvr>
                                    </p:animEffect>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2" presetClass="entr" presetSubtype="1" fill="hold" grpId="0" nodeType="clickEffect">
                                  <p:stCondLst>
                                    <p:cond delay="0"/>
                                  </p:stCondLst>
                                  <p:childTnLst>
                                    <p:set>
                                      <p:cBhvr>
                                        <p:cTn id="117" dur="1" fill="hold">
                                          <p:stCondLst>
                                            <p:cond delay="0"/>
                                          </p:stCondLst>
                                        </p:cTn>
                                        <p:tgtEl>
                                          <p:spTgt spid="202778"/>
                                        </p:tgtEl>
                                        <p:attrNameLst>
                                          <p:attrName>style.visibility</p:attrName>
                                        </p:attrNameLst>
                                      </p:cBhvr>
                                      <p:to>
                                        <p:strVal val="visible"/>
                                      </p:to>
                                    </p:set>
                                    <p:animEffect transition="in" filter="wipe(up)">
                                      <p:cBhvr>
                                        <p:cTn id="118" dur="500"/>
                                        <p:tgtEl>
                                          <p:spTgt spid="202778"/>
                                        </p:tgtEl>
                                      </p:cBhvr>
                                    </p:animEffect>
                                  </p:childTnLst>
                                </p:cTn>
                              </p:par>
                            </p:childTnLst>
                          </p:cTn>
                        </p:par>
                        <p:par>
                          <p:cTn id="119" fill="hold" nodeType="afterGroup">
                            <p:stCondLst>
                              <p:cond delay="500"/>
                            </p:stCondLst>
                            <p:childTnLst>
                              <p:par>
                                <p:cTn id="120" presetID="22" presetClass="entr" presetSubtype="1" fill="hold" grpId="0" nodeType="afterEffect">
                                  <p:stCondLst>
                                    <p:cond delay="0"/>
                                  </p:stCondLst>
                                  <p:childTnLst>
                                    <p:set>
                                      <p:cBhvr>
                                        <p:cTn id="121" dur="1" fill="hold">
                                          <p:stCondLst>
                                            <p:cond delay="0"/>
                                          </p:stCondLst>
                                        </p:cTn>
                                        <p:tgtEl>
                                          <p:spTgt spid="202779"/>
                                        </p:tgtEl>
                                        <p:attrNameLst>
                                          <p:attrName>style.visibility</p:attrName>
                                        </p:attrNameLst>
                                      </p:cBhvr>
                                      <p:to>
                                        <p:strVal val="visible"/>
                                      </p:to>
                                    </p:set>
                                    <p:animEffect transition="in" filter="wipe(up)">
                                      <p:cBhvr>
                                        <p:cTn id="122" dur="500"/>
                                        <p:tgtEl>
                                          <p:spTgt spid="202779"/>
                                        </p:tgtEl>
                                      </p:cBhvr>
                                    </p:animEffect>
                                  </p:childTnLst>
                                </p:cTn>
                              </p:par>
                            </p:childTnLst>
                          </p:cTn>
                        </p:par>
                        <p:par>
                          <p:cTn id="123" fill="hold" nodeType="afterGroup">
                            <p:stCondLst>
                              <p:cond delay="1000"/>
                            </p:stCondLst>
                            <p:childTnLst>
                              <p:par>
                                <p:cTn id="124" presetID="22" presetClass="entr" presetSubtype="1" fill="hold" grpId="0" nodeType="afterEffect">
                                  <p:stCondLst>
                                    <p:cond delay="0"/>
                                  </p:stCondLst>
                                  <p:childTnLst>
                                    <p:set>
                                      <p:cBhvr>
                                        <p:cTn id="125" dur="1" fill="hold">
                                          <p:stCondLst>
                                            <p:cond delay="0"/>
                                          </p:stCondLst>
                                        </p:cTn>
                                        <p:tgtEl>
                                          <p:spTgt spid="202780"/>
                                        </p:tgtEl>
                                        <p:attrNameLst>
                                          <p:attrName>style.visibility</p:attrName>
                                        </p:attrNameLst>
                                      </p:cBhvr>
                                      <p:to>
                                        <p:strVal val="visible"/>
                                      </p:to>
                                    </p:set>
                                    <p:animEffect transition="in" filter="wipe(up)">
                                      <p:cBhvr>
                                        <p:cTn id="126" dur="500"/>
                                        <p:tgtEl>
                                          <p:spTgt spid="202780"/>
                                        </p:tgtEl>
                                      </p:cBhvr>
                                    </p:animEffect>
                                  </p:childTnLst>
                                </p:cTn>
                              </p:par>
                            </p:childTnLst>
                          </p:cTn>
                        </p:par>
                        <p:par>
                          <p:cTn id="127" fill="hold" nodeType="afterGroup">
                            <p:stCondLst>
                              <p:cond delay="1500"/>
                            </p:stCondLst>
                            <p:childTnLst>
                              <p:par>
                                <p:cTn id="128" presetID="22" presetClass="entr" presetSubtype="1" fill="hold" grpId="0" nodeType="afterEffect">
                                  <p:stCondLst>
                                    <p:cond delay="0"/>
                                  </p:stCondLst>
                                  <p:childTnLst>
                                    <p:set>
                                      <p:cBhvr>
                                        <p:cTn id="129" dur="1" fill="hold">
                                          <p:stCondLst>
                                            <p:cond delay="0"/>
                                          </p:stCondLst>
                                        </p:cTn>
                                        <p:tgtEl>
                                          <p:spTgt spid="202781"/>
                                        </p:tgtEl>
                                        <p:attrNameLst>
                                          <p:attrName>style.visibility</p:attrName>
                                        </p:attrNameLst>
                                      </p:cBhvr>
                                      <p:to>
                                        <p:strVal val="visible"/>
                                      </p:to>
                                    </p:set>
                                    <p:animEffect transition="in" filter="wipe(up)">
                                      <p:cBhvr>
                                        <p:cTn id="130" dur="500"/>
                                        <p:tgtEl>
                                          <p:spTgt spid="202781"/>
                                        </p:tgtEl>
                                      </p:cBhvr>
                                    </p:animEffect>
                                  </p:childTnLst>
                                </p:cTn>
                              </p:par>
                            </p:childTnLst>
                          </p:cTn>
                        </p:par>
                        <p:par>
                          <p:cTn id="131" fill="hold" nodeType="afterGroup">
                            <p:stCondLst>
                              <p:cond delay="2000"/>
                            </p:stCondLst>
                            <p:childTnLst>
                              <p:par>
                                <p:cTn id="132" presetID="22" presetClass="entr" presetSubtype="1" fill="hold" grpId="0" nodeType="afterEffect">
                                  <p:stCondLst>
                                    <p:cond delay="0"/>
                                  </p:stCondLst>
                                  <p:childTnLst>
                                    <p:set>
                                      <p:cBhvr>
                                        <p:cTn id="133" dur="1" fill="hold">
                                          <p:stCondLst>
                                            <p:cond delay="0"/>
                                          </p:stCondLst>
                                        </p:cTn>
                                        <p:tgtEl>
                                          <p:spTgt spid="202782"/>
                                        </p:tgtEl>
                                        <p:attrNameLst>
                                          <p:attrName>style.visibility</p:attrName>
                                        </p:attrNameLst>
                                      </p:cBhvr>
                                      <p:to>
                                        <p:strVal val="visible"/>
                                      </p:to>
                                    </p:set>
                                    <p:animEffect transition="in" filter="wipe(up)">
                                      <p:cBhvr>
                                        <p:cTn id="134" dur="500"/>
                                        <p:tgtEl>
                                          <p:spTgt spid="202782"/>
                                        </p:tgtEl>
                                      </p:cBhvr>
                                    </p:animEffect>
                                  </p:childTnLst>
                                </p:cTn>
                              </p:par>
                            </p:childTnLst>
                          </p:cTn>
                        </p:par>
                        <p:par>
                          <p:cTn id="135" fill="hold" nodeType="afterGroup">
                            <p:stCondLst>
                              <p:cond delay="2500"/>
                            </p:stCondLst>
                            <p:childTnLst>
                              <p:par>
                                <p:cTn id="136" presetID="9" presetClass="entr" presetSubtype="0" fill="hold" grpId="0" nodeType="afterEffect">
                                  <p:stCondLst>
                                    <p:cond delay="2000"/>
                                  </p:stCondLst>
                                  <p:childTnLst>
                                    <p:set>
                                      <p:cBhvr>
                                        <p:cTn id="137" dur="1" fill="hold">
                                          <p:stCondLst>
                                            <p:cond delay="0"/>
                                          </p:stCondLst>
                                        </p:cTn>
                                        <p:tgtEl>
                                          <p:spTgt spid="202786"/>
                                        </p:tgtEl>
                                        <p:attrNameLst>
                                          <p:attrName>style.visibility</p:attrName>
                                        </p:attrNameLst>
                                      </p:cBhvr>
                                      <p:to>
                                        <p:strVal val="visible"/>
                                      </p:to>
                                    </p:set>
                                    <p:animEffect transition="in" filter="dissolve">
                                      <p:cBhvr>
                                        <p:cTn id="138" dur="500"/>
                                        <p:tgtEl>
                                          <p:spTgt spid="2027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78" grpId="0" animBg="1"/>
      <p:bldP spid="202779" grpId="0" animBg="1"/>
      <p:bldP spid="202780" grpId="0" animBg="1"/>
      <p:bldP spid="202781" grpId="0" animBg="1"/>
      <p:bldP spid="202782" grpId="0" animBg="1"/>
      <p:bldP spid="202773" grpId="0" animBg="1"/>
      <p:bldP spid="202774" grpId="0" animBg="1"/>
      <p:bldP spid="202775" grpId="0" animBg="1"/>
      <p:bldP spid="202776" grpId="0" animBg="1"/>
      <p:bldP spid="202777" grpId="0" animBg="1"/>
      <p:bldP spid="202772" grpId="0" animBg="1"/>
      <p:bldP spid="202755" grpId="0" animBg="1"/>
      <p:bldP spid="202756" grpId="0" animBg="1"/>
      <p:bldP spid="202757" grpId="0" animBg="1"/>
      <p:bldP spid="202758" grpId="0" animBg="1"/>
      <p:bldP spid="202759" grpId="0" animBg="1"/>
      <p:bldP spid="202760" grpId="0" animBg="1"/>
      <p:bldP spid="202761" grpId="0" animBg="1"/>
      <p:bldP spid="202762" grpId="0" animBg="1"/>
      <p:bldP spid="202763" grpId="0" animBg="1"/>
      <p:bldP spid="202764" grpId="0" animBg="1"/>
      <p:bldP spid="202765" grpId="0" animBg="1"/>
      <p:bldP spid="202766" grpId="0" animBg="1"/>
      <p:bldP spid="202767" grpId="0" animBg="1"/>
      <p:bldP spid="202768" grpId="0" animBg="1"/>
      <p:bldP spid="202769" grpId="0" animBg="1"/>
      <p:bldP spid="202770" grpId="0" animBg="1"/>
      <p:bldP spid="202771" grpId="0" animBg="1"/>
      <p:bldP spid="202783" grpId="0" autoUpdateAnimBg="0"/>
      <p:bldP spid="202784" grpId="0" autoUpdateAnimBg="0"/>
      <p:bldP spid="202785" grpId="0" autoUpdateAnimBg="0"/>
      <p:bldP spid="20278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r>
              <a:rPr lang="de-DE">
                <a:latin typeface="Calibri" charset="0"/>
              </a:rPr>
              <a:t>Polarfront</a:t>
            </a:r>
          </a:p>
        </p:txBody>
      </p:sp>
      <p:pic>
        <p:nvPicPr>
          <p:cNvPr id="20483" name="Bild 2" descr="aero12_2009_front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0763" y="1054380"/>
            <a:ext cx="4229377" cy="293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Bild 3" descr="aero12_2009_front_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20140" y="1219994"/>
            <a:ext cx="4188383" cy="27558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Bild 4" descr="aero12_2009_front_1-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0763" y="3974427"/>
            <a:ext cx="4229377" cy="28560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Bild 5" descr="aero12_2009_front_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20140" y="3978982"/>
            <a:ext cx="4320480" cy="28514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21507" name="Picture 2" descr="D:\ABLAGE\MET\test\01_08_03_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0"/>
            <a:ext cx="8848725" cy="6815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8" name="Freeform 3"/>
          <p:cNvSpPr>
            <a:spLocks/>
          </p:cNvSpPr>
          <p:nvPr/>
        </p:nvSpPr>
        <p:spPr bwMode="auto">
          <a:xfrm>
            <a:off x="3600450" y="1520825"/>
            <a:ext cx="1014413" cy="357188"/>
          </a:xfrm>
          <a:custGeom>
            <a:avLst/>
            <a:gdLst>
              <a:gd name="T0" fmla="*/ 1014413 w 639"/>
              <a:gd name="T1" fmla="*/ 357188 h 225"/>
              <a:gd name="T2" fmla="*/ 804863 w 639"/>
              <a:gd name="T3" fmla="*/ 247650 h 225"/>
              <a:gd name="T4" fmla="*/ 0 w 639"/>
              <a:gd name="T5" fmla="*/ 0 h 225"/>
              <a:gd name="T6" fmla="*/ 0 60000 65536"/>
              <a:gd name="T7" fmla="*/ 0 60000 65536"/>
              <a:gd name="T8" fmla="*/ 0 60000 65536"/>
              <a:gd name="T9" fmla="*/ 0 w 639"/>
              <a:gd name="T10" fmla="*/ 0 h 225"/>
              <a:gd name="T11" fmla="*/ 639 w 639"/>
              <a:gd name="T12" fmla="*/ 225 h 225"/>
            </a:gdLst>
            <a:ahLst/>
            <a:cxnLst>
              <a:cxn ang="T6">
                <a:pos x="T0" y="T1"/>
              </a:cxn>
              <a:cxn ang="T7">
                <a:pos x="T2" y="T3"/>
              </a:cxn>
              <a:cxn ang="T8">
                <a:pos x="T4" y="T5"/>
              </a:cxn>
            </a:cxnLst>
            <a:rect l="T9" t="T10" r="T11" b="T12"/>
            <a:pathLst>
              <a:path w="639" h="225">
                <a:moveTo>
                  <a:pt x="639" y="225"/>
                </a:moveTo>
                <a:cubicBezTo>
                  <a:pt x="528" y="192"/>
                  <a:pt x="564" y="159"/>
                  <a:pt x="507" y="156"/>
                </a:cubicBezTo>
                <a:cubicBezTo>
                  <a:pt x="291" y="145"/>
                  <a:pt x="276" y="189"/>
                  <a:pt x="0" y="0"/>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1509" name="Freeform 4"/>
          <p:cNvSpPr>
            <a:spLocks/>
          </p:cNvSpPr>
          <p:nvPr/>
        </p:nvSpPr>
        <p:spPr bwMode="auto">
          <a:xfrm>
            <a:off x="4645025" y="1911350"/>
            <a:ext cx="80963" cy="307975"/>
          </a:xfrm>
          <a:custGeom>
            <a:avLst/>
            <a:gdLst>
              <a:gd name="T0" fmla="*/ 44450 w 51"/>
              <a:gd name="T1" fmla="*/ 0 h 194"/>
              <a:gd name="T2" fmla="*/ 57150 w 51"/>
              <a:gd name="T3" fmla="*/ 146050 h 194"/>
              <a:gd name="T4" fmla="*/ 0 w 51"/>
              <a:gd name="T5" fmla="*/ 307975 h 194"/>
              <a:gd name="T6" fmla="*/ 0 60000 65536"/>
              <a:gd name="T7" fmla="*/ 0 60000 65536"/>
              <a:gd name="T8" fmla="*/ 0 60000 65536"/>
              <a:gd name="T9" fmla="*/ 0 w 51"/>
              <a:gd name="T10" fmla="*/ 0 h 194"/>
              <a:gd name="T11" fmla="*/ 51 w 51"/>
              <a:gd name="T12" fmla="*/ 194 h 194"/>
            </a:gdLst>
            <a:ahLst/>
            <a:cxnLst>
              <a:cxn ang="T6">
                <a:pos x="T0" y="T1"/>
              </a:cxn>
              <a:cxn ang="T7">
                <a:pos x="T2" y="T3"/>
              </a:cxn>
              <a:cxn ang="T8">
                <a:pos x="T4" y="T5"/>
              </a:cxn>
            </a:cxnLst>
            <a:rect l="T9" t="T10" r="T11" b="T12"/>
            <a:pathLst>
              <a:path w="51" h="194">
                <a:moveTo>
                  <a:pt x="28" y="0"/>
                </a:moveTo>
                <a:cubicBezTo>
                  <a:pt x="46" y="45"/>
                  <a:pt x="51" y="26"/>
                  <a:pt x="36" y="92"/>
                </a:cubicBezTo>
                <a:cubicBezTo>
                  <a:pt x="21" y="161"/>
                  <a:pt x="24" y="98"/>
                  <a:pt x="0" y="194"/>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ußzeilenplatzhalter 1"/>
          <p:cNvSpPr>
            <a:spLocks noGrp="1"/>
          </p:cNvSpPr>
          <p:nvPr>
            <p:ph type="ftr" sz="quarter" idx="11"/>
          </p:nvPr>
        </p:nvSpPr>
        <p:spPr>
          <a:xfrm>
            <a:off x="457200" y="6356350"/>
            <a:ext cx="2133600" cy="365125"/>
          </a:xfrm>
        </p:spPr>
        <p:txBody>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cs typeface="ＭＳ Ｐゴシック" charset="0"/>
              </a:defRPr>
            </a:lvl2pPr>
            <a:lvl3pPr>
              <a:defRPr>
                <a:solidFill>
                  <a:schemeClr val="tx1"/>
                </a:solidFill>
                <a:latin typeface="Calibri" charset="0"/>
                <a:ea typeface="ＭＳ Ｐゴシック" charset="0"/>
                <a:cs typeface="ＭＳ Ｐゴシック" charset="0"/>
              </a:defRPr>
            </a:lvl3pPr>
            <a:lvl4pPr>
              <a:defRPr>
                <a:solidFill>
                  <a:schemeClr val="tx1"/>
                </a:solidFill>
                <a:latin typeface="Calibri" charset="0"/>
                <a:ea typeface="ＭＳ Ｐゴシック" charset="0"/>
                <a:cs typeface="ＭＳ Ｐゴシック" charset="0"/>
              </a:defRPr>
            </a:lvl4pPr>
            <a:lvl5pPr>
              <a:defRPr>
                <a:solidFill>
                  <a:schemeClr val="tx1"/>
                </a:solidFill>
                <a:latin typeface="Calibri" charset="0"/>
                <a:ea typeface="ＭＳ Ｐゴシック" charset="0"/>
                <a:cs typeface="ＭＳ Ｐゴシック" charset="0"/>
              </a:defRPr>
            </a:lvl5pPr>
            <a:lvl6pPr marL="457200" fontAlgn="base">
              <a:spcBef>
                <a:spcPct val="0"/>
              </a:spcBef>
              <a:spcAft>
                <a:spcPct val="0"/>
              </a:spcAft>
              <a:defRPr>
                <a:solidFill>
                  <a:schemeClr val="tx1"/>
                </a:solidFill>
                <a:latin typeface="Calibri" charset="0"/>
                <a:ea typeface="ＭＳ Ｐゴシック" charset="0"/>
                <a:cs typeface="ＭＳ Ｐゴシック" charset="0"/>
              </a:defRPr>
            </a:lvl6pPr>
            <a:lvl7pPr marL="914400" fontAlgn="base">
              <a:spcBef>
                <a:spcPct val="0"/>
              </a:spcBef>
              <a:spcAft>
                <a:spcPct val="0"/>
              </a:spcAft>
              <a:defRPr>
                <a:solidFill>
                  <a:schemeClr val="tx1"/>
                </a:solidFill>
                <a:latin typeface="Calibri" charset="0"/>
                <a:ea typeface="ＭＳ Ｐゴシック" charset="0"/>
                <a:cs typeface="ＭＳ Ｐゴシック" charset="0"/>
              </a:defRPr>
            </a:lvl7pPr>
            <a:lvl8pPr marL="1371600" fontAlgn="base">
              <a:spcBef>
                <a:spcPct val="0"/>
              </a:spcBef>
              <a:spcAft>
                <a:spcPct val="0"/>
              </a:spcAft>
              <a:defRPr>
                <a:solidFill>
                  <a:schemeClr val="tx1"/>
                </a:solidFill>
                <a:latin typeface="Calibri" charset="0"/>
                <a:ea typeface="ＭＳ Ｐゴシック" charset="0"/>
                <a:cs typeface="ＭＳ Ｐゴシック" charset="0"/>
              </a:defRPr>
            </a:lvl8pPr>
            <a:lvl9pPr marL="1828800" fontAlgn="base">
              <a:spcBef>
                <a:spcPct val="0"/>
              </a:spcBef>
              <a:spcAft>
                <a:spcPct val="0"/>
              </a:spcAft>
              <a:defRPr>
                <a:solidFill>
                  <a:schemeClr val="tx1"/>
                </a:solidFill>
                <a:latin typeface="Calibri" charset="0"/>
                <a:ea typeface="ＭＳ Ｐゴシック" charset="0"/>
                <a:cs typeface="ＭＳ Ｐゴシック" charset="0"/>
              </a:defRPr>
            </a:lvl9pPr>
          </a:lstStyle>
          <a:p>
            <a:pPr algn="l"/>
            <a:r>
              <a:rPr lang="en-US">
                <a:solidFill>
                  <a:srgbClr val="898989"/>
                </a:solidFill>
              </a:rPr>
              <a:t>Dr. H. Albrecht: </a:t>
            </a:r>
            <a:r>
              <a:rPr lang="en-US" b="1">
                <a:solidFill>
                  <a:srgbClr val="898989"/>
                </a:solidFill>
                <a:effectLst>
                  <a:outerShdw blurRad="38100" dist="38100" dir="2700000" algn="tl">
                    <a:srgbClr val="DDDDDD"/>
                  </a:outerShdw>
                </a:effectLst>
              </a:rPr>
              <a:t>Meteorologie</a:t>
            </a:r>
            <a:endParaRPr lang="en-US">
              <a:solidFill>
                <a:srgbClr val="898989"/>
              </a:solidFill>
            </a:endParaRPr>
          </a:p>
        </p:txBody>
      </p:sp>
      <p:pic>
        <p:nvPicPr>
          <p:cNvPr id="23555" name="Picture 2" descr="D:\ABLAGE\MET\test\01_08_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8848725" cy="681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Freeform 3"/>
          <p:cNvSpPr>
            <a:spLocks/>
          </p:cNvSpPr>
          <p:nvPr/>
        </p:nvSpPr>
        <p:spPr bwMode="auto">
          <a:xfrm>
            <a:off x="3871913" y="2081213"/>
            <a:ext cx="1247775" cy="414337"/>
          </a:xfrm>
          <a:custGeom>
            <a:avLst/>
            <a:gdLst>
              <a:gd name="T0" fmla="*/ 1247775 w 786"/>
              <a:gd name="T1" fmla="*/ 4762 h 261"/>
              <a:gd name="T2" fmla="*/ 938213 w 786"/>
              <a:gd name="T3" fmla="*/ 280987 h 261"/>
              <a:gd name="T4" fmla="*/ 0 w 786"/>
              <a:gd name="T5" fmla="*/ 0 h 261"/>
              <a:gd name="T6" fmla="*/ 0 60000 65536"/>
              <a:gd name="T7" fmla="*/ 0 60000 65536"/>
              <a:gd name="T8" fmla="*/ 0 60000 65536"/>
              <a:gd name="T9" fmla="*/ 0 w 786"/>
              <a:gd name="T10" fmla="*/ 0 h 261"/>
              <a:gd name="T11" fmla="*/ 786 w 786"/>
              <a:gd name="T12" fmla="*/ 261 h 261"/>
            </a:gdLst>
            <a:ahLst/>
            <a:cxnLst>
              <a:cxn ang="T6">
                <a:pos x="T0" y="T1"/>
              </a:cxn>
              <a:cxn ang="T7">
                <a:pos x="T2" y="T3"/>
              </a:cxn>
              <a:cxn ang="T8">
                <a:pos x="T4" y="T5"/>
              </a:cxn>
            </a:cxnLst>
            <a:rect l="T9" t="T10" r="T11" b="T12"/>
            <a:pathLst>
              <a:path w="786" h="261">
                <a:moveTo>
                  <a:pt x="786" y="3"/>
                </a:moveTo>
                <a:cubicBezTo>
                  <a:pt x="756" y="102"/>
                  <a:pt x="693" y="156"/>
                  <a:pt x="591" y="177"/>
                </a:cubicBezTo>
                <a:cubicBezTo>
                  <a:pt x="489" y="198"/>
                  <a:pt x="432" y="261"/>
                  <a:pt x="0" y="0"/>
                </a:cubicBezTo>
              </a:path>
            </a:pathLst>
          </a:custGeom>
          <a:noFill/>
          <a:ln w="31750">
            <a:solidFill>
              <a:srgbClr val="0000FF"/>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3557" name="Freeform 4"/>
          <p:cNvSpPr>
            <a:spLocks/>
          </p:cNvSpPr>
          <p:nvPr/>
        </p:nvSpPr>
        <p:spPr bwMode="auto">
          <a:xfrm>
            <a:off x="5105400" y="2057400"/>
            <a:ext cx="457200" cy="542925"/>
          </a:xfrm>
          <a:custGeom>
            <a:avLst/>
            <a:gdLst>
              <a:gd name="T0" fmla="*/ 0 w 288"/>
              <a:gd name="T1" fmla="*/ 0 h 342"/>
              <a:gd name="T2" fmla="*/ 233363 w 288"/>
              <a:gd name="T3" fmla="*/ 238125 h 342"/>
              <a:gd name="T4" fmla="*/ 457200 w 288"/>
              <a:gd name="T5" fmla="*/ 542925 h 342"/>
              <a:gd name="T6" fmla="*/ 0 60000 65536"/>
              <a:gd name="T7" fmla="*/ 0 60000 65536"/>
              <a:gd name="T8" fmla="*/ 0 60000 65536"/>
              <a:gd name="T9" fmla="*/ 0 w 288"/>
              <a:gd name="T10" fmla="*/ 0 h 342"/>
              <a:gd name="T11" fmla="*/ 288 w 288"/>
              <a:gd name="T12" fmla="*/ 342 h 342"/>
            </a:gdLst>
            <a:ahLst/>
            <a:cxnLst>
              <a:cxn ang="T6">
                <a:pos x="T0" y="T1"/>
              </a:cxn>
              <a:cxn ang="T7">
                <a:pos x="T2" y="T3"/>
              </a:cxn>
              <a:cxn ang="T8">
                <a:pos x="T4" y="T5"/>
              </a:cxn>
            </a:cxnLst>
            <a:rect l="T9" t="T10" r="T11" b="T12"/>
            <a:pathLst>
              <a:path w="288" h="342">
                <a:moveTo>
                  <a:pt x="0" y="0"/>
                </a:moveTo>
                <a:cubicBezTo>
                  <a:pt x="26" y="28"/>
                  <a:pt x="78" y="78"/>
                  <a:pt x="147" y="150"/>
                </a:cubicBezTo>
                <a:cubicBezTo>
                  <a:pt x="216" y="222"/>
                  <a:pt x="201" y="201"/>
                  <a:pt x="288" y="342"/>
                </a:cubicBezTo>
              </a:path>
            </a:pathLst>
          </a:custGeom>
          <a:noFill/>
          <a:ln w="31750">
            <a:solidFill>
              <a:srgbClr val="FF000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
        <p:nvSpPr>
          <p:cNvPr id="23558" name="Freeform 5"/>
          <p:cNvSpPr>
            <a:spLocks/>
          </p:cNvSpPr>
          <p:nvPr/>
        </p:nvSpPr>
        <p:spPr bwMode="auto">
          <a:xfrm>
            <a:off x="5014913" y="1862138"/>
            <a:ext cx="141287" cy="190500"/>
          </a:xfrm>
          <a:custGeom>
            <a:avLst/>
            <a:gdLst>
              <a:gd name="T0" fmla="*/ 0 w 89"/>
              <a:gd name="T1" fmla="*/ 0 h 120"/>
              <a:gd name="T2" fmla="*/ 65087 w 89"/>
              <a:gd name="T3" fmla="*/ 23813 h 120"/>
              <a:gd name="T4" fmla="*/ 95250 w 89"/>
              <a:gd name="T5" fmla="*/ 57150 h 120"/>
              <a:gd name="T6" fmla="*/ 122237 w 89"/>
              <a:gd name="T7" fmla="*/ 190500 h 120"/>
              <a:gd name="T8" fmla="*/ 0 60000 65536"/>
              <a:gd name="T9" fmla="*/ 0 60000 65536"/>
              <a:gd name="T10" fmla="*/ 0 60000 65536"/>
              <a:gd name="T11" fmla="*/ 0 60000 65536"/>
              <a:gd name="T12" fmla="*/ 0 w 89"/>
              <a:gd name="T13" fmla="*/ 0 h 120"/>
              <a:gd name="T14" fmla="*/ 89 w 89"/>
              <a:gd name="T15" fmla="*/ 120 h 120"/>
            </a:gdLst>
            <a:ahLst/>
            <a:cxnLst>
              <a:cxn ang="T8">
                <a:pos x="T0" y="T1"/>
              </a:cxn>
              <a:cxn ang="T9">
                <a:pos x="T2" y="T3"/>
              </a:cxn>
              <a:cxn ang="T10">
                <a:pos x="T4" y="T5"/>
              </a:cxn>
              <a:cxn ang="T11">
                <a:pos x="T6" y="T7"/>
              </a:cxn>
            </a:cxnLst>
            <a:rect l="T12" t="T13" r="T14" b="T15"/>
            <a:pathLst>
              <a:path w="89" h="120">
                <a:moveTo>
                  <a:pt x="0" y="0"/>
                </a:moveTo>
                <a:cubicBezTo>
                  <a:pt x="1" y="1"/>
                  <a:pt x="31" y="9"/>
                  <a:pt x="41" y="15"/>
                </a:cubicBezTo>
                <a:cubicBezTo>
                  <a:pt x="51" y="21"/>
                  <a:pt x="54" y="19"/>
                  <a:pt x="60" y="36"/>
                </a:cubicBezTo>
                <a:cubicBezTo>
                  <a:pt x="76" y="52"/>
                  <a:pt x="89" y="60"/>
                  <a:pt x="77" y="120"/>
                </a:cubicBezTo>
              </a:path>
            </a:pathLst>
          </a:custGeom>
          <a:noFill/>
          <a:ln w="31750">
            <a:solidFill>
              <a:srgbClr val="800080"/>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de-DE">
              <a:latin typeface="Calibri" charset="0"/>
            </a:endParaRPr>
          </a:p>
        </p:txBody>
      </p:sp>
    </p:spTree>
  </p:cSld>
  <p:clrMapOvr>
    <a:masterClrMapping/>
  </p:clrMapOvr>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1136</Words>
  <Application>Microsoft Macintosh PowerPoint</Application>
  <PresentationFormat>Bildschirmpräsentation (4:3)</PresentationFormat>
  <Paragraphs>114</Paragraphs>
  <Slides>26</Slides>
  <Notes>18</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26</vt:i4>
      </vt:variant>
    </vt:vector>
  </HeadingPairs>
  <TitlesOfParts>
    <vt:vector size="29" baseType="lpstr">
      <vt:lpstr>Arial</vt:lpstr>
      <vt:lpstr>Calibri</vt:lpstr>
      <vt:lpstr>Office-Design</vt:lpstr>
      <vt:lpstr>PowerPoint-Präsentation</vt:lpstr>
      <vt:lpstr>PowerPoint-Präsentation</vt:lpstr>
      <vt:lpstr>PowerPoint-Präsentation</vt:lpstr>
      <vt:lpstr>Globale Zirkulation</vt:lpstr>
      <vt:lpstr>PowerPoint-Präsentation</vt:lpstr>
      <vt:lpstr>Polarfront</vt:lpstr>
      <vt:lpstr>Polarfront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Idealzyklone</vt:lpstr>
      <vt:lpstr>PowerPoint-Präsentation</vt:lpstr>
      <vt:lpstr>PowerPoint-Präsentation</vt:lpstr>
      <vt:lpstr>Wind in der Idealzyklone</vt:lpstr>
      <vt:lpstr>Warmsektor</vt:lpstr>
      <vt:lpstr>Zyklone</vt:lpstr>
      <vt:lpstr>Okklusionen</vt:lpstr>
      <vt:lpstr>Okklusionen</vt:lpstr>
    </vt:vector>
  </TitlesOfParts>
  <Company>PHGD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Helmut Albrecht</dc:creator>
  <cp:lastModifiedBy>emu9657@gmail.com</cp:lastModifiedBy>
  <cp:revision>5</cp:revision>
  <dcterms:created xsi:type="dcterms:W3CDTF">2011-02-07T14:54:10Z</dcterms:created>
  <dcterms:modified xsi:type="dcterms:W3CDTF">2020-02-15T07:58:03Z</dcterms:modified>
</cp:coreProperties>
</file>