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94" r:id="rId11"/>
    <p:sldId id="295" r:id="rId12"/>
    <p:sldId id="296"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7" r:id="rId34"/>
    <p:sldId id="288" r:id="rId35"/>
    <p:sldId id="289" r:id="rId36"/>
    <p:sldId id="290" r:id="rId37"/>
    <p:sldId id="291" r:id="rId38"/>
    <p:sldId id="292" r:id="rId39"/>
    <p:sldId id="293" r:id="rId40"/>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5"/>
    <p:restoredTop sz="91486"/>
  </p:normalViewPr>
  <p:slideViewPr>
    <p:cSldViewPr snapToObjects="1" showGuides="1">
      <p:cViewPr varScale="1">
        <p:scale>
          <a:sx n="117" d="100"/>
          <a:sy n="117" d="100"/>
        </p:scale>
        <p:origin x="98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E93193F-97DC-DA4E-81AF-8CA2802BC566}" type="datetime1">
              <a:rPr lang="de-DE"/>
              <a:pPr/>
              <a:t>13.02.18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0AE407C-883C-AA45-B840-FEE83C40699E}" type="slidenum">
              <a:rPr lang="de-DE"/>
              <a:pPr/>
              <a:t>‹Nr.›</a:t>
            </a:fld>
            <a:endParaRPr lang="de-DE"/>
          </a:p>
        </p:txBody>
      </p:sp>
    </p:spTree>
    <p:extLst>
      <p:ext uri="{BB962C8B-B14F-4D97-AF65-F5344CB8AC3E}">
        <p14:creationId xmlns:p14="http://schemas.microsoft.com/office/powerpoint/2010/main" val="132149607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659B1429-BDC3-4B42-B402-7552DBC1CFD2}" type="slidenum">
              <a:rPr lang="de-DE"/>
              <a:pPr/>
              <a:t>1</a:t>
            </a:fld>
            <a:endParaRPr lang="de-DE"/>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536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a:spcBef>
                <a:spcPct val="0"/>
              </a:spcBef>
            </a:pPr>
            <a:r>
              <a:rPr lang="de-DE">
                <a:latin typeface="Calibri" charset="0"/>
              </a:rPr>
              <a:t>Erstes Kapitel:</a:t>
            </a:r>
          </a:p>
          <a:p>
            <a:pPr>
              <a:spcBef>
                <a:spcPct val="0"/>
              </a:spcBef>
            </a:pPr>
            <a:r>
              <a:rPr lang="de-DE">
                <a:latin typeface="Calibri" charset="0"/>
              </a:rPr>
              <a:t>Grundlagen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12 Stationen in D (3 vollautomatisch), </a:t>
            </a:r>
            <a:r>
              <a:rPr lang="de-DE" dirty="0" err="1"/>
              <a:t>ca</a:t>
            </a:r>
            <a:r>
              <a:rPr lang="de-DE" dirty="0"/>
              <a:t> 700 Stationen auf der Nordhalbkugel</a:t>
            </a:r>
          </a:p>
          <a:p>
            <a:r>
              <a:rPr lang="de-DE" dirty="0"/>
              <a:t>erreichbare Höhen: </a:t>
            </a:r>
            <a:r>
              <a:rPr lang="de-DE" dirty="0" err="1"/>
              <a:t>ca</a:t>
            </a:r>
            <a:r>
              <a:rPr lang="de-DE" dirty="0"/>
              <a:t> 35 km, Rekord: 40.285m (22.06.2005 Observatorium Lindenberg), Kosten zw. 300 u. 400€</a:t>
            </a:r>
          </a:p>
          <a:p>
            <a:r>
              <a:rPr lang="de-DE" dirty="0"/>
              <a:t>AMDAR: </a:t>
            </a:r>
            <a:r>
              <a:rPr lang="de-DE" dirty="0" err="1"/>
              <a:t>Aircraft</a:t>
            </a:r>
            <a:r>
              <a:rPr lang="de-DE" dirty="0"/>
              <a:t> </a:t>
            </a:r>
            <a:r>
              <a:rPr lang="de-DE" dirty="0" err="1"/>
              <a:t>Meteorological</a:t>
            </a:r>
            <a:r>
              <a:rPr lang="de-DE" dirty="0"/>
              <a:t> Data Relay: Automatisierte Messwerterfassung in Linienflugzeugen (14 min)</a:t>
            </a:r>
          </a:p>
          <a:p>
            <a:r>
              <a:rPr lang="de-DE" dirty="0"/>
              <a:t>Datenabruf: </a:t>
            </a:r>
            <a:r>
              <a:rPr lang="de-DE" dirty="0" err="1"/>
              <a:t>www.dwd.de</a:t>
            </a:r>
            <a:r>
              <a:rPr lang="de-DE" dirty="0"/>
              <a:t> Spezielle Nutzer – Hobbymeteorologen – Wettermeldungen</a:t>
            </a:r>
            <a:r>
              <a:rPr lang="de-DE" baseline="0" dirty="0"/>
              <a:t> Höhe</a:t>
            </a:r>
            <a:endParaRPr lang="de-DE" dirty="0"/>
          </a:p>
          <a:p>
            <a:endParaRPr lang="de-DE" dirty="0"/>
          </a:p>
        </p:txBody>
      </p:sp>
      <p:sp>
        <p:nvSpPr>
          <p:cNvPr id="4" name="Foliennummernplatzhalter 3"/>
          <p:cNvSpPr>
            <a:spLocks noGrp="1"/>
          </p:cNvSpPr>
          <p:nvPr>
            <p:ph type="sldNum" sz="quarter" idx="10"/>
          </p:nvPr>
        </p:nvSpPr>
        <p:spPr/>
        <p:txBody>
          <a:bodyPr/>
          <a:lstStyle/>
          <a:p>
            <a:fld id="{FBCB31BA-9683-E34E-8902-E988FF8EEAAB}" type="slidenum">
              <a:rPr lang="de-DE" smtClean="0"/>
              <a:t>10</a:t>
            </a:fld>
            <a:endParaRPr lang="de-DE"/>
          </a:p>
        </p:txBody>
      </p:sp>
    </p:spTree>
    <p:extLst>
      <p:ext uri="{BB962C8B-B14F-4D97-AF65-F5344CB8AC3E}">
        <p14:creationId xmlns:p14="http://schemas.microsoft.com/office/powerpoint/2010/main" val="99878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FD009B00-529A-8B4C-8E2A-5282A3AC1E3F}" type="slidenum">
              <a:rPr lang="de-DE"/>
              <a:pPr/>
              <a:t>13</a:t>
            </a:fld>
            <a:endParaRPr lang="de-DE"/>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Übersichtlicher werden die Gleichgewichtsbedingungen in der grafischen Darstellung. Die Temperaturverläufe von trocken und feucht aufsteigenden Luftpaketen sind konstant und daher als Trocken- bzw. Feuchtadiabaten bereits eingetragen.</a:t>
            </a:r>
          </a:p>
          <a:p>
            <a:pPr>
              <a:spcBef>
                <a:spcPct val="0"/>
              </a:spcBef>
            </a:pPr>
            <a:r>
              <a:rPr lang="de-DE">
                <a:latin typeface="Calibri" charset="0"/>
              </a:rPr>
              <a:t>Der „Temp</a:t>
            </a:r>
            <a:r>
              <a:rPr lang="ja-JP" altLang="de-DE">
                <a:latin typeface="Calibri" charset="0"/>
              </a:rPr>
              <a:t>“</a:t>
            </a:r>
            <a:r>
              <a:rPr lang="de-DE">
                <a:latin typeface="Calibri" charset="0"/>
              </a:rPr>
              <a:t>, also der Temperaturverlauf der ruhenden Luftschicht wird vom Ballon gemessen und die Messwerte von Hand eingetragen. Bereits aus der Lage dieses Temps kann man einfach auf die Gleichgewichtsbedingungen schliessen.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9BE238DD-5230-D546-9AD9-2EBF344948C4}" type="slidenum">
              <a:rPr lang="de-DE"/>
              <a:pPr/>
              <a:t>14</a:t>
            </a:fld>
            <a:endParaRPr lang="de-DE"/>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Alle Templagen, die flacher als die jeweilige Adiabate sind, gelten als labil, alles was steiler ist, als labil.</a:t>
            </a:r>
          </a:p>
          <a:p>
            <a:pPr>
              <a:spcBef>
                <a:spcPct val="0"/>
              </a:spcBef>
            </a:pPr>
            <a:r>
              <a:rPr lang="de-DE">
                <a:latin typeface="Calibri" charset="0"/>
              </a:rPr>
              <a:t>Der Bereich zwischen Trocken- und Feuchtadiabate wird als „bedingt labil</a:t>
            </a:r>
            <a:r>
              <a:rPr lang="ja-JP" altLang="de-DE">
                <a:latin typeface="Calibri" charset="0"/>
              </a:rPr>
              <a:t>“</a:t>
            </a:r>
            <a:r>
              <a:rPr lang="de-DE">
                <a:latin typeface="Calibri" charset="0"/>
              </a:rPr>
              <a:t> bezeichnet.</a:t>
            </a:r>
          </a:p>
          <a:p>
            <a:pPr>
              <a:spcBef>
                <a:spcPct val="0"/>
              </a:spcBef>
            </a:pPr>
            <a:r>
              <a:rPr lang="de-DE">
                <a:latin typeface="Calibri" charset="0"/>
              </a:rPr>
              <a:t>Der trockenlabile Bereich (der eigentlich nicht existieren kann) wird als überadiabatisch bezeichnet.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85C7DF3E-5F9E-9545-91BA-7639AA100B35}" type="slidenum">
              <a:rPr lang="de-DE"/>
              <a:pPr/>
              <a:t>15</a:t>
            </a:fld>
            <a:endParaRPr lang="de-DE"/>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Im thermodynamischen Diagramm sind bereits die Trocken- und Feuchtadiabaten im Abstand von 5° als Hilfslinien eingezechnet. Ebenso die Taupunktslinien.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ACCBADDE-3B95-8B4B-B380-EAD5F37CEA5D}" type="slidenum">
              <a:rPr lang="de-DE"/>
              <a:pPr/>
              <a:t>16</a:t>
            </a:fld>
            <a:endParaRPr lang="de-DE"/>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Zunächst wird im Temp das Hebungskondensationsniveau bestimmt:</a:t>
            </a:r>
          </a:p>
          <a:p>
            <a:pPr>
              <a:spcBef>
                <a:spcPct val="0"/>
              </a:spcBef>
            </a:pPr>
            <a:r>
              <a:rPr lang="de-DE">
                <a:latin typeface="Calibri" charset="0"/>
              </a:rPr>
              <a:t>Was passiert, wenn die vorhandene Luftmasse mechanisch gehoben wird, weil sie beispielsweise gegen einen Berghang geführt wird und dadurch aufgleitet?</a:t>
            </a:r>
          </a:p>
          <a:p>
            <a:pPr>
              <a:spcBef>
                <a:spcPct val="0"/>
              </a:spcBef>
            </a:pPr>
            <a:r>
              <a:rPr lang="de-DE">
                <a:latin typeface="Calibri" charset="0"/>
              </a:rPr>
              <a:t>Die Luft kühlt sich trockenadiabatisch ab, bis sie ihren Taupunkt erreicht. Diese Höhe wird durch den Schnittpunkt der Trockenadiabaten durch die Bodentemperatur und die Feuchtelinie durch denBodentaupunkt ermittelt. Ab dieser Höhe setzt Kondensation ein, dies ist also die Wolkenbasis.</a:t>
            </a:r>
          </a:p>
          <a:p>
            <a:pPr>
              <a:spcBef>
                <a:spcPct val="0"/>
              </a:spcBef>
            </a:pPr>
            <a:r>
              <a:rPr lang="de-DE">
                <a:latin typeface="Calibri" charset="0"/>
              </a:rPr>
              <a:t>Damit sind Voraussagen möglich, ob Berge in Wolken sein werden.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C79B03CA-316E-8A48-9C33-68F035D4D006}" type="slidenum">
              <a:rPr lang="de-DE"/>
              <a:pPr/>
              <a:t>17</a:t>
            </a:fld>
            <a:endParaRPr lang="de-DE"/>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Zunächst wird im Temp das Hebungskondensationsniveau bestimmt:</a:t>
            </a:r>
          </a:p>
          <a:p>
            <a:pPr>
              <a:spcBef>
                <a:spcPct val="0"/>
              </a:spcBef>
            </a:pPr>
            <a:r>
              <a:rPr lang="de-DE">
                <a:latin typeface="Calibri" charset="0"/>
              </a:rPr>
              <a:t>Was passiert, wenn die vorhandene Luftmasse mechanisch gehoben wird, weil sie beispielsweise gegen einen Berghang geführt wird und dadurch aufgleitet?</a:t>
            </a:r>
          </a:p>
          <a:p>
            <a:pPr>
              <a:spcBef>
                <a:spcPct val="0"/>
              </a:spcBef>
            </a:pPr>
            <a:r>
              <a:rPr lang="de-DE">
                <a:latin typeface="Calibri" charset="0"/>
              </a:rPr>
              <a:t>Die Luft kühlt sich trockenadiabatisch ab, bis sie ihren Taupunkt erreicht. Diese Höhe wird durch den Schnittpunkt der Trockenadiabaten durch die Bodentemperatur und die Feuchtelinie durch denBodentaupunkt ermittelt. Ab dieser Höhe setzt Kondensation ein, dies ist also die Wolkenbasis.</a:t>
            </a:r>
          </a:p>
          <a:p>
            <a:pPr>
              <a:spcBef>
                <a:spcPct val="0"/>
              </a:spcBef>
            </a:pPr>
            <a:r>
              <a:rPr lang="de-DE">
                <a:latin typeface="Calibri" charset="0"/>
              </a:rPr>
              <a:t>Damit sind Voraussagen möglich, ob Berge in Wolken sein werden.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190F0192-E44D-314B-A97C-79E8E4D69D90}" type="slidenum">
              <a:rPr lang="de-DE"/>
              <a:pPr/>
              <a:t>18</a:t>
            </a:fld>
            <a:endParaRPr lang="de-DE"/>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Interessanter ist der feie Aufstieg von Luftpaketen aufgrund örtlicher Erwärmung am Boden. Sobald sich Regionen am Boden stärker erwärmen als Stellen in der Umgebung, wird auch die dort liegende Luft wärmer und damit leichter als die Umgebungsluft und sie kann ausfsteigen.</a:t>
            </a:r>
          </a:p>
          <a:p>
            <a:pPr>
              <a:spcBef>
                <a:spcPct val="0"/>
              </a:spcBef>
            </a:pPr>
            <a:r>
              <a:rPr lang="de-DE">
                <a:latin typeface="Calibri" charset="0"/>
              </a:rPr>
              <a:t>Diese freie Konvektion ist für fliegerische Belange erst interessant, wenn sie eine gewisse Höhe erreicht. Mindestens 600m Konvektionshöhe über der Erdoberfläche müssen erreicht werden, erst dann spricht man von nutzbarer Thermik.</a:t>
            </a:r>
          </a:p>
          <a:p>
            <a:pPr>
              <a:spcBef>
                <a:spcPct val="0"/>
              </a:spcBef>
            </a:pPr>
            <a:r>
              <a:rPr lang="de-DE">
                <a:latin typeface="Calibri" charset="0"/>
              </a:rPr>
              <a:t>Für eine Konvektion bis in 600m Höhe muß am Boden eine zugehörige Mindesttemperatur erreicht werden. Diese nötige Temperatur kann mit dem Diagrammpapier einfach ermittelt werden, indem vom Temperaturwert der Templinie in 600m Höhe die zugehörige Trockenadiabatebis hinunter zum Bodenniveau verfolgt wird.</a:t>
            </a:r>
          </a:p>
          <a:p>
            <a:pPr>
              <a:spcBef>
                <a:spcPct val="0"/>
              </a:spcBef>
            </a:pPr>
            <a:r>
              <a:rPr lang="de-DE">
                <a:latin typeface="Calibri" charset="0"/>
              </a:rPr>
              <a:t>Beim gegebenen Temp entwickeln sich in 600 m noch keine Wolken, da die Feuchtelinie nicht erreicht wird, das aufsteigende Luftpaket ist also in 600 m Höhe noch wärmer als seine dortige Taupunktstemperatur.</a:t>
            </a:r>
          </a:p>
          <a:p>
            <a:pPr>
              <a:spcBef>
                <a:spcPct val="0"/>
              </a:spcBef>
            </a:pPr>
            <a:r>
              <a:rPr lang="de-DE">
                <a:latin typeface="Calibri" charset="0"/>
              </a:rPr>
              <a:t>Es bleibt die Frage, wann und in welcher Höhe denn Quellwolken entstehen.</a:t>
            </a:r>
          </a:p>
          <a:p>
            <a:pPr>
              <a:spcBef>
                <a:spcPct val="0"/>
              </a:spcBef>
            </a:pPr>
            <a:endParaRPr lang="de-DE">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14EFAC64-36B2-C849-9EBD-D6BC711A6AF6}" type="slidenum">
              <a:rPr lang="de-DE"/>
              <a:pPr/>
              <a:t>19</a:t>
            </a:fld>
            <a:endParaRPr lang="de-DE"/>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Damit Kondensation eintritt, muß das aufsteigende Luftpaket seinen Taupunkt erreichen; grafisch ausgedrückt muß die Trockenadiabate die Feuchtelinie treffen. Solange die Feuchtelinie jedoch links vom Temp verläuft, ist dies in freier Konvektion nicht möglich; sonst wäre ja das gehobene Luftpaket kälter als die Umgebingsluft.</a:t>
            </a:r>
          </a:p>
          <a:p>
            <a:pPr>
              <a:spcBef>
                <a:spcPct val="0"/>
              </a:spcBef>
            </a:pPr>
            <a:r>
              <a:rPr lang="de-DE">
                <a:latin typeface="Calibri" charset="0"/>
              </a:rPr>
              <a:t>Erst dort, wo die Feuchtelinie den Temp von links nach rechts schneidet (also in etwa 1300m Höhe), ist Kondensation möglich.</a:t>
            </a:r>
          </a:p>
          <a:p>
            <a:pPr>
              <a:spcBef>
                <a:spcPct val="0"/>
              </a:spcBef>
            </a:pPr>
            <a:r>
              <a:rPr lang="de-DE">
                <a:latin typeface="Calibri" charset="0"/>
              </a:rPr>
              <a:t>Als nächstes muß man sich fragen, welche Bodenteperaturen denn nötig sind, damit in der Konvektion solche Höhen erreicht werden. Dazu geht man vom Schnittpunkt der Feuchtelinie mit dem Temp entlang der Trockenadiabaten zurück auf das Bodenniveau und liest dort die entsprechende Temperatur ab.</a:t>
            </a:r>
          </a:p>
          <a:p>
            <a:pPr>
              <a:spcBef>
                <a:spcPct val="0"/>
              </a:spcBef>
            </a:pPr>
            <a:r>
              <a:rPr lang="de-DE">
                <a:latin typeface="Calibri" charset="0"/>
              </a:rPr>
              <a:t>Dies ist die sogenannte Auslösetemperatur, „ausgelöst</a:t>
            </a:r>
            <a:r>
              <a:rPr lang="ja-JP" altLang="de-DE">
                <a:latin typeface="Calibri" charset="0"/>
              </a:rPr>
              <a:t>“</a:t>
            </a:r>
            <a:r>
              <a:rPr lang="de-DE">
                <a:latin typeface="Calibri" charset="0"/>
              </a:rPr>
              <a:t> werden die Quellwolken.</a:t>
            </a:r>
          </a:p>
          <a:p>
            <a:pPr>
              <a:spcBef>
                <a:spcPct val="0"/>
              </a:spcBef>
            </a:pPr>
            <a:r>
              <a:rPr lang="de-DE">
                <a:latin typeface="Calibri" charset="0"/>
              </a:rPr>
              <a:t>Nach Erreichen der Kondensationshöhe steigt das Lauftpaket feuchtadiabatisch weiter, man muß im Adiabatenpapier deshalb weiter entlang der zugehörigen Feuchtadiabate fortschreiten.</a:t>
            </a:r>
          </a:p>
          <a:p>
            <a:pPr>
              <a:spcBef>
                <a:spcPct val="0"/>
              </a:spcBef>
            </a:pPr>
            <a:r>
              <a:rPr lang="de-DE">
                <a:latin typeface="Calibri" charset="0"/>
              </a:rPr>
              <a:t>Auch feucht aufsteigende Luft kann nie kälter als die Umgebungsluft sein, dort wo die Feuchtadiabate auf den Temp trifft, ist Schluß. In dieser Höhe liegt also die Wolkenobergrenze.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C2BEFE29-A9B3-D44A-B0A7-019C809DC582}" type="slidenum">
              <a:rPr lang="de-DE"/>
              <a:pPr/>
              <a:t>20</a:t>
            </a:fld>
            <a:endParaRPr lang="de-DE"/>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Was passiert, wenn im Tagesverlauf die Temperatur weiter steigt?</a:t>
            </a:r>
          </a:p>
          <a:p>
            <a:pPr>
              <a:spcBef>
                <a:spcPct val="0"/>
              </a:spcBef>
            </a:pPr>
            <a:r>
              <a:rPr lang="de-DE">
                <a:latin typeface="Calibri" charset="0"/>
              </a:rPr>
              <a:t>Bei einer angenommenen Bodentemperatur steigt die Wolkenbasis an (Schnittpunkt der Trockenadiabaten durch die Bodentemperatur 26°C mit der Feuchtelinie). Auch die Wolkenobergrenze steigt an, aber nicht im selben Maße. Dies führt zur „Abflachung</a:t>
            </a:r>
            <a:r>
              <a:rPr lang="ja-JP" altLang="de-DE">
                <a:latin typeface="Calibri" charset="0"/>
              </a:rPr>
              <a:t>“</a:t>
            </a:r>
            <a:r>
              <a:rPr lang="de-DE">
                <a:latin typeface="Calibri" charset="0"/>
              </a:rPr>
              <a:t> der Quellwolken.</a:t>
            </a:r>
          </a:p>
          <a:p>
            <a:pPr>
              <a:spcBef>
                <a:spcPct val="0"/>
              </a:spcBef>
            </a:pPr>
            <a:r>
              <a:rPr lang="de-DE">
                <a:latin typeface="Calibri"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0B5F9CEF-F51B-E849-A81B-6BE1DA7F089E}" type="slidenum">
              <a:rPr lang="de-DE"/>
              <a:pPr/>
              <a:t>21</a:t>
            </a:fld>
            <a:endParaRPr lang="de-DE"/>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Was passiert, wenn an diesem Tag 30°C Bodentemperatur erreicht werden?</a:t>
            </a:r>
          </a:p>
          <a:p>
            <a:pPr>
              <a:spcBef>
                <a:spcPct val="0"/>
              </a:spcBef>
            </a:pPr>
            <a:r>
              <a:rPr lang="de-DE">
                <a:latin typeface="Calibri" charset="0"/>
              </a:rPr>
              <a:t>Die Basishöhe steigt weiter an.</a:t>
            </a:r>
          </a:p>
          <a:p>
            <a:pPr>
              <a:spcBef>
                <a:spcPct val="0"/>
              </a:spcBef>
            </a:pPr>
            <a:r>
              <a:rPr lang="de-DE">
                <a:latin typeface="Calibri" charset="0"/>
              </a:rPr>
              <a:t>Jetzt trifft aber die dann feucht aufsteigende Luft (die Feuchtadiabate) niht mehr auf die Inversion im Temp. Dies bedeutet, daß es für die feucht aufsteigende Luft „kein Halten</a:t>
            </a:r>
            <a:r>
              <a:rPr lang="ja-JP" altLang="de-DE">
                <a:latin typeface="Calibri" charset="0"/>
              </a:rPr>
              <a:t>“</a:t>
            </a:r>
            <a:r>
              <a:rPr lang="de-DE">
                <a:latin typeface="Calibri" charset="0"/>
              </a:rPr>
              <a:t> mehr gibt, die Wolke wächst immer weiter in die Höhe.</a:t>
            </a:r>
          </a:p>
          <a:p>
            <a:pPr>
              <a:spcBef>
                <a:spcPct val="0"/>
              </a:spcBef>
            </a:pPr>
            <a:r>
              <a:rPr lang="de-DE">
                <a:latin typeface="Calibri" charset="0"/>
              </a:rPr>
              <a:t>Im Extremfall kann dieses Hochwachsen bis an die Tropopause reichen, es ist dann eine typische Gewitterwolke (Cb) entstanden.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6089A184-BB35-EC43-99C4-CB99CC970CF8}" type="slidenum">
              <a:rPr lang="de-DE"/>
              <a:pPr/>
              <a:t>2</a:t>
            </a:fld>
            <a:endParaRPr lang="de-DE"/>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Mit „adiabatischen</a:t>
            </a:r>
            <a:r>
              <a:rPr lang="ja-JP" altLang="de-DE">
                <a:latin typeface="Calibri" charset="0"/>
              </a:rPr>
              <a:t>“</a:t>
            </a:r>
            <a:r>
              <a:rPr lang="de-DE">
                <a:latin typeface="Calibri" charset="0"/>
              </a:rPr>
              <a:t> Vorgängen bezeichnet man in der Physik Zustandsänderungen, die ohne Energieaustausch mit der Umgebung ablaufen.</a:t>
            </a:r>
          </a:p>
          <a:p>
            <a:pPr>
              <a:spcBef>
                <a:spcPct val="0"/>
              </a:spcBef>
            </a:pPr>
            <a:r>
              <a:rPr lang="de-DE">
                <a:latin typeface="Calibri" charset="0"/>
              </a:rPr>
              <a:t>Solche adiabatischen Zustandsänderungen kommen in sehr guter Näherung in der Atmosphäre vor, da Luft ja ein sehr schlechter Wärmeleiter und damit ein guter Isolator ist. Im Winter packen wir uns gerade deshalb in Daunenjacken, deren Luftfüllung unsere Körperwärme nicht nach aussen dringen lässt.</a:t>
            </a:r>
          </a:p>
          <a:p>
            <a:pPr>
              <a:spcBef>
                <a:spcPct val="0"/>
              </a:spcBef>
            </a:pPr>
            <a:r>
              <a:rPr lang="de-DE">
                <a:latin typeface="Calibri" charset="0"/>
              </a:rPr>
              <a:t>Hebt man ein trockenes Luftpaket an, so wird es sich um 1°C pro 100m abkühlen.</a:t>
            </a:r>
          </a:p>
          <a:p>
            <a:pPr>
              <a:spcBef>
                <a:spcPct val="0"/>
              </a:spcBef>
            </a:pPr>
            <a:r>
              <a:rPr lang="de-DE">
                <a:latin typeface="Calibri" charset="0"/>
              </a:rPr>
              <a:t>Als „trocken</a:t>
            </a:r>
            <a:r>
              <a:rPr lang="ja-JP" altLang="de-DE">
                <a:latin typeface="Calibri" charset="0"/>
              </a:rPr>
              <a:t>“</a:t>
            </a:r>
            <a:r>
              <a:rPr lang="de-DE">
                <a:latin typeface="Calibri" charset="0"/>
              </a:rPr>
              <a:t> gilt ein Luftpaket so lange, bis die enthaltene Feuchtigkeit zu kondensieren beginnt. Auch ein Luftpaket mit 99% relativer Feuchtigkeit ist somit noch trocken!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kartesisches Koordinatensystem</a:t>
            </a:r>
          </a:p>
        </p:txBody>
      </p:sp>
      <p:sp>
        <p:nvSpPr>
          <p:cNvPr id="4" name="Foliennummernplatzhalter 3"/>
          <p:cNvSpPr>
            <a:spLocks noGrp="1"/>
          </p:cNvSpPr>
          <p:nvPr>
            <p:ph type="sldNum" sz="quarter" idx="10"/>
          </p:nvPr>
        </p:nvSpPr>
        <p:spPr/>
        <p:txBody>
          <a:bodyPr/>
          <a:lstStyle/>
          <a:p>
            <a:fld id="{60AE407C-883C-AA45-B840-FEE83C40699E}" type="slidenum">
              <a:rPr lang="de-DE" smtClean="0"/>
              <a:pPr/>
              <a:t>33</a:t>
            </a:fld>
            <a:endParaRPr lang="de-DE"/>
          </a:p>
        </p:txBody>
      </p:sp>
    </p:spTree>
    <p:extLst>
      <p:ext uri="{BB962C8B-B14F-4D97-AF65-F5344CB8AC3E}">
        <p14:creationId xmlns:p14="http://schemas.microsoft.com/office/powerpoint/2010/main" val="236038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affines Koordinatensystem</a:t>
            </a:r>
          </a:p>
        </p:txBody>
      </p:sp>
      <p:sp>
        <p:nvSpPr>
          <p:cNvPr id="4" name="Foliennummernplatzhalter 3"/>
          <p:cNvSpPr>
            <a:spLocks noGrp="1"/>
          </p:cNvSpPr>
          <p:nvPr>
            <p:ph type="sldNum" sz="quarter" idx="10"/>
          </p:nvPr>
        </p:nvSpPr>
        <p:spPr/>
        <p:txBody>
          <a:bodyPr/>
          <a:lstStyle/>
          <a:p>
            <a:fld id="{60AE407C-883C-AA45-B840-FEE83C40699E}" type="slidenum">
              <a:rPr lang="de-DE" smtClean="0"/>
              <a:pPr/>
              <a:t>34</a:t>
            </a:fld>
            <a:endParaRPr lang="de-DE"/>
          </a:p>
        </p:txBody>
      </p:sp>
    </p:spTree>
    <p:extLst>
      <p:ext uri="{BB962C8B-B14F-4D97-AF65-F5344CB8AC3E}">
        <p14:creationId xmlns:p14="http://schemas.microsoft.com/office/powerpoint/2010/main" val="1267375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Isotherme</a:t>
            </a:r>
          </a:p>
        </p:txBody>
      </p:sp>
      <p:sp>
        <p:nvSpPr>
          <p:cNvPr id="4" name="Foliennummernplatzhalter 3"/>
          <p:cNvSpPr>
            <a:spLocks noGrp="1"/>
          </p:cNvSpPr>
          <p:nvPr>
            <p:ph type="sldNum" sz="quarter" idx="10"/>
          </p:nvPr>
        </p:nvSpPr>
        <p:spPr/>
        <p:txBody>
          <a:bodyPr/>
          <a:lstStyle/>
          <a:p>
            <a:fld id="{B25ACAF3-E432-3D44-9133-D36CF9E3E651}" type="slidenum">
              <a:rPr lang="de-DE" smtClean="0"/>
              <a:t>35</a:t>
            </a:fld>
            <a:endParaRPr lang="de-DE"/>
          </a:p>
        </p:txBody>
      </p:sp>
    </p:spTree>
    <p:extLst>
      <p:ext uri="{BB962C8B-B14F-4D97-AF65-F5344CB8AC3E}">
        <p14:creationId xmlns:p14="http://schemas.microsoft.com/office/powerpoint/2010/main" val="1514744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Trockenadiabate</a:t>
            </a:r>
          </a:p>
        </p:txBody>
      </p:sp>
      <p:sp>
        <p:nvSpPr>
          <p:cNvPr id="4" name="Foliennummernplatzhalter 3"/>
          <p:cNvSpPr>
            <a:spLocks noGrp="1"/>
          </p:cNvSpPr>
          <p:nvPr>
            <p:ph type="sldNum" sz="quarter" idx="10"/>
          </p:nvPr>
        </p:nvSpPr>
        <p:spPr/>
        <p:txBody>
          <a:bodyPr/>
          <a:lstStyle/>
          <a:p>
            <a:fld id="{B25ACAF3-E432-3D44-9133-D36CF9E3E651}" type="slidenum">
              <a:rPr lang="de-DE" smtClean="0"/>
              <a:t>36</a:t>
            </a:fld>
            <a:endParaRPr lang="de-DE"/>
          </a:p>
        </p:txBody>
      </p:sp>
    </p:spTree>
    <p:extLst>
      <p:ext uri="{BB962C8B-B14F-4D97-AF65-F5344CB8AC3E}">
        <p14:creationId xmlns:p14="http://schemas.microsoft.com/office/powerpoint/2010/main" val="1869061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Feuchtadiabate</a:t>
            </a:r>
          </a:p>
        </p:txBody>
      </p:sp>
      <p:sp>
        <p:nvSpPr>
          <p:cNvPr id="4" name="Foliennummernplatzhalter 3"/>
          <p:cNvSpPr>
            <a:spLocks noGrp="1"/>
          </p:cNvSpPr>
          <p:nvPr>
            <p:ph type="sldNum" sz="quarter" idx="10"/>
          </p:nvPr>
        </p:nvSpPr>
        <p:spPr/>
        <p:txBody>
          <a:bodyPr/>
          <a:lstStyle/>
          <a:p>
            <a:fld id="{B25ACAF3-E432-3D44-9133-D36CF9E3E651}" type="slidenum">
              <a:rPr lang="de-DE" smtClean="0"/>
              <a:t>37</a:t>
            </a:fld>
            <a:endParaRPr lang="de-DE"/>
          </a:p>
        </p:txBody>
      </p:sp>
    </p:spTree>
    <p:extLst>
      <p:ext uri="{BB962C8B-B14F-4D97-AF65-F5344CB8AC3E}">
        <p14:creationId xmlns:p14="http://schemas.microsoft.com/office/powerpoint/2010/main" val="3529528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Feuchtelinie</a:t>
            </a:r>
          </a:p>
        </p:txBody>
      </p:sp>
      <p:sp>
        <p:nvSpPr>
          <p:cNvPr id="4" name="Foliennummernplatzhalter 3"/>
          <p:cNvSpPr>
            <a:spLocks noGrp="1"/>
          </p:cNvSpPr>
          <p:nvPr>
            <p:ph type="sldNum" sz="quarter" idx="10"/>
          </p:nvPr>
        </p:nvSpPr>
        <p:spPr/>
        <p:txBody>
          <a:bodyPr/>
          <a:lstStyle/>
          <a:p>
            <a:fld id="{B25ACAF3-E432-3D44-9133-D36CF9E3E651}" type="slidenum">
              <a:rPr lang="de-DE" smtClean="0"/>
              <a:t>38</a:t>
            </a:fld>
            <a:endParaRPr lang="de-DE"/>
          </a:p>
        </p:txBody>
      </p:sp>
    </p:spTree>
    <p:extLst>
      <p:ext uri="{BB962C8B-B14F-4D97-AF65-F5344CB8AC3E}">
        <p14:creationId xmlns:p14="http://schemas.microsoft.com/office/powerpoint/2010/main" val="320282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F66BE13E-B6FD-5047-A186-976A919F2B38}" type="slidenum">
              <a:rPr lang="de-DE"/>
              <a:pPr/>
              <a:t>3</a:t>
            </a:fld>
            <a:endParaRPr lang="de-DE"/>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Der genaue Wert beträgt 0,97 °C pro 100m</a:t>
            </a:r>
          </a:p>
          <a:p>
            <a:pPr>
              <a:spcBef>
                <a:spcPct val="0"/>
              </a:spcBef>
            </a:pPr>
            <a:r>
              <a:rPr lang="de-DE">
                <a:latin typeface="Calibri" charset="0"/>
              </a:rPr>
              <a:t>Lässt man ein trockenes Luftpaket wieder zu Boden sinken, so erwärmt es sich umgekehrt wieder um diesen Betrag.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848538A0-467A-0D46-8B4B-951A7DF16DDB}" type="slidenum">
              <a:rPr lang="de-DE"/>
              <a:pPr/>
              <a:t>4</a:t>
            </a:fld>
            <a:endParaRPr lang="de-DE"/>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In einem feuchten Luftpaket ist 100% Luftfeuchtigkeit erreicht; der enthaltene Wasserdampf beginnt zu kondensieren.</a:t>
            </a:r>
          </a:p>
          <a:p>
            <a:pPr>
              <a:spcBef>
                <a:spcPct val="0"/>
              </a:spcBef>
            </a:pPr>
            <a:r>
              <a:rPr lang="de-DE">
                <a:latin typeface="Calibri" charset="0"/>
              </a:rPr>
              <a:t>Dabei wird die enthaltene Kondensationsenergie (600 cal/g) wieder als Wärme frei. Ein feuchtes Luftpaket, das hochgehoben wird, wird sich also um weniger als 1°C/100m abkühlen.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3073CA04-1EE6-5440-A814-CAC30CB95F69}" type="slidenum">
              <a:rPr lang="de-DE"/>
              <a:pPr/>
              <a:t>5</a:t>
            </a:fld>
            <a:endParaRPr lang="de-DE"/>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Der feuchtadiabatische Hebungsgradient ist abhängig von der im Luftpaket enthaltenen Wassermenge. Viel Wasserdampf bedeutet viel freiwerdende Kondensationswärme und damit eine geringe Abkühlung beim Aufsteigen. Wenn nur wenig Wasserdampf enthalten ist, so ist die Abkühlung größer.</a:t>
            </a:r>
          </a:p>
          <a:p>
            <a:pPr>
              <a:spcBef>
                <a:spcPct val="0"/>
              </a:spcBef>
            </a:pPr>
            <a:r>
              <a:rPr lang="de-DE">
                <a:latin typeface="Calibri" charset="0"/>
              </a:rPr>
              <a:t>Man geht davon aus, daß bodennahe Luft viel Feuchtigkeit enthält, in Bodennähe beträgt der feuchtadiabatische Hebungsgradient etwa =,3-0,4 °C/100m. Je weiter das feuchte Luftpaket aufsteigt, um so weniger Dampf steht noch für die Kondensation zur Verfügung. Der Gradient nimmt damit immer größere Werte an, bis schließlich die gesamte Wasserdampfmenge aufgebraucht ist. Das Luftpaket steigt in diesem Fall dann als trockenes Paket mit dem trockenadiabatischen Hebungsgradient von 1°C/100m weiter.</a:t>
            </a:r>
          </a:p>
          <a:p>
            <a:pPr>
              <a:spcBef>
                <a:spcPct val="0"/>
              </a:spcBef>
            </a:pPr>
            <a:r>
              <a:rPr lang="de-DE">
                <a:latin typeface="Calibri" charset="0"/>
              </a:rPr>
              <a:t>Feuchte Luft, die absinkt, erwärmt sich um den entsprechenden Wert des feuchtadiabatischen Hebungsgradienten.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887B1B72-9E88-7040-BA1C-B72244F4B9BC}" type="slidenum">
              <a:rPr lang="de-DE"/>
              <a:pPr/>
              <a:t>6</a:t>
            </a:fld>
            <a:endParaRPr lang="de-DE"/>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Aus den Angaben der ICAO-Standardatmosphäre lässt sich der (Standard-)Schichtungsgradient einfach berechnen. Aus einer Höhendifferenz von 11 km und einem Temperaturunterschied von 71,5°C folgt der ICAO-Schichtungsgradient in Höhe von 0,65°C/100m.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C61163D7-20BD-DA4B-8F77-19A6BD0A62A8}" type="slidenum">
              <a:rPr lang="de-DE"/>
              <a:pPr/>
              <a:t>7</a:t>
            </a:fld>
            <a:endParaRPr lang="de-DE"/>
          </a:p>
        </p:txBody>
      </p:sp>
      <p:sp>
        <p:nvSpPr>
          <p:cNvPr id="27651" name="Rectangle 1026"/>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7652" name="Rectangle 1027"/>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Ein trockenes Luftpaket mit der Bodentemperatur von 20°C wird mechanisch (per Kran) 1000 m hochgehoben. Dort hat es noch 10°C. Was passiert, wenn man es dort wieder loslässt?</a:t>
            </a:r>
          </a:p>
          <a:p>
            <a:pPr>
              <a:spcBef>
                <a:spcPct val="0"/>
              </a:spcBef>
            </a:pPr>
            <a:r>
              <a:rPr lang="de-DE">
                <a:latin typeface="Calibri" charset="0"/>
              </a:rPr>
              <a:t>Ist die Umgebungsluft wärmer (z.B. 12°C), so ist das Luftpaket kälter und damit schwerer, es wird wieder zu Boden sinken. Der Schichtungsgradient beträgt in diesem Fall 0,8°C/100m, ist also kleiner als der Hebungsgradient.</a:t>
            </a:r>
          </a:p>
          <a:p>
            <a:pPr>
              <a:spcBef>
                <a:spcPct val="0"/>
              </a:spcBef>
            </a:pPr>
            <a:r>
              <a:rPr lang="de-DE">
                <a:latin typeface="Calibri" charset="0"/>
              </a:rPr>
              <a:t>Ist die Umgebungsluft kälter (z.B.: 8°C), so ist das gehobene Luftpaket wärmer und damit leichter als die Umgebungsluft: Es wird weiter steigen. Der Schichtungsgradient beträgt in diesem Fall 1,2°C/100m, ist also größer als der Hebungsgradient.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C268572D-B27B-3644-93F8-47BC678EFF09}" type="slidenum">
              <a:rPr lang="de-DE"/>
              <a:pPr/>
              <a:t>8</a:t>
            </a:fld>
            <a:endParaRPr lang="de-DE"/>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Stabilitäts- und Labilitätsbedingungen werden zunächst anhand von Zahlenbeispielen für 2 verschiedene Luftmassen (in Stuttgart und in Paris) beispielhaft erläutert:</a:t>
            </a:r>
          </a:p>
          <a:p>
            <a:pPr>
              <a:spcBef>
                <a:spcPct val="0"/>
              </a:spcBef>
            </a:pPr>
            <a:r>
              <a:rPr lang="de-DE">
                <a:latin typeface="Calibri" charset="0"/>
              </a:rPr>
              <a:t>Stuttgart hat eine trocken-stabile Schichtung. Trotzdem kann es bei lokaler Erhitzung (im Beispiel auf 23°C) zu Thermik kommen. Die Steigwerte nehmen jedoch nach oben hin ab.</a:t>
            </a:r>
          </a:p>
          <a:p>
            <a:pPr>
              <a:spcBef>
                <a:spcPct val="0"/>
              </a:spcBef>
            </a:pPr>
            <a:r>
              <a:rPr lang="de-DE">
                <a:latin typeface="Calibri" charset="0"/>
              </a:rPr>
              <a:t>Für feuchte Luft ist die Stuttgarter Luft jedoch labil geschichtet, die Steigwerte nehmen mit größerer Höhe wieder zu. Im Beispiel wird angenommen, daß in 1000m bei 13°C die Wolkenbasis erreicht wird. Die Luft steigt ab dieser Höhe feucht (mit 0,6°C/100m) weiter.</a:t>
            </a:r>
          </a:p>
          <a:p>
            <a:pPr>
              <a:spcBef>
                <a:spcPct val="0"/>
              </a:spcBef>
            </a:pPr>
            <a:r>
              <a:rPr lang="de-DE">
                <a:latin typeface="Calibri" charset="0"/>
              </a:rPr>
              <a:t>Die Luftmasse in Paris ist trockenlabil und erst recht feuchtlabil geschichtet. Die Steigwerte nehmen mit der Höhe jeweils zu.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18D5C689-D4BE-8B42-951E-0DC2B7B0878D}" type="slidenum">
              <a:rPr lang="de-DE"/>
              <a:pPr/>
              <a:t>9</a:t>
            </a:fld>
            <a:endParaRPr lang="de-DE"/>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Zur Bestimmung des Gleichgewichtszustandes der Atmosphäre muß der Schichtungsgradient bekannt sein. Er wird durch Ballonaufstiege ermittelt.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lvl1pPr>
              <a:defRPr/>
            </a:lvl1pPr>
          </a:lstStyle>
          <a:p>
            <a:fld id="{0DABDD71-684D-9644-8DC0-94C18B4440B6}" type="datetime1">
              <a:rPr lang="de-DE"/>
              <a:pPr/>
              <a:t>13.02.18</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BBD9C67C-F0BC-0E45-86F8-9FB6962D41DC}" type="slidenum">
              <a:rPr lang="de-DE"/>
              <a:pPr/>
              <a:t>‹Nr.›</a:t>
            </a:fld>
            <a:endParaRPr lang="de-DE"/>
          </a:p>
        </p:txBody>
      </p:sp>
    </p:spTree>
    <p:extLst>
      <p:ext uri="{BB962C8B-B14F-4D97-AF65-F5344CB8AC3E}">
        <p14:creationId xmlns:p14="http://schemas.microsoft.com/office/powerpoint/2010/main" val="55903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D17D74A1-6B1A-5747-AD47-096190A34D9F}" type="datetime1">
              <a:rPr lang="de-DE"/>
              <a:pPr/>
              <a:t>13.02.18</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FE16B574-571C-1F45-BC2C-D197E15742E3}" type="slidenum">
              <a:rPr lang="de-DE"/>
              <a:pPr/>
              <a:t>‹Nr.›</a:t>
            </a:fld>
            <a:endParaRPr lang="de-DE"/>
          </a:p>
        </p:txBody>
      </p:sp>
    </p:spTree>
    <p:extLst>
      <p:ext uri="{BB962C8B-B14F-4D97-AF65-F5344CB8AC3E}">
        <p14:creationId xmlns:p14="http://schemas.microsoft.com/office/powerpoint/2010/main" val="237377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C9EDD20A-CE81-1242-979B-CE7B3C771C25}" type="datetime1">
              <a:rPr lang="de-DE"/>
              <a:pPr/>
              <a:t>13.02.18</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2237F41-0014-CF49-9EBF-8FF1B0299443}" type="slidenum">
              <a:rPr lang="de-DE"/>
              <a:pPr/>
              <a:t>‹Nr.›</a:t>
            </a:fld>
            <a:endParaRPr lang="de-DE"/>
          </a:p>
        </p:txBody>
      </p:sp>
    </p:spTree>
    <p:extLst>
      <p:ext uri="{BB962C8B-B14F-4D97-AF65-F5344CB8AC3E}">
        <p14:creationId xmlns:p14="http://schemas.microsoft.com/office/powerpoint/2010/main" val="3249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21335FF4-F275-4847-8C94-0AC6EE470E1F}" type="datetime1">
              <a:rPr lang="de-DE"/>
              <a:pPr/>
              <a:t>13.02.18</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DFFE3B82-AB4D-9141-BB00-C6FC2AEBE14E}" type="slidenum">
              <a:rPr lang="de-DE"/>
              <a:pPr/>
              <a:t>‹Nr.›</a:t>
            </a:fld>
            <a:endParaRPr lang="de-DE"/>
          </a:p>
        </p:txBody>
      </p:sp>
    </p:spTree>
    <p:extLst>
      <p:ext uri="{BB962C8B-B14F-4D97-AF65-F5344CB8AC3E}">
        <p14:creationId xmlns:p14="http://schemas.microsoft.com/office/powerpoint/2010/main" val="3580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lvl1pPr>
              <a:defRPr/>
            </a:lvl1pPr>
          </a:lstStyle>
          <a:p>
            <a:fld id="{8CB4D982-C8B6-A249-B500-06CA564D08B1}" type="datetime1">
              <a:rPr lang="de-DE"/>
              <a:pPr/>
              <a:t>13.02.18</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B5F9BDBB-2EE4-634D-A826-57A96F19053F}" type="slidenum">
              <a:rPr lang="de-DE"/>
              <a:pPr/>
              <a:t>‹Nr.›</a:t>
            </a:fld>
            <a:endParaRPr lang="de-DE"/>
          </a:p>
        </p:txBody>
      </p:sp>
    </p:spTree>
    <p:extLst>
      <p:ext uri="{BB962C8B-B14F-4D97-AF65-F5344CB8AC3E}">
        <p14:creationId xmlns:p14="http://schemas.microsoft.com/office/powerpoint/2010/main" val="186066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fld id="{628AF3C6-3C06-154E-B795-F4E9304E9A5D}" type="datetime1">
              <a:rPr lang="de-DE"/>
              <a:pPr/>
              <a:t>13.02.18</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E6BC9B28-7E38-8B42-A49E-539679E956F5}" type="slidenum">
              <a:rPr lang="de-DE"/>
              <a:pPr/>
              <a:t>‹Nr.›</a:t>
            </a:fld>
            <a:endParaRPr lang="de-DE"/>
          </a:p>
        </p:txBody>
      </p:sp>
    </p:spTree>
    <p:extLst>
      <p:ext uri="{BB962C8B-B14F-4D97-AF65-F5344CB8AC3E}">
        <p14:creationId xmlns:p14="http://schemas.microsoft.com/office/powerpoint/2010/main" val="391126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fld id="{DB39BD36-0B23-314C-8656-4CA339EB3444}" type="datetime1">
              <a:rPr lang="de-DE"/>
              <a:pPr/>
              <a:t>13.02.18</a:t>
            </a:fld>
            <a:endParaRPr lang="de-DE"/>
          </a:p>
        </p:txBody>
      </p:sp>
      <p:sp>
        <p:nvSpPr>
          <p:cNvPr id="8" name="Fußzeilenplatzhalter 4"/>
          <p:cNvSpPr>
            <a:spLocks noGrp="1"/>
          </p:cNvSpPr>
          <p:nvPr>
            <p:ph type="ftr" sz="quarter" idx="11"/>
          </p:nvPr>
        </p:nvSpPr>
        <p:spPr/>
        <p:txBody>
          <a:bodyPr/>
          <a:lstStyle>
            <a:lvl1pPr>
              <a:defRPr/>
            </a:lvl1pPr>
          </a:lstStyle>
          <a:p>
            <a:endParaRPr lang="de-DE"/>
          </a:p>
        </p:txBody>
      </p:sp>
      <p:sp>
        <p:nvSpPr>
          <p:cNvPr id="9" name="Foliennummernplatzhalter 5"/>
          <p:cNvSpPr>
            <a:spLocks noGrp="1"/>
          </p:cNvSpPr>
          <p:nvPr>
            <p:ph type="sldNum" sz="quarter" idx="12"/>
          </p:nvPr>
        </p:nvSpPr>
        <p:spPr/>
        <p:txBody>
          <a:bodyPr/>
          <a:lstStyle>
            <a:lvl1pPr>
              <a:defRPr/>
            </a:lvl1pPr>
          </a:lstStyle>
          <a:p>
            <a:fld id="{B7521BB0-72E4-5946-986B-65714A0CA14E}" type="slidenum">
              <a:rPr lang="de-DE"/>
              <a:pPr/>
              <a:t>‹Nr.›</a:t>
            </a:fld>
            <a:endParaRPr lang="de-DE"/>
          </a:p>
        </p:txBody>
      </p:sp>
    </p:spTree>
    <p:extLst>
      <p:ext uri="{BB962C8B-B14F-4D97-AF65-F5344CB8AC3E}">
        <p14:creationId xmlns:p14="http://schemas.microsoft.com/office/powerpoint/2010/main" val="91096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p:cNvSpPr>
            <a:spLocks noGrp="1"/>
          </p:cNvSpPr>
          <p:nvPr>
            <p:ph type="dt" sz="half" idx="10"/>
          </p:nvPr>
        </p:nvSpPr>
        <p:spPr/>
        <p:txBody>
          <a:bodyPr/>
          <a:lstStyle>
            <a:lvl1pPr>
              <a:defRPr/>
            </a:lvl1pPr>
          </a:lstStyle>
          <a:p>
            <a:fld id="{6E87028E-9F2C-F045-88FB-CCEBCF7E9297}" type="datetime1">
              <a:rPr lang="de-DE"/>
              <a:pPr/>
              <a:t>13.02.18</a:t>
            </a:fld>
            <a:endParaRPr lang="de-DE"/>
          </a:p>
        </p:txBody>
      </p:sp>
      <p:sp>
        <p:nvSpPr>
          <p:cNvPr id="4" name="Fußzeilenplatzhalter 4"/>
          <p:cNvSpPr>
            <a:spLocks noGrp="1"/>
          </p:cNvSpPr>
          <p:nvPr>
            <p:ph type="ftr" sz="quarter" idx="11"/>
          </p:nvPr>
        </p:nvSpPr>
        <p:spPr/>
        <p:txBody>
          <a:bodyPr/>
          <a:lstStyle>
            <a:lvl1pPr>
              <a:defRPr/>
            </a:lvl1pPr>
          </a:lstStyle>
          <a:p>
            <a:endParaRPr lang="de-DE"/>
          </a:p>
        </p:txBody>
      </p:sp>
      <p:sp>
        <p:nvSpPr>
          <p:cNvPr id="5" name="Foliennummernplatzhalter 5"/>
          <p:cNvSpPr>
            <a:spLocks noGrp="1"/>
          </p:cNvSpPr>
          <p:nvPr>
            <p:ph type="sldNum" sz="quarter" idx="12"/>
          </p:nvPr>
        </p:nvSpPr>
        <p:spPr/>
        <p:txBody>
          <a:bodyPr/>
          <a:lstStyle>
            <a:lvl1pPr>
              <a:defRPr/>
            </a:lvl1pPr>
          </a:lstStyle>
          <a:p>
            <a:fld id="{59777BDD-C171-A040-A249-86E719CAB960}" type="slidenum">
              <a:rPr lang="de-DE"/>
              <a:pPr/>
              <a:t>‹Nr.›</a:t>
            </a:fld>
            <a:endParaRPr lang="de-DE"/>
          </a:p>
        </p:txBody>
      </p:sp>
    </p:spTree>
    <p:extLst>
      <p:ext uri="{BB962C8B-B14F-4D97-AF65-F5344CB8AC3E}">
        <p14:creationId xmlns:p14="http://schemas.microsoft.com/office/powerpoint/2010/main" val="252627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fld id="{BBD50D5A-D92B-264E-9301-62AD76804E0B}" type="datetime1">
              <a:rPr lang="de-DE"/>
              <a:pPr/>
              <a:t>13.02.18</a:t>
            </a:fld>
            <a:endParaRPr lang="de-DE"/>
          </a:p>
        </p:txBody>
      </p:sp>
      <p:sp>
        <p:nvSpPr>
          <p:cNvPr id="3" name="Fußzeilenplatzhalter 4"/>
          <p:cNvSpPr>
            <a:spLocks noGrp="1"/>
          </p:cNvSpPr>
          <p:nvPr>
            <p:ph type="ftr" sz="quarter" idx="11"/>
          </p:nvPr>
        </p:nvSpPr>
        <p:spPr/>
        <p:txBody>
          <a:bodyPr/>
          <a:lstStyle>
            <a:lvl1pPr>
              <a:defRPr/>
            </a:lvl1pPr>
          </a:lstStyle>
          <a:p>
            <a:endParaRPr lang="de-DE"/>
          </a:p>
        </p:txBody>
      </p:sp>
      <p:sp>
        <p:nvSpPr>
          <p:cNvPr id="4" name="Foliennummernplatzhalter 5"/>
          <p:cNvSpPr>
            <a:spLocks noGrp="1"/>
          </p:cNvSpPr>
          <p:nvPr>
            <p:ph type="sldNum" sz="quarter" idx="12"/>
          </p:nvPr>
        </p:nvSpPr>
        <p:spPr/>
        <p:txBody>
          <a:bodyPr/>
          <a:lstStyle>
            <a:lvl1pPr>
              <a:defRPr/>
            </a:lvl1pPr>
          </a:lstStyle>
          <a:p>
            <a:fld id="{0529C477-C711-9A47-B977-658ACF5C51DF}" type="slidenum">
              <a:rPr lang="de-DE"/>
              <a:pPr/>
              <a:t>‹Nr.›</a:t>
            </a:fld>
            <a:endParaRPr lang="de-DE"/>
          </a:p>
        </p:txBody>
      </p:sp>
    </p:spTree>
    <p:extLst>
      <p:ext uri="{BB962C8B-B14F-4D97-AF65-F5344CB8AC3E}">
        <p14:creationId xmlns:p14="http://schemas.microsoft.com/office/powerpoint/2010/main" val="34587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fld id="{05B30620-5D52-DE4E-90FB-A01167160A87}" type="datetime1">
              <a:rPr lang="de-DE"/>
              <a:pPr/>
              <a:t>13.02.18</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4C9BED71-7A40-6E48-8C3D-0251037BF94E}" type="slidenum">
              <a:rPr lang="de-DE"/>
              <a:pPr/>
              <a:t>‹Nr.›</a:t>
            </a:fld>
            <a:endParaRPr lang="de-DE"/>
          </a:p>
        </p:txBody>
      </p:sp>
    </p:spTree>
    <p:extLst>
      <p:ext uri="{BB962C8B-B14F-4D97-AF65-F5344CB8AC3E}">
        <p14:creationId xmlns:p14="http://schemas.microsoft.com/office/powerpoint/2010/main" val="92961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fld id="{36FB7F49-464F-5C4B-B43B-414720F17D25}" type="datetime1">
              <a:rPr lang="de-DE"/>
              <a:pPr/>
              <a:t>13.02.18</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E5DA1E82-18A9-BB49-86B2-99D03D82743B}" type="slidenum">
              <a:rPr lang="de-DE"/>
              <a:pPr/>
              <a:t>‹Nr.›</a:t>
            </a:fld>
            <a:endParaRPr lang="de-DE"/>
          </a:p>
        </p:txBody>
      </p:sp>
    </p:spTree>
    <p:extLst>
      <p:ext uri="{BB962C8B-B14F-4D97-AF65-F5344CB8AC3E}">
        <p14:creationId xmlns:p14="http://schemas.microsoft.com/office/powerpoint/2010/main" val="174794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78163385-70D0-604E-AEBF-BDCC9AD15967}" type="datetime1">
              <a:rPr lang="de-DE"/>
              <a:pPr/>
              <a:t>13.02.18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60403EE-7813-A642-91E8-3E3FEBF5D9BA}"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dwd.de"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4.bin"/><Relationship Id="rId10" Type="http://schemas.openxmlformats.org/officeDocument/2006/relationships/image" Target="../media/image8.wmf"/><Relationship Id="rId4" Type="http://schemas.openxmlformats.org/officeDocument/2006/relationships/image" Target="../media/image1.png"/><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7.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6.wmf"/><Relationship Id="rId4" Type="http://schemas.openxmlformats.org/officeDocument/2006/relationships/oleObject" Target="../embeddings/oleObject7.bin"/><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77800" y="2862263"/>
            <a:ext cx="8794750" cy="1189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7200"/>
              <a:t>Adiabatische Vorgänge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Ballonst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573" y="0"/>
            <a:ext cx="4236327" cy="6920732"/>
          </a:xfrm>
          <a:prstGeom prst="rect">
            <a:avLst/>
          </a:prstGeom>
        </p:spPr>
      </p:pic>
    </p:spTree>
    <p:extLst>
      <p:ext uri="{BB962C8B-B14F-4D97-AF65-F5344CB8AC3E}">
        <p14:creationId xmlns:p14="http://schemas.microsoft.com/office/powerpoint/2010/main" val="368162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800px-Wetterballon_Nutzlast_Start_2004-09-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412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hauptamtliches_stationsmessnetz.pdf"/>
          <p:cNvPicPr>
            <a:picLocks noChangeAspect="1"/>
          </p:cNvPicPr>
          <p:nvPr/>
        </p:nvPicPr>
        <p:blipFill rotWithShape="1">
          <a:blip r:embed="rId2">
            <a:extLst>
              <a:ext uri="{28A0092B-C50C-407E-A947-70E740481C1C}">
                <a14:useLocalDpi xmlns:a14="http://schemas.microsoft.com/office/drawing/2010/main" val="0"/>
              </a:ext>
            </a:extLst>
          </a:blip>
          <a:srcRect l="8605" t="13502" r="8544" b="11018"/>
          <a:stretch/>
        </p:blipFill>
        <p:spPr>
          <a:xfrm>
            <a:off x="2049949" y="-1"/>
            <a:ext cx="5346877" cy="6893355"/>
          </a:xfrm>
          <a:prstGeom prst="rect">
            <a:avLst/>
          </a:prstGeom>
        </p:spPr>
      </p:pic>
      <p:sp>
        <p:nvSpPr>
          <p:cNvPr id="3" name="Oval 2"/>
          <p:cNvSpPr/>
          <p:nvPr/>
        </p:nvSpPr>
        <p:spPr>
          <a:xfrm>
            <a:off x="4168775" y="330200"/>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Oval 3"/>
          <p:cNvSpPr/>
          <p:nvPr/>
        </p:nvSpPr>
        <p:spPr>
          <a:xfrm>
            <a:off x="2746375" y="3000375"/>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4"/>
          <p:cNvSpPr/>
          <p:nvPr/>
        </p:nvSpPr>
        <p:spPr>
          <a:xfrm>
            <a:off x="6610350" y="2287587"/>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5"/>
          <p:cNvSpPr/>
          <p:nvPr/>
        </p:nvSpPr>
        <p:spPr>
          <a:xfrm>
            <a:off x="4619625" y="3822699"/>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6"/>
          <p:cNvSpPr/>
          <p:nvPr/>
        </p:nvSpPr>
        <p:spPr>
          <a:xfrm>
            <a:off x="3933825" y="5373687"/>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7"/>
          <p:cNvSpPr/>
          <p:nvPr/>
        </p:nvSpPr>
        <p:spPr>
          <a:xfrm>
            <a:off x="5499100" y="4830762"/>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8"/>
          <p:cNvSpPr/>
          <p:nvPr/>
        </p:nvSpPr>
        <p:spPr>
          <a:xfrm>
            <a:off x="2852737" y="4564062"/>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9"/>
          <p:cNvSpPr/>
          <p:nvPr/>
        </p:nvSpPr>
        <p:spPr>
          <a:xfrm>
            <a:off x="5330825" y="5929312"/>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0"/>
          <p:cNvSpPr/>
          <p:nvPr/>
        </p:nvSpPr>
        <p:spPr>
          <a:xfrm>
            <a:off x="4899025" y="6246812"/>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1"/>
          <p:cNvSpPr/>
          <p:nvPr/>
        </p:nvSpPr>
        <p:spPr>
          <a:xfrm>
            <a:off x="5051425" y="6292849"/>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2"/>
          <p:cNvSpPr/>
          <p:nvPr/>
        </p:nvSpPr>
        <p:spPr>
          <a:xfrm>
            <a:off x="2987758" y="1862298"/>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4340308" y="1824198"/>
            <a:ext cx="212725" cy="2127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625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e-DE">
                <a:latin typeface="Calibri" charset="0"/>
              </a:rPr>
              <a:t>Grafische Darstellung</a:t>
            </a:r>
          </a:p>
        </p:txBody>
      </p:sp>
      <p:pic>
        <p:nvPicPr>
          <p:cNvPr id="69635" name="Picture 3" descr="E:\AB\FLIEGEN\MET\PP-Met\koo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447800"/>
            <a:ext cx="4113213" cy="470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381000" y="1600200"/>
            <a:ext cx="1149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Höhe in m</a:t>
            </a:r>
          </a:p>
        </p:txBody>
      </p:sp>
      <p:sp>
        <p:nvSpPr>
          <p:cNvPr id="69637" name="Text Box 5"/>
          <p:cNvSpPr txBox="1">
            <a:spLocks noChangeArrowheads="1"/>
          </p:cNvSpPr>
          <p:nvPr/>
        </p:nvSpPr>
        <p:spPr bwMode="auto">
          <a:xfrm>
            <a:off x="5410200" y="6172200"/>
            <a:ext cx="1787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Temperatur in °C</a:t>
            </a:r>
          </a:p>
        </p:txBody>
      </p:sp>
      <p:sp>
        <p:nvSpPr>
          <p:cNvPr id="69638" name="Line 6"/>
          <p:cNvSpPr>
            <a:spLocks noChangeShapeType="1"/>
          </p:cNvSpPr>
          <p:nvPr/>
        </p:nvSpPr>
        <p:spPr bwMode="auto">
          <a:xfrm>
            <a:off x="3276600" y="5943600"/>
            <a:ext cx="0" cy="22860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9639" name="Line 7"/>
          <p:cNvSpPr>
            <a:spLocks noChangeShapeType="1"/>
          </p:cNvSpPr>
          <p:nvPr/>
        </p:nvSpPr>
        <p:spPr bwMode="auto">
          <a:xfrm>
            <a:off x="4876800" y="5943600"/>
            <a:ext cx="0" cy="22860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9640" name="Line 8"/>
          <p:cNvSpPr>
            <a:spLocks noChangeShapeType="1"/>
          </p:cNvSpPr>
          <p:nvPr/>
        </p:nvSpPr>
        <p:spPr bwMode="auto">
          <a:xfrm>
            <a:off x="1524000" y="4419600"/>
            <a:ext cx="304800" cy="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9641" name="Line 9"/>
          <p:cNvSpPr>
            <a:spLocks noChangeShapeType="1"/>
          </p:cNvSpPr>
          <p:nvPr/>
        </p:nvSpPr>
        <p:spPr bwMode="auto">
          <a:xfrm flipH="1" flipV="1">
            <a:off x="1676400" y="2819400"/>
            <a:ext cx="3200400" cy="3200400"/>
          </a:xfrm>
          <a:prstGeom prst="line">
            <a:avLst/>
          </a:prstGeom>
          <a:noFill/>
          <a:ln w="63500">
            <a:solidFill>
              <a:srgbClr val="00FF00"/>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9643" name="Line 11"/>
          <p:cNvSpPr>
            <a:spLocks noChangeShapeType="1"/>
          </p:cNvSpPr>
          <p:nvPr/>
        </p:nvSpPr>
        <p:spPr bwMode="auto">
          <a:xfrm>
            <a:off x="1524000" y="2819400"/>
            <a:ext cx="304800" cy="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9644" name="Text Box 12"/>
          <p:cNvSpPr txBox="1">
            <a:spLocks noChangeArrowheads="1"/>
          </p:cNvSpPr>
          <p:nvPr/>
        </p:nvSpPr>
        <p:spPr bwMode="auto">
          <a:xfrm>
            <a:off x="806450" y="41910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1000</a:t>
            </a:r>
          </a:p>
        </p:txBody>
      </p:sp>
      <p:sp>
        <p:nvSpPr>
          <p:cNvPr id="69645" name="Text Box 13"/>
          <p:cNvSpPr txBox="1">
            <a:spLocks noChangeArrowheads="1"/>
          </p:cNvSpPr>
          <p:nvPr/>
        </p:nvSpPr>
        <p:spPr bwMode="auto">
          <a:xfrm>
            <a:off x="806450" y="25908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2000</a:t>
            </a:r>
          </a:p>
        </p:txBody>
      </p:sp>
      <p:sp>
        <p:nvSpPr>
          <p:cNvPr id="69646" name="Text Box 14"/>
          <p:cNvSpPr txBox="1">
            <a:spLocks noChangeArrowheads="1"/>
          </p:cNvSpPr>
          <p:nvPr/>
        </p:nvSpPr>
        <p:spPr bwMode="auto">
          <a:xfrm>
            <a:off x="3048000" y="6172200"/>
            <a:ext cx="41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a:t>
            </a:r>
          </a:p>
        </p:txBody>
      </p:sp>
      <p:sp>
        <p:nvSpPr>
          <p:cNvPr id="69647" name="Text Box 15"/>
          <p:cNvSpPr txBox="1">
            <a:spLocks noChangeArrowheads="1"/>
          </p:cNvSpPr>
          <p:nvPr/>
        </p:nvSpPr>
        <p:spPr bwMode="auto">
          <a:xfrm>
            <a:off x="4648200" y="6172200"/>
            <a:ext cx="41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a:t>
            </a:r>
          </a:p>
        </p:txBody>
      </p:sp>
      <p:sp>
        <p:nvSpPr>
          <p:cNvPr id="69648" name="Text Box 16"/>
          <p:cNvSpPr txBox="1">
            <a:spLocks noChangeArrowheads="1"/>
          </p:cNvSpPr>
          <p:nvPr/>
        </p:nvSpPr>
        <p:spPr bwMode="auto">
          <a:xfrm>
            <a:off x="1905000" y="4572000"/>
            <a:ext cx="170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Trockenadiabate</a:t>
            </a:r>
            <a:endParaRPr lang="de-DE"/>
          </a:p>
        </p:txBody>
      </p:sp>
      <p:sp>
        <p:nvSpPr>
          <p:cNvPr id="69649" name="Line 17"/>
          <p:cNvSpPr>
            <a:spLocks noChangeShapeType="1"/>
          </p:cNvSpPr>
          <p:nvPr/>
        </p:nvSpPr>
        <p:spPr bwMode="auto">
          <a:xfrm flipH="1" flipV="1">
            <a:off x="2895600" y="2743200"/>
            <a:ext cx="1981200" cy="3276600"/>
          </a:xfrm>
          <a:prstGeom prst="line">
            <a:avLst/>
          </a:prstGeom>
          <a:noFill/>
          <a:ln w="63500">
            <a:solidFill>
              <a:schemeClr val="accent2"/>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69650" name="Text Box 18"/>
          <p:cNvSpPr txBox="1">
            <a:spLocks noChangeArrowheads="1"/>
          </p:cNvSpPr>
          <p:nvPr/>
        </p:nvSpPr>
        <p:spPr bwMode="auto">
          <a:xfrm>
            <a:off x="3276600" y="3124200"/>
            <a:ext cx="1568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Feuchtadiabate</a:t>
            </a:r>
            <a:endParaRPr lang="de-DE"/>
          </a:p>
        </p:txBody>
      </p:sp>
      <p:sp>
        <p:nvSpPr>
          <p:cNvPr id="69651" name="Line 19"/>
          <p:cNvSpPr>
            <a:spLocks noChangeShapeType="1"/>
          </p:cNvSpPr>
          <p:nvPr/>
        </p:nvSpPr>
        <p:spPr bwMode="auto">
          <a:xfrm>
            <a:off x="1676400" y="4419600"/>
            <a:ext cx="381000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9652" name="Line 20"/>
          <p:cNvSpPr>
            <a:spLocks noChangeShapeType="1"/>
          </p:cNvSpPr>
          <p:nvPr/>
        </p:nvSpPr>
        <p:spPr bwMode="auto">
          <a:xfrm>
            <a:off x="1676400" y="2819400"/>
            <a:ext cx="381000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9653" name="Line 21"/>
          <p:cNvSpPr>
            <a:spLocks noChangeShapeType="1"/>
          </p:cNvSpPr>
          <p:nvPr/>
        </p:nvSpPr>
        <p:spPr bwMode="auto">
          <a:xfrm flipV="1">
            <a:off x="3276600" y="2362200"/>
            <a:ext cx="0" cy="365760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9654" name="Line 22"/>
          <p:cNvSpPr>
            <a:spLocks noChangeShapeType="1"/>
          </p:cNvSpPr>
          <p:nvPr/>
        </p:nvSpPr>
        <p:spPr bwMode="auto">
          <a:xfrm flipH="1" flipV="1">
            <a:off x="2362200" y="2743200"/>
            <a:ext cx="2514600" cy="3276600"/>
          </a:xfrm>
          <a:prstGeom prst="line">
            <a:avLst/>
          </a:prstGeom>
          <a:noFill/>
          <a:ln w="50800">
            <a:solidFill>
              <a:srgbClr val="0000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69655" name="Text Box 23"/>
          <p:cNvSpPr txBox="1">
            <a:spLocks noChangeArrowheads="1"/>
          </p:cNvSpPr>
          <p:nvPr/>
        </p:nvSpPr>
        <p:spPr bwMode="auto">
          <a:xfrm>
            <a:off x="1981200" y="2209800"/>
            <a:ext cx="1701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b="1">
                <a:solidFill>
                  <a:srgbClr val="000000"/>
                </a:solidFill>
              </a:rPr>
              <a:t>Temp Stuttgart</a:t>
            </a:r>
            <a:endParaRPr lang="de-DE"/>
          </a:p>
        </p:txBody>
      </p:sp>
      <p:sp>
        <p:nvSpPr>
          <p:cNvPr id="69656" name="Text Box 24"/>
          <p:cNvSpPr txBox="1">
            <a:spLocks noChangeArrowheads="1"/>
          </p:cNvSpPr>
          <p:nvPr/>
        </p:nvSpPr>
        <p:spPr bwMode="auto">
          <a:xfrm>
            <a:off x="5638800" y="1905000"/>
            <a:ext cx="33528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Im sogenannten Adiabatenpapier sind die </a:t>
            </a:r>
            <a:r>
              <a:rPr lang="de-DE" b="1">
                <a:solidFill>
                  <a:srgbClr val="00FF00"/>
                </a:solidFill>
              </a:rPr>
              <a:t>Trocken</a:t>
            </a:r>
            <a:r>
              <a:rPr lang="de-DE"/>
              <a:t>- und </a:t>
            </a:r>
            <a:r>
              <a:rPr lang="de-DE" b="1">
                <a:solidFill>
                  <a:schemeClr val="accent2"/>
                </a:solidFill>
              </a:rPr>
              <a:t>Feucht</a:t>
            </a:r>
            <a:r>
              <a:rPr lang="de-DE"/>
              <a:t>-adiabaten bereits eingetragen.</a:t>
            </a:r>
          </a:p>
        </p:txBody>
      </p:sp>
      <p:sp>
        <p:nvSpPr>
          <p:cNvPr id="69657" name="Text Box 25"/>
          <p:cNvSpPr txBox="1">
            <a:spLocks noChangeArrowheads="1"/>
          </p:cNvSpPr>
          <p:nvPr/>
        </p:nvSpPr>
        <p:spPr bwMode="auto">
          <a:xfrm>
            <a:off x="5638800" y="2971800"/>
            <a:ext cx="3200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Der gemessene </a:t>
            </a:r>
            <a:r>
              <a:rPr lang="de-DE" b="1">
                <a:solidFill>
                  <a:srgbClr val="000000"/>
                </a:solidFill>
              </a:rPr>
              <a:t>Temp</a:t>
            </a:r>
            <a:r>
              <a:rPr lang="de-DE"/>
              <a:t> wird je-weils von Hand eingezeichnet.</a:t>
            </a:r>
          </a:p>
        </p:txBody>
      </p:sp>
      <p:sp>
        <p:nvSpPr>
          <p:cNvPr id="69658" name="Text Box 26"/>
          <p:cNvSpPr txBox="1">
            <a:spLocks noChangeArrowheads="1"/>
          </p:cNvSpPr>
          <p:nvPr/>
        </p:nvSpPr>
        <p:spPr bwMode="auto">
          <a:xfrm>
            <a:off x="5715000" y="3865880"/>
            <a:ext cx="3063875" cy="1477328"/>
          </a:xfrm>
          <a:prstGeom prst="rect">
            <a:avLst/>
          </a:prstGeom>
          <a:noFill/>
          <a:ln w="25400">
            <a:noFill/>
            <a:miter lim="800000"/>
            <a:headEnd/>
            <a:tailEnd/>
          </a:ln>
          <a:effec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dirty="0"/>
              <a:t>Aus dessen Lage kann bereits auf die Stabilitätsbedingungen geschlossen werden:</a:t>
            </a:r>
          </a:p>
          <a:p>
            <a:pPr>
              <a:buFontTx/>
              <a:buChar char="•"/>
            </a:pPr>
            <a:r>
              <a:rPr lang="de-DE" dirty="0" err="1"/>
              <a:t>Temp</a:t>
            </a:r>
            <a:r>
              <a:rPr lang="de-DE" dirty="0"/>
              <a:t> </a:t>
            </a:r>
            <a:r>
              <a:rPr lang="de-DE" b="1" u="sng" dirty="0">
                <a:effectLst>
                  <a:outerShdw blurRad="38100" dist="38100" dir="2700000" algn="tl">
                    <a:srgbClr val="DDDDDD"/>
                  </a:outerShdw>
                </a:effectLst>
              </a:rPr>
              <a:t>st</a:t>
            </a:r>
            <a:r>
              <a:rPr lang="de-DE" dirty="0"/>
              <a:t>eiler </a:t>
            </a:r>
            <a:r>
              <a:rPr lang="de-DE" dirty="0">
                <a:sym typeface="Symbol" charset="0"/>
              </a:rPr>
              <a:t>= </a:t>
            </a:r>
            <a:r>
              <a:rPr lang="de-DE" b="1" u="sng" dirty="0">
                <a:effectLst>
                  <a:outerShdw blurRad="38100" dist="38100" dir="2700000" algn="tl">
                    <a:srgbClr val="DDDDDD"/>
                  </a:outerShdw>
                </a:effectLst>
                <a:sym typeface="Symbol" charset="0"/>
              </a:rPr>
              <a:t>st</a:t>
            </a:r>
            <a:r>
              <a:rPr lang="de-DE" dirty="0">
                <a:sym typeface="Symbol" charset="0"/>
              </a:rPr>
              <a:t>abil</a:t>
            </a:r>
          </a:p>
          <a:p>
            <a:pPr>
              <a:buFontTx/>
              <a:buChar char="•"/>
            </a:pPr>
            <a:r>
              <a:rPr lang="de-DE" dirty="0" err="1">
                <a:sym typeface="Symbol" charset="0"/>
              </a:rPr>
              <a:t>Temp</a:t>
            </a:r>
            <a:r>
              <a:rPr lang="de-DE" dirty="0">
                <a:sym typeface="Symbol" charset="0"/>
              </a:rPr>
              <a:t> f</a:t>
            </a:r>
            <a:r>
              <a:rPr lang="de-DE" b="1" u="sng" dirty="0">
                <a:effectLst>
                  <a:outerShdw blurRad="38100" dist="38100" dir="2700000" algn="tl">
                    <a:srgbClr val="DDDDDD"/>
                  </a:outerShdw>
                </a:effectLst>
                <a:sym typeface="Symbol" charset="0"/>
              </a:rPr>
              <a:t>la</a:t>
            </a:r>
            <a:r>
              <a:rPr lang="de-DE" dirty="0">
                <a:sym typeface="Symbol" charset="0"/>
              </a:rPr>
              <a:t>cher = </a:t>
            </a:r>
            <a:r>
              <a:rPr lang="de-DE" b="1" u="sng" dirty="0">
                <a:effectLst>
                  <a:outerShdw blurRad="38100" dist="38100" dir="2700000" algn="tl">
                    <a:srgbClr val="DDDDDD"/>
                  </a:outerShdw>
                </a:effectLst>
                <a:sym typeface="Symbol" charset="0"/>
              </a:rPr>
              <a:t>la</a:t>
            </a:r>
            <a:r>
              <a:rPr lang="de-DE" dirty="0">
                <a:sym typeface="Symbol" charset="0"/>
              </a:rPr>
              <a:t>bil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69634"/>
                                        </p:tgtEl>
                                        <p:attrNameLst>
                                          <p:attrName>style.visibility</p:attrName>
                                        </p:attrNameLst>
                                      </p:cBhvr>
                                      <p:to>
                                        <p:strVal val="visible"/>
                                      </p:to>
                                    </p:set>
                                    <p:animEffect transition="in" filter="barn(outHorizontal)">
                                      <p:cBhvr>
                                        <p:cTn id="7" dur="500"/>
                                        <p:tgtEl>
                                          <p:spTgt spid="69634"/>
                                        </p:tgtEl>
                                      </p:cBhvr>
                                    </p:animEffect>
                                  </p:childTnLst>
                                </p:cTn>
                              </p:par>
                            </p:childTnLst>
                          </p:cTn>
                        </p:par>
                        <p:par>
                          <p:cTn id="8" fill="hold" nodeType="afterGroup">
                            <p:stCondLst>
                              <p:cond delay="1500"/>
                            </p:stCondLst>
                            <p:childTnLst>
                              <p:par>
                                <p:cTn id="9" presetID="18" presetClass="entr" presetSubtype="3" fill="hold" nodeType="afterEffect">
                                  <p:stCondLst>
                                    <p:cond delay="0"/>
                                  </p:stCondLst>
                                  <p:childTnLst>
                                    <p:set>
                                      <p:cBhvr>
                                        <p:cTn id="10" dur="1" fill="hold">
                                          <p:stCondLst>
                                            <p:cond delay="0"/>
                                          </p:stCondLst>
                                        </p:cTn>
                                        <p:tgtEl>
                                          <p:spTgt spid="69635"/>
                                        </p:tgtEl>
                                        <p:attrNameLst>
                                          <p:attrName>style.visibility</p:attrName>
                                        </p:attrNameLst>
                                      </p:cBhvr>
                                      <p:to>
                                        <p:strVal val="visible"/>
                                      </p:to>
                                    </p:set>
                                    <p:animEffect transition="in" filter="strips(upRight)">
                                      <p:cBhvr>
                                        <p:cTn id="11" dur="500"/>
                                        <p:tgtEl>
                                          <p:spTgt spid="69635"/>
                                        </p:tgtEl>
                                      </p:cBhvr>
                                    </p:animEffect>
                                  </p:childTnLst>
                                </p:cTn>
                              </p:par>
                            </p:childTnLst>
                          </p:cTn>
                        </p:par>
                        <p:par>
                          <p:cTn id="12" fill="hold" nodeType="afterGroup">
                            <p:stCondLst>
                              <p:cond delay="2000"/>
                            </p:stCondLst>
                            <p:childTnLst>
                              <p:par>
                                <p:cTn id="13" presetID="18" presetClass="entr" presetSubtype="3" fill="hold" grpId="0" nodeType="afterEffect">
                                  <p:stCondLst>
                                    <p:cond delay="0"/>
                                  </p:stCondLst>
                                  <p:childTnLst>
                                    <p:set>
                                      <p:cBhvr>
                                        <p:cTn id="14" dur="1" fill="hold">
                                          <p:stCondLst>
                                            <p:cond delay="0"/>
                                          </p:stCondLst>
                                        </p:cTn>
                                        <p:tgtEl>
                                          <p:spTgt spid="69636"/>
                                        </p:tgtEl>
                                        <p:attrNameLst>
                                          <p:attrName>style.visibility</p:attrName>
                                        </p:attrNameLst>
                                      </p:cBhvr>
                                      <p:to>
                                        <p:strVal val="visible"/>
                                      </p:to>
                                    </p:set>
                                    <p:animEffect transition="in" filter="strips(upRight)">
                                      <p:cBhvr>
                                        <p:cTn id="15" dur="500"/>
                                        <p:tgtEl>
                                          <p:spTgt spid="69636"/>
                                        </p:tgtEl>
                                      </p:cBhvr>
                                    </p:animEffect>
                                  </p:childTnLst>
                                </p:cTn>
                              </p:par>
                            </p:childTnLst>
                          </p:cTn>
                        </p:par>
                        <p:par>
                          <p:cTn id="16" fill="hold" nodeType="afterGroup">
                            <p:stCondLst>
                              <p:cond delay="2500"/>
                            </p:stCondLst>
                            <p:childTnLst>
                              <p:par>
                                <p:cTn id="17" presetID="18" presetClass="entr" presetSubtype="3" fill="hold" grpId="0" nodeType="afterEffect">
                                  <p:stCondLst>
                                    <p:cond delay="0"/>
                                  </p:stCondLst>
                                  <p:childTnLst>
                                    <p:set>
                                      <p:cBhvr>
                                        <p:cTn id="18" dur="1" fill="hold">
                                          <p:stCondLst>
                                            <p:cond delay="0"/>
                                          </p:stCondLst>
                                        </p:cTn>
                                        <p:tgtEl>
                                          <p:spTgt spid="69637"/>
                                        </p:tgtEl>
                                        <p:attrNameLst>
                                          <p:attrName>style.visibility</p:attrName>
                                        </p:attrNameLst>
                                      </p:cBhvr>
                                      <p:to>
                                        <p:strVal val="visible"/>
                                      </p:to>
                                    </p:set>
                                    <p:animEffect transition="in" filter="strips(upRight)">
                                      <p:cBhvr>
                                        <p:cTn id="19" dur="500"/>
                                        <p:tgtEl>
                                          <p:spTgt spid="69637"/>
                                        </p:tgtEl>
                                      </p:cBhvr>
                                    </p:animEffect>
                                  </p:childTnLst>
                                </p:cTn>
                              </p:par>
                            </p:childTnLst>
                          </p:cTn>
                        </p:par>
                        <p:par>
                          <p:cTn id="20" fill="hold" nodeType="afterGroup">
                            <p:stCondLst>
                              <p:cond delay="3000"/>
                            </p:stCondLst>
                            <p:childTnLst>
                              <p:par>
                                <p:cTn id="21" presetID="16" presetClass="entr" presetSubtype="37" fill="hold" grpId="0" nodeType="afterEffect">
                                  <p:stCondLst>
                                    <p:cond delay="0"/>
                                  </p:stCondLst>
                                  <p:childTnLst>
                                    <p:set>
                                      <p:cBhvr>
                                        <p:cTn id="22" dur="1" fill="hold">
                                          <p:stCondLst>
                                            <p:cond delay="0"/>
                                          </p:stCondLst>
                                        </p:cTn>
                                        <p:tgtEl>
                                          <p:spTgt spid="69638"/>
                                        </p:tgtEl>
                                        <p:attrNameLst>
                                          <p:attrName>style.visibility</p:attrName>
                                        </p:attrNameLst>
                                      </p:cBhvr>
                                      <p:to>
                                        <p:strVal val="visible"/>
                                      </p:to>
                                    </p:set>
                                    <p:animEffect transition="in" filter="barn(outVertical)">
                                      <p:cBhvr>
                                        <p:cTn id="23" dur="500"/>
                                        <p:tgtEl>
                                          <p:spTgt spid="69638"/>
                                        </p:tgtEl>
                                      </p:cBhvr>
                                    </p:animEffect>
                                  </p:childTnLst>
                                </p:cTn>
                              </p:par>
                            </p:childTnLst>
                          </p:cTn>
                        </p:par>
                        <p:par>
                          <p:cTn id="24" fill="hold" nodeType="afterGroup">
                            <p:stCondLst>
                              <p:cond delay="3500"/>
                            </p:stCondLst>
                            <p:childTnLst>
                              <p:par>
                                <p:cTn id="25" presetID="4" presetClass="entr" presetSubtype="32" fill="hold" grpId="0" nodeType="after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box(out)">
                                      <p:cBhvr>
                                        <p:cTn id="27" dur="500"/>
                                        <p:tgtEl>
                                          <p:spTgt spid="69646"/>
                                        </p:tgtEl>
                                      </p:cBhvr>
                                    </p:animEffect>
                                  </p:childTnLst>
                                </p:cTn>
                              </p:par>
                            </p:childTnLst>
                          </p:cTn>
                        </p:par>
                        <p:par>
                          <p:cTn id="28" fill="hold" nodeType="afterGroup">
                            <p:stCondLst>
                              <p:cond delay="4000"/>
                            </p:stCondLst>
                            <p:childTnLst>
                              <p:par>
                                <p:cTn id="29" presetID="16" presetClass="entr" presetSubtype="37" fill="hold" grpId="0" nodeType="afterEffect">
                                  <p:stCondLst>
                                    <p:cond delay="0"/>
                                  </p:stCondLst>
                                  <p:childTnLst>
                                    <p:set>
                                      <p:cBhvr>
                                        <p:cTn id="30" dur="1" fill="hold">
                                          <p:stCondLst>
                                            <p:cond delay="0"/>
                                          </p:stCondLst>
                                        </p:cTn>
                                        <p:tgtEl>
                                          <p:spTgt spid="69639"/>
                                        </p:tgtEl>
                                        <p:attrNameLst>
                                          <p:attrName>style.visibility</p:attrName>
                                        </p:attrNameLst>
                                      </p:cBhvr>
                                      <p:to>
                                        <p:strVal val="visible"/>
                                      </p:to>
                                    </p:set>
                                    <p:animEffect transition="in" filter="barn(outVertical)">
                                      <p:cBhvr>
                                        <p:cTn id="31" dur="500"/>
                                        <p:tgtEl>
                                          <p:spTgt spid="69639"/>
                                        </p:tgtEl>
                                      </p:cBhvr>
                                    </p:animEffect>
                                  </p:childTnLst>
                                </p:cTn>
                              </p:par>
                            </p:childTnLst>
                          </p:cTn>
                        </p:par>
                        <p:par>
                          <p:cTn id="32" fill="hold" nodeType="afterGroup">
                            <p:stCondLst>
                              <p:cond delay="4500"/>
                            </p:stCondLst>
                            <p:childTnLst>
                              <p:par>
                                <p:cTn id="33" presetID="4" presetClass="entr" presetSubtype="32" fill="hold" grpId="0" nodeType="afterEffect">
                                  <p:stCondLst>
                                    <p:cond delay="0"/>
                                  </p:stCondLst>
                                  <p:childTnLst>
                                    <p:set>
                                      <p:cBhvr>
                                        <p:cTn id="34" dur="1" fill="hold">
                                          <p:stCondLst>
                                            <p:cond delay="0"/>
                                          </p:stCondLst>
                                        </p:cTn>
                                        <p:tgtEl>
                                          <p:spTgt spid="69647"/>
                                        </p:tgtEl>
                                        <p:attrNameLst>
                                          <p:attrName>style.visibility</p:attrName>
                                        </p:attrNameLst>
                                      </p:cBhvr>
                                      <p:to>
                                        <p:strVal val="visible"/>
                                      </p:to>
                                    </p:set>
                                    <p:animEffect transition="in" filter="box(out)">
                                      <p:cBhvr>
                                        <p:cTn id="35" dur="500"/>
                                        <p:tgtEl>
                                          <p:spTgt spid="69647"/>
                                        </p:tgtEl>
                                      </p:cBhvr>
                                    </p:animEffect>
                                  </p:childTnLst>
                                </p:cTn>
                              </p:par>
                            </p:childTnLst>
                          </p:cTn>
                        </p:par>
                        <p:par>
                          <p:cTn id="36" fill="hold" nodeType="afterGroup">
                            <p:stCondLst>
                              <p:cond delay="5000"/>
                            </p:stCondLst>
                            <p:childTnLst>
                              <p:par>
                                <p:cTn id="37" presetID="16" presetClass="entr" presetSubtype="42" fill="hold" grpId="0" nodeType="afterEffect">
                                  <p:stCondLst>
                                    <p:cond delay="0"/>
                                  </p:stCondLst>
                                  <p:childTnLst>
                                    <p:set>
                                      <p:cBhvr>
                                        <p:cTn id="38" dur="1" fill="hold">
                                          <p:stCondLst>
                                            <p:cond delay="0"/>
                                          </p:stCondLst>
                                        </p:cTn>
                                        <p:tgtEl>
                                          <p:spTgt spid="69640"/>
                                        </p:tgtEl>
                                        <p:attrNameLst>
                                          <p:attrName>style.visibility</p:attrName>
                                        </p:attrNameLst>
                                      </p:cBhvr>
                                      <p:to>
                                        <p:strVal val="visible"/>
                                      </p:to>
                                    </p:set>
                                    <p:animEffect transition="in" filter="barn(outHorizontal)">
                                      <p:cBhvr>
                                        <p:cTn id="39" dur="500"/>
                                        <p:tgtEl>
                                          <p:spTgt spid="69640"/>
                                        </p:tgtEl>
                                      </p:cBhvr>
                                    </p:animEffect>
                                  </p:childTnLst>
                                </p:cTn>
                              </p:par>
                            </p:childTnLst>
                          </p:cTn>
                        </p:par>
                        <p:par>
                          <p:cTn id="40" fill="hold" nodeType="afterGroup">
                            <p:stCondLst>
                              <p:cond delay="5500"/>
                            </p:stCondLst>
                            <p:childTnLst>
                              <p:par>
                                <p:cTn id="41" presetID="4" presetClass="entr" presetSubtype="32" fill="hold" grpId="0" nodeType="afterEffect">
                                  <p:stCondLst>
                                    <p:cond delay="0"/>
                                  </p:stCondLst>
                                  <p:childTnLst>
                                    <p:set>
                                      <p:cBhvr>
                                        <p:cTn id="42" dur="1" fill="hold">
                                          <p:stCondLst>
                                            <p:cond delay="0"/>
                                          </p:stCondLst>
                                        </p:cTn>
                                        <p:tgtEl>
                                          <p:spTgt spid="69644"/>
                                        </p:tgtEl>
                                        <p:attrNameLst>
                                          <p:attrName>style.visibility</p:attrName>
                                        </p:attrNameLst>
                                      </p:cBhvr>
                                      <p:to>
                                        <p:strVal val="visible"/>
                                      </p:to>
                                    </p:set>
                                    <p:animEffect transition="in" filter="box(out)">
                                      <p:cBhvr>
                                        <p:cTn id="43" dur="500"/>
                                        <p:tgtEl>
                                          <p:spTgt spid="69644"/>
                                        </p:tgtEl>
                                      </p:cBhvr>
                                    </p:animEffect>
                                  </p:childTnLst>
                                </p:cTn>
                              </p:par>
                            </p:childTnLst>
                          </p:cTn>
                        </p:par>
                        <p:par>
                          <p:cTn id="44" fill="hold" nodeType="afterGroup">
                            <p:stCondLst>
                              <p:cond delay="6000"/>
                            </p:stCondLst>
                            <p:childTnLst>
                              <p:par>
                                <p:cTn id="45" presetID="16" presetClass="entr" presetSubtype="42" fill="hold" grpId="0" nodeType="afterEffect">
                                  <p:stCondLst>
                                    <p:cond delay="0"/>
                                  </p:stCondLst>
                                  <p:childTnLst>
                                    <p:set>
                                      <p:cBhvr>
                                        <p:cTn id="46" dur="1" fill="hold">
                                          <p:stCondLst>
                                            <p:cond delay="0"/>
                                          </p:stCondLst>
                                        </p:cTn>
                                        <p:tgtEl>
                                          <p:spTgt spid="69643"/>
                                        </p:tgtEl>
                                        <p:attrNameLst>
                                          <p:attrName>style.visibility</p:attrName>
                                        </p:attrNameLst>
                                      </p:cBhvr>
                                      <p:to>
                                        <p:strVal val="visible"/>
                                      </p:to>
                                    </p:set>
                                    <p:animEffect transition="in" filter="barn(outHorizontal)">
                                      <p:cBhvr>
                                        <p:cTn id="47" dur="500"/>
                                        <p:tgtEl>
                                          <p:spTgt spid="69643"/>
                                        </p:tgtEl>
                                      </p:cBhvr>
                                    </p:animEffect>
                                  </p:childTnLst>
                                </p:cTn>
                              </p:par>
                            </p:childTnLst>
                          </p:cTn>
                        </p:par>
                        <p:par>
                          <p:cTn id="48" fill="hold" nodeType="afterGroup">
                            <p:stCondLst>
                              <p:cond delay="6500"/>
                            </p:stCondLst>
                            <p:childTnLst>
                              <p:par>
                                <p:cTn id="49" presetID="4" presetClass="entr" presetSubtype="32" fill="hold" grpId="0" nodeType="afterEffect">
                                  <p:stCondLst>
                                    <p:cond delay="0"/>
                                  </p:stCondLst>
                                  <p:childTnLst>
                                    <p:set>
                                      <p:cBhvr>
                                        <p:cTn id="50" dur="1" fill="hold">
                                          <p:stCondLst>
                                            <p:cond delay="0"/>
                                          </p:stCondLst>
                                        </p:cTn>
                                        <p:tgtEl>
                                          <p:spTgt spid="69645"/>
                                        </p:tgtEl>
                                        <p:attrNameLst>
                                          <p:attrName>style.visibility</p:attrName>
                                        </p:attrNameLst>
                                      </p:cBhvr>
                                      <p:to>
                                        <p:strVal val="visible"/>
                                      </p:to>
                                    </p:set>
                                    <p:animEffect transition="in" filter="box(out)">
                                      <p:cBhvr>
                                        <p:cTn id="51" dur="500"/>
                                        <p:tgtEl>
                                          <p:spTgt spid="69645"/>
                                        </p:tgtEl>
                                      </p:cBhvr>
                                    </p:animEffect>
                                  </p:childTnLst>
                                </p:cTn>
                              </p:par>
                            </p:childTnLst>
                          </p:cTn>
                        </p:par>
                        <p:par>
                          <p:cTn id="52" fill="hold" nodeType="afterGroup">
                            <p:stCondLst>
                              <p:cond delay="7000"/>
                            </p:stCondLst>
                            <p:childTnLst>
                              <p:par>
                                <p:cTn id="53" presetID="17" presetClass="entr" presetSubtype="4" fill="hold" grpId="0" nodeType="afterEffect">
                                  <p:stCondLst>
                                    <p:cond delay="0"/>
                                  </p:stCondLst>
                                  <p:childTnLst>
                                    <p:set>
                                      <p:cBhvr>
                                        <p:cTn id="54" dur="1" fill="hold">
                                          <p:stCondLst>
                                            <p:cond delay="0"/>
                                          </p:stCondLst>
                                        </p:cTn>
                                        <p:tgtEl>
                                          <p:spTgt spid="69653"/>
                                        </p:tgtEl>
                                        <p:attrNameLst>
                                          <p:attrName>style.visibility</p:attrName>
                                        </p:attrNameLst>
                                      </p:cBhvr>
                                      <p:to>
                                        <p:strVal val="visible"/>
                                      </p:to>
                                    </p:set>
                                    <p:anim calcmode="lin" valueType="num">
                                      <p:cBhvr>
                                        <p:cTn id="55" dur="500" fill="hold"/>
                                        <p:tgtEl>
                                          <p:spTgt spid="69653"/>
                                        </p:tgtEl>
                                        <p:attrNameLst>
                                          <p:attrName>ppt_x</p:attrName>
                                        </p:attrNameLst>
                                      </p:cBhvr>
                                      <p:tavLst>
                                        <p:tav tm="0">
                                          <p:val>
                                            <p:strVal val="#ppt_x"/>
                                          </p:val>
                                        </p:tav>
                                        <p:tav tm="100000">
                                          <p:val>
                                            <p:strVal val="#ppt_x"/>
                                          </p:val>
                                        </p:tav>
                                      </p:tavLst>
                                    </p:anim>
                                    <p:anim calcmode="lin" valueType="num">
                                      <p:cBhvr>
                                        <p:cTn id="56" dur="500" fill="hold"/>
                                        <p:tgtEl>
                                          <p:spTgt spid="69653"/>
                                        </p:tgtEl>
                                        <p:attrNameLst>
                                          <p:attrName>ppt_y</p:attrName>
                                        </p:attrNameLst>
                                      </p:cBhvr>
                                      <p:tavLst>
                                        <p:tav tm="0">
                                          <p:val>
                                            <p:strVal val="#ppt_y+#ppt_h/2"/>
                                          </p:val>
                                        </p:tav>
                                        <p:tav tm="100000">
                                          <p:val>
                                            <p:strVal val="#ppt_y"/>
                                          </p:val>
                                        </p:tav>
                                      </p:tavLst>
                                    </p:anim>
                                    <p:anim calcmode="lin" valueType="num">
                                      <p:cBhvr>
                                        <p:cTn id="57" dur="500" fill="hold"/>
                                        <p:tgtEl>
                                          <p:spTgt spid="69653"/>
                                        </p:tgtEl>
                                        <p:attrNameLst>
                                          <p:attrName>ppt_w</p:attrName>
                                        </p:attrNameLst>
                                      </p:cBhvr>
                                      <p:tavLst>
                                        <p:tav tm="0">
                                          <p:val>
                                            <p:strVal val="#ppt_w"/>
                                          </p:val>
                                        </p:tav>
                                        <p:tav tm="100000">
                                          <p:val>
                                            <p:strVal val="#ppt_w"/>
                                          </p:val>
                                        </p:tav>
                                      </p:tavLst>
                                    </p:anim>
                                    <p:anim calcmode="lin" valueType="num">
                                      <p:cBhvr>
                                        <p:cTn id="58" dur="500" fill="hold"/>
                                        <p:tgtEl>
                                          <p:spTgt spid="69653"/>
                                        </p:tgtEl>
                                        <p:attrNameLst>
                                          <p:attrName>ppt_h</p:attrName>
                                        </p:attrNameLst>
                                      </p:cBhvr>
                                      <p:tavLst>
                                        <p:tav tm="0">
                                          <p:val>
                                            <p:fltVal val="0"/>
                                          </p:val>
                                        </p:tav>
                                        <p:tav tm="100000">
                                          <p:val>
                                            <p:strVal val="#ppt_h"/>
                                          </p:val>
                                        </p:tav>
                                      </p:tavLst>
                                    </p:anim>
                                  </p:childTnLst>
                                </p:cTn>
                              </p:par>
                            </p:childTnLst>
                          </p:cTn>
                        </p:par>
                        <p:par>
                          <p:cTn id="59" fill="hold" nodeType="afterGroup">
                            <p:stCondLst>
                              <p:cond delay="7500"/>
                            </p:stCondLst>
                            <p:childTnLst>
                              <p:par>
                                <p:cTn id="60" presetID="17" presetClass="entr" presetSubtype="8" fill="hold" grpId="0" nodeType="afterEffect">
                                  <p:stCondLst>
                                    <p:cond delay="0"/>
                                  </p:stCondLst>
                                  <p:childTnLst>
                                    <p:set>
                                      <p:cBhvr>
                                        <p:cTn id="61" dur="1" fill="hold">
                                          <p:stCondLst>
                                            <p:cond delay="0"/>
                                          </p:stCondLst>
                                        </p:cTn>
                                        <p:tgtEl>
                                          <p:spTgt spid="69651"/>
                                        </p:tgtEl>
                                        <p:attrNameLst>
                                          <p:attrName>style.visibility</p:attrName>
                                        </p:attrNameLst>
                                      </p:cBhvr>
                                      <p:to>
                                        <p:strVal val="visible"/>
                                      </p:to>
                                    </p:set>
                                    <p:anim calcmode="lin" valueType="num">
                                      <p:cBhvr>
                                        <p:cTn id="62" dur="500" fill="hold"/>
                                        <p:tgtEl>
                                          <p:spTgt spid="69651"/>
                                        </p:tgtEl>
                                        <p:attrNameLst>
                                          <p:attrName>ppt_x</p:attrName>
                                        </p:attrNameLst>
                                      </p:cBhvr>
                                      <p:tavLst>
                                        <p:tav tm="0">
                                          <p:val>
                                            <p:strVal val="#ppt_x-#ppt_w/2"/>
                                          </p:val>
                                        </p:tav>
                                        <p:tav tm="100000">
                                          <p:val>
                                            <p:strVal val="#ppt_x"/>
                                          </p:val>
                                        </p:tav>
                                      </p:tavLst>
                                    </p:anim>
                                    <p:anim calcmode="lin" valueType="num">
                                      <p:cBhvr>
                                        <p:cTn id="63" dur="500" fill="hold"/>
                                        <p:tgtEl>
                                          <p:spTgt spid="69651"/>
                                        </p:tgtEl>
                                        <p:attrNameLst>
                                          <p:attrName>ppt_y</p:attrName>
                                        </p:attrNameLst>
                                      </p:cBhvr>
                                      <p:tavLst>
                                        <p:tav tm="0">
                                          <p:val>
                                            <p:strVal val="#ppt_y"/>
                                          </p:val>
                                        </p:tav>
                                        <p:tav tm="100000">
                                          <p:val>
                                            <p:strVal val="#ppt_y"/>
                                          </p:val>
                                        </p:tav>
                                      </p:tavLst>
                                    </p:anim>
                                    <p:anim calcmode="lin" valueType="num">
                                      <p:cBhvr>
                                        <p:cTn id="64" dur="500" fill="hold"/>
                                        <p:tgtEl>
                                          <p:spTgt spid="69651"/>
                                        </p:tgtEl>
                                        <p:attrNameLst>
                                          <p:attrName>ppt_w</p:attrName>
                                        </p:attrNameLst>
                                      </p:cBhvr>
                                      <p:tavLst>
                                        <p:tav tm="0">
                                          <p:val>
                                            <p:fltVal val="0"/>
                                          </p:val>
                                        </p:tav>
                                        <p:tav tm="100000">
                                          <p:val>
                                            <p:strVal val="#ppt_w"/>
                                          </p:val>
                                        </p:tav>
                                      </p:tavLst>
                                    </p:anim>
                                    <p:anim calcmode="lin" valueType="num">
                                      <p:cBhvr>
                                        <p:cTn id="65" dur="500" fill="hold"/>
                                        <p:tgtEl>
                                          <p:spTgt spid="69651"/>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8000"/>
                            </p:stCondLst>
                            <p:childTnLst>
                              <p:par>
                                <p:cTn id="67" presetID="17" presetClass="entr" presetSubtype="8" fill="hold" grpId="0" nodeType="afterEffect">
                                  <p:stCondLst>
                                    <p:cond delay="0"/>
                                  </p:stCondLst>
                                  <p:childTnLst>
                                    <p:set>
                                      <p:cBhvr>
                                        <p:cTn id="68" dur="1" fill="hold">
                                          <p:stCondLst>
                                            <p:cond delay="0"/>
                                          </p:stCondLst>
                                        </p:cTn>
                                        <p:tgtEl>
                                          <p:spTgt spid="69652"/>
                                        </p:tgtEl>
                                        <p:attrNameLst>
                                          <p:attrName>style.visibility</p:attrName>
                                        </p:attrNameLst>
                                      </p:cBhvr>
                                      <p:to>
                                        <p:strVal val="visible"/>
                                      </p:to>
                                    </p:set>
                                    <p:anim calcmode="lin" valueType="num">
                                      <p:cBhvr>
                                        <p:cTn id="69" dur="500" fill="hold"/>
                                        <p:tgtEl>
                                          <p:spTgt spid="69652"/>
                                        </p:tgtEl>
                                        <p:attrNameLst>
                                          <p:attrName>ppt_x</p:attrName>
                                        </p:attrNameLst>
                                      </p:cBhvr>
                                      <p:tavLst>
                                        <p:tav tm="0">
                                          <p:val>
                                            <p:strVal val="#ppt_x-#ppt_w/2"/>
                                          </p:val>
                                        </p:tav>
                                        <p:tav tm="100000">
                                          <p:val>
                                            <p:strVal val="#ppt_x"/>
                                          </p:val>
                                        </p:tav>
                                      </p:tavLst>
                                    </p:anim>
                                    <p:anim calcmode="lin" valueType="num">
                                      <p:cBhvr>
                                        <p:cTn id="70" dur="500" fill="hold"/>
                                        <p:tgtEl>
                                          <p:spTgt spid="69652"/>
                                        </p:tgtEl>
                                        <p:attrNameLst>
                                          <p:attrName>ppt_y</p:attrName>
                                        </p:attrNameLst>
                                      </p:cBhvr>
                                      <p:tavLst>
                                        <p:tav tm="0">
                                          <p:val>
                                            <p:strVal val="#ppt_y"/>
                                          </p:val>
                                        </p:tav>
                                        <p:tav tm="100000">
                                          <p:val>
                                            <p:strVal val="#ppt_y"/>
                                          </p:val>
                                        </p:tav>
                                      </p:tavLst>
                                    </p:anim>
                                    <p:anim calcmode="lin" valueType="num">
                                      <p:cBhvr>
                                        <p:cTn id="71" dur="500" fill="hold"/>
                                        <p:tgtEl>
                                          <p:spTgt spid="69652"/>
                                        </p:tgtEl>
                                        <p:attrNameLst>
                                          <p:attrName>ppt_w</p:attrName>
                                        </p:attrNameLst>
                                      </p:cBhvr>
                                      <p:tavLst>
                                        <p:tav tm="0">
                                          <p:val>
                                            <p:fltVal val="0"/>
                                          </p:val>
                                        </p:tav>
                                        <p:tav tm="100000">
                                          <p:val>
                                            <p:strVal val="#ppt_w"/>
                                          </p:val>
                                        </p:tav>
                                      </p:tavLst>
                                    </p:anim>
                                    <p:anim calcmode="lin" valueType="num">
                                      <p:cBhvr>
                                        <p:cTn id="72" dur="500" fill="hold"/>
                                        <p:tgtEl>
                                          <p:spTgt spid="69652"/>
                                        </p:tgtEl>
                                        <p:attrNameLst>
                                          <p:attrName>ppt_h</p:attrName>
                                        </p:attrNameLst>
                                      </p:cBhvr>
                                      <p:tavLst>
                                        <p:tav tm="0">
                                          <p:val>
                                            <p:strVal val="#ppt_h"/>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8" presetClass="entr" presetSubtype="9" fill="hold" grpId="0" nodeType="clickEffect">
                                  <p:stCondLst>
                                    <p:cond delay="0"/>
                                  </p:stCondLst>
                                  <p:childTnLst>
                                    <p:set>
                                      <p:cBhvr>
                                        <p:cTn id="76" dur="1" fill="hold">
                                          <p:stCondLst>
                                            <p:cond delay="0"/>
                                          </p:stCondLst>
                                        </p:cTn>
                                        <p:tgtEl>
                                          <p:spTgt spid="69641"/>
                                        </p:tgtEl>
                                        <p:attrNameLst>
                                          <p:attrName>style.visibility</p:attrName>
                                        </p:attrNameLst>
                                      </p:cBhvr>
                                      <p:to>
                                        <p:strVal val="visible"/>
                                      </p:to>
                                    </p:set>
                                    <p:animEffect transition="in" filter="strips(upLeft)">
                                      <p:cBhvr>
                                        <p:cTn id="77" dur="500"/>
                                        <p:tgtEl>
                                          <p:spTgt spid="69641"/>
                                        </p:tgtEl>
                                      </p:cBhvr>
                                    </p:animEffect>
                                  </p:childTnLst>
                                </p:cTn>
                              </p:par>
                            </p:childTnLst>
                          </p:cTn>
                        </p:par>
                        <p:par>
                          <p:cTn id="78" fill="hold" nodeType="afterGroup">
                            <p:stCondLst>
                              <p:cond delay="500"/>
                            </p:stCondLst>
                            <p:childTnLst>
                              <p:par>
                                <p:cTn id="79" presetID="12" presetClass="entr" presetSubtype="2" fill="hold" grpId="0" nodeType="afterEffect">
                                  <p:stCondLst>
                                    <p:cond delay="0"/>
                                  </p:stCondLst>
                                  <p:iterate type="lt">
                                    <p:tmPct val="100000"/>
                                  </p:iterate>
                                  <p:childTnLst>
                                    <p:set>
                                      <p:cBhvr>
                                        <p:cTn id="80" dur="1" fill="hold">
                                          <p:stCondLst>
                                            <p:cond delay="0"/>
                                          </p:stCondLst>
                                        </p:cTn>
                                        <p:tgtEl>
                                          <p:spTgt spid="69648"/>
                                        </p:tgtEl>
                                        <p:attrNameLst>
                                          <p:attrName>style.visibility</p:attrName>
                                        </p:attrNameLst>
                                      </p:cBhvr>
                                      <p:to>
                                        <p:strVal val="visible"/>
                                      </p:to>
                                    </p:set>
                                    <p:animEffect transition="in" filter="slide(fromRight)">
                                      <p:cBhvr>
                                        <p:cTn id="81" dur="75"/>
                                        <p:tgtEl>
                                          <p:spTgt spid="6964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8" presetClass="entr" presetSubtype="9" fill="hold" grpId="0" nodeType="clickEffect">
                                  <p:stCondLst>
                                    <p:cond delay="0"/>
                                  </p:stCondLst>
                                  <p:childTnLst>
                                    <p:set>
                                      <p:cBhvr>
                                        <p:cTn id="85" dur="1" fill="hold">
                                          <p:stCondLst>
                                            <p:cond delay="0"/>
                                          </p:stCondLst>
                                        </p:cTn>
                                        <p:tgtEl>
                                          <p:spTgt spid="69649"/>
                                        </p:tgtEl>
                                        <p:attrNameLst>
                                          <p:attrName>style.visibility</p:attrName>
                                        </p:attrNameLst>
                                      </p:cBhvr>
                                      <p:to>
                                        <p:strVal val="visible"/>
                                      </p:to>
                                    </p:set>
                                    <p:animEffect transition="in" filter="strips(upLeft)">
                                      <p:cBhvr>
                                        <p:cTn id="86" dur="500"/>
                                        <p:tgtEl>
                                          <p:spTgt spid="69649"/>
                                        </p:tgtEl>
                                      </p:cBhvr>
                                    </p:animEffect>
                                  </p:childTnLst>
                                </p:cTn>
                              </p:par>
                            </p:childTnLst>
                          </p:cTn>
                        </p:par>
                        <p:par>
                          <p:cTn id="87" fill="hold" nodeType="afterGroup">
                            <p:stCondLst>
                              <p:cond delay="500"/>
                            </p:stCondLst>
                            <p:childTnLst>
                              <p:par>
                                <p:cTn id="88" presetID="12" presetClass="entr" presetSubtype="2" fill="hold" grpId="0" nodeType="afterEffect">
                                  <p:stCondLst>
                                    <p:cond delay="0"/>
                                  </p:stCondLst>
                                  <p:iterate type="lt">
                                    <p:tmPct val="100000"/>
                                  </p:iterate>
                                  <p:childTnLst>
                                    <p:set>
                                      <p:cBhvr>
                                        <p:cTn id="89" dur="1" fill="hold">
                                          <p:stCondLst>
                                            <p:cond delay="0"/>
                                          </p:stCondLst>
                                        </p:cTn>
                                        <p:tgtEl>
                                          <p:spTgt spid="69650"/>
                                        </p:tgtEl>
                                        <p:attrNameLst>
                                          <p:attrName>style.visibility</p:attrName>
                                        </p:attrNameLst>
                                      </p:cBhvr>
                                      <p:to>
                                        <p:strVal val="visible"/>
                                      </p:to>
                                    </p:set>
                                    <p:animEffect transition="in" filter="slide(fromRight)">
                                      <p:cBhvr>
                                        <p:cTn id="90" dur="75"/>
                                        <p:tgtEl>
                                          <p:spTgt spid="6965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69656"/>
                                        </p:tgtEl>
                                        <p:attrNameLst>
                                          <p:attrName>style.visibility</p:attrName>
                                        </p:attrNameLst>
                                      </p:cBhvr>
                                      <p:to>
                                        <p:strVal val="visible"/>
                                      </p:to>
                                    </p:set>
                                    <p:anim calcmode="lin" valueType="num">
                                      <p:cBhvr>
                                        <p:cTn id="95" dur="1000" fill="hold"/>
                                        <p:tgtEl>
                                          <p:spTgt spid="69656"/>
                                        </p:tgtEl>
                                        <p:attrNameLst>
                                          <p:attrName>ppt_w</p:attrName>
                                        </p:attrNameLst>
                                      </p:cBhvr>
                                      <p:tavLst>
                                        <p:tav tm="0">
                                          <p:val>
                                            <p:fltVal val="0"/>
                                          </p:val>
                                        </p:tav>
                                        <p:tav tm="100000">
                                          <p:val>
                                            <p:strVal val="#ppt_w"/>
                                          </p:val>
                                        </p:tav>
                                      </p:tavLst>
                                    </p:anim>
                                    <p:anim calcmode="lin" valueType="num">
                                      <p:cBhvr>
                                        <p:cTn id="96" dur="1000" fill="hold"/>
                                        <p:tgtEl>
                                          <p:spTgt spid="69656"/>
                                        </p:tgtEl>
                                        <p:attrNameLst>
                                          <p:attrName>ppt_h</p:attrName>
                                        </p:attrNameLst>
                                      </p:cBhvr>
                                      <p:tavLst>
                                        <p:tav tm="0">
                                          <p:val>
                                            <p:fltVal val="0"/>
                                          </p:val>
                                        </p:tav>
                                        <p:tav tm="100000">
                                          <p:val>
                                            <p:strVal val="#ppt_h"/>
                                          </p:val>
                                        </p:tav>
                                      </p:tavLst>
                                    </p:anim>
                                    <p:anim calcmode="lin" valueType="num">
                                      <p:cBhvr>
                                        <p:cTn id="97" dur="1000" fill="hold"/>
                                        <p:tgtEl>
                                          <p:spTgt spid="69656"/>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696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8" presetClass="entr" presetSubtype="9" fill="hold" grpId="0" nodeType="clickEffect">
                                  <p:stCondLst>
                                    <p:cond delay="0"/>
                                  </p:stCondLst>
                                  <p:childTnLst>
                                    <p:set>
                                      <p:cBhvr>
                                        <p:cTn id="102" dur="1" fill="hold">
                                          <p:stCondLst>
                                            <p:cond delay="0"/>
                                          </p:stCondLst>
                                        </p:cTn>
                                        <p:tgtEl>
                                          <p:spTgt spid="69654"/>
                                        </p:tgtEl>
                                        <p:attrNameLst>
                                          <p:attrName>style.visibility</p:attrName>
                                        </p:attrNameLst>
                                      </p:cBhvr>
                                      <p:to>
                                        <p:strVal val="visible"/>
                                      </p:to>
                                    </p:set>
                                    <p:animEffect transition="in" filter="strips(upLeft)">
                                      <p:cBhvr>
                                        <p:cTn id="103" dur="500"/>
                                        <p:tgtEl>
                                          <p:spTgt spid="69654"/>
                                        </p:tgtEl>
                                      </p:cBhvr>
                                    </p:animEffect>
                                  </p:childTnLst>
                                </p:cTn>
                              </p:par>
                            </p:childTnLst>
                          </p:cTn>
                        </p:par>
                        <p:par>
                          <p:cTn id="104" fill="hold" nodeType="afterGroup">
                            <p:stCondLst>
                              <p:cond delay="500"/>
                            </p:stCondLst>
                            <p:childTnLst>
                              <p:par>
                                <p:cTn id="105" presetID="12" presetClass="entr" presetSubtype="2" fill="hold" grpId="0" nodeType="afterEffect">
                                  <p:stCondLst>
                                    <p:cond delay="0"/>
                                  </p:stCondLst>
                                  <p:iterate type="lt">
                                    <p:tmPct val="100000"/>
                                  </p:iterate>
                                  <p:childTnLst>
                                    <p:set>
                                      <p:cBhvr>
                                        <p:cTn id="106" dur="1" fill="hold">
                                          <p:stCondLst>
                                            <p:cond delay="0"/>
                                          </p:stCondLst>
                                        </p:cTn>
                                        <p:tgtEl>
                                          <p:spTgt spid="69655"/>
                                        </p:tgtEl>
                                        <p:attrNameLst>
                                          <p:attrName>style.visibility</p:attrName>
                                        </p:attrNameLst>
                                      </p:cBhvr>
                                      <p:to>
                                        <p:strVal val="visible"/>
                                      </p:to>
                                    </p:set>
                                    <p:animEffect transition="in" filter="slide(fromRight)">
                                      <p:cBhvr>
                                        <p:cTn id="107" dur="75"/>
                                        <p:tgtEl>
                                          <p:spTgt spid="6965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5" presetClass="entr" presetSubtype="0" fill="hold" grpId="0" nodeType="clickEffect">
                                  <p:stCondLst>
                                    <p:cond delay="0"/>
                                  </p:stCondLst>
                                  <p:childTnLst>
                                    <p:set>
                                      <p:cBhvr>
                                        <p:cTn id="111" dur="1" fill="hold">
                                          <p:stCondLst>
                                            <p:cond delay="0"/>
                                          </p:stCondLst>
                                        </p:cTn>
                                        <p:tgtEl>
                                          <p:spTgt spid="69657"/>
                                        </p:tgtEl>
                                        <p:attrNameLst>
                                          <p:attrName>style.visibility</p:attrName>
                                        </p:attrNameLst>
                                      </p:cBhvr>
                                      <p:to>
                                        <p:strVal val="visible"/>
                                      </p:to>
                                    </p:set>
                                    <p:anim calcmode="lin" valueType="num">
                                      <p:cBhvr>
                                        <p:cTn id="112" dur="1000" fill="hold"/>
                                        <p:tgtEl>
                                          <p:spTgt spid="69657"/>
                                        </p:tgtEl>
                                        <p:attrNameLst>
                                          <p:attrName>ppt_w</p:attrName>
                                        </p:attrNameLst>
                                      </p:cBhvr>
                                      <p:tavLst>
                                        <p:tav tm="0">
                                          <p:val>
                                            <p:fltVal val="0"/>
                                          </p:val>
                                        </p:tav>
                                        <p:tav tm="100000">
                                          <p:val>
                                            <p:strVal val="#ppt_w"/>
                                          </p:val>
                                        </p:tav>
                                      </p:tavLst>
                                    </p:anim>
                                    <p:anim calcmode="lin" valueType="num">
                                      <p:cBhvr>
                                        <p:cTn id="113" dur="1000" fill="hold"/>
                                        <p:tgtEl>
                                          <p:spTgt spid="69657"/>
                                        </p:tgtEl>
                                        <p:attrNameLst>
                                          <p:attrName>ppt_h</p:attrName>
                                        </p:attrNameLst>
                                      </p:cBhvr>
                                      <p:tavLst>
                                        <p:tav tm="0">
                                          <p:val>
                                            <p:fltVal val="0"/>
                                          </p:val>
                                        </p:tav>
                                        <p:tav tm="100000">
                                          <p:val>
                                            <p:strVal val="#ppt_h"/>
                                          </p:val>
                                        </p:tav>
                                      </p:tavLst>
                                    </p:anim>
                                    <p:anim calcmode="lin" valueType="num">
                                      <p:cBhvr>
                                        <p:cTn id="114" dur="1000" fill="hold"/>
                                        <p:tgtEl>
                                          <p:spTgt spid="69657"/>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696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2" presetClass="entr" presetSubtype="2" fill="hold" grpId="0" nodeType="clickEffect">
                                  <p:stCondLst>
                                    <p:cond delay="0"/>
                                  </p:stCondLst>
                                  <p:iterate type="wd">
                                    <p:tmPct val="100000"/>
                                  </p:iterate>
                                  <p:childTnLst>
                                    <p:set>
                                      <p:cBhvr>
                                        <p:cTn id="119" dur="1" fill="hold">
                                          <p:stCondLst>
                                            <p:cond delay="0"/>
                                          </p:stCondLst>
                                        </p:cTn>
                                        <p:tgtEl>
                                          <p:spTgt spid="69658">
                                            <p:txEl>
                                              <p:pRg st="0" end="0"/>
                                            </p:txEl>
                                          </p:spTgt>
                                        </p:tgtEl>
                                        <p:attrNameLst>
                                          <p:attrName>style.visibility</p:attrName>
                                        </p:attrNameLst>
                                      </p:cBhvr>
                                      <p:to>
                                        <p:strVal val="visible"/>
                                      </p:to>
                                    </p:set>
                                    <p:animEffect transition="in" filter="slide(fromRight)">
                                      <p:cBhvr>
                                        <p:cTn id="120" dur="300"/>
                                        <p:tgtEl>
                                          <p:spTgt spid="69658">
                                            <p:txEl>
                                              <p:pRg st="0" end="0"/>
                                            </p:txEl>
                                          </p:spTgt>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2" presetClass="entr" presetSubtype="2" fill="hold" grpId="0" nodeType="clickEffect">
                                  <p:stCondLst>
                                    <p:cond delay="0"/>
                                  </p:stCondLst>
                                  <p:iterate type="wd">
                                    <p:tmPct val="100000"/>
                                  </p:iterate>
                                  <p:childTnLst>
                                    <p:set>
                                      <p:cBhvr>
                                        <p:cTn id="124" dur="1" fill="hold">
                                          <p:stCondLst>
                                            <p:cond delay="0"/>
                                          </p:stCondLst>
                                        </p:cTn>
                                        <p:tgtEl>
                                          <p:spTgt spid="69658">
                                            <p:txEl>
                                              <p:pRg st="1" end="1"/>
                                            </p:txEl>
                                          </p:spTgt>
                                        </p:tgtEl>
                                        <p:attrNameLst>
                                          <p:attrName>style.visibility</p:attrName>
                                        </p:attrNameLst>
                                      </p:cBhvr>
                                      <p:to>
                                        <p:strVal val="visible"/>
                                      </p:to>
                                    </p:set>
                                    <p:animEffect transition="in" filter="slide(fromRight)">
                                      <p:cBhvr>
                                        <p:cTn id="125" dur="300"/>
                                        <p:tgtEl>
                                          <p:spTgt spid="69658">
                                            <p:txEl>
                                              <p:pRg st="1" end="1"/>
                                            </p:txEl>
                                          </p:spTgt>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2" presetClass="entr" presetSubtype="2" fill="hold" grpId="0" nodeType="clickEffect">
                                  <p:stCondLst>
                                    <p:cond delay="0"/>
                                  </p:stCondLst>
                                  <p:iterate type="wd">
                                    <p:tmPct val="100000"/>
                                  </p:iterate>
                                  <p:childTnLst>
                                    <p:set>
                                      <p:cBhvr>
                                        <p:cTn id="129" dur="1" fill="hold">
                                          <p:stCondLst>
                                            <p:cond delay="0"/>
                                          </p:stCondLst>
                                        </p:cTn>
                                        <p:tgtEl>
                                          <p:spTgt spid="69658">
                                            <p:txEl>
                                              <p:pRg st="2" end="2"/>
                                            </p:txEl>
                                          </p:spTgt>
                                        </p:tgtEl>
                                        <p:attrNameLst>
                                          <p:attrName>style.visibility</p:attrName>
                                        </p:attrNameLst>
                                      </p:cBhvr>
                                      <p:to>
                                        <p:strVal val="visible"/>
                                      </p:to>
                                    </p:set>
                                    <p:animEffect transition="in" filter="slide(fromRight)">
                                      <p:cBhvr>
                                        <p:cTn id="130" dur="300"/>
                                        <p:tgtEl>
                                          <p:spTgt spid="696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6" grpId="0" autoUpdateAnimBg="0"/>
      <p:bldP spid="69637" grpId="0" autoUpdateAnimBg="0"/>
      <p:bldP spid="69638" grpId="0" animBg="1"/>
      <p:bldP spid="69639" grpId="0" animBg="1"/>
      <p:bldP spid="69640" grpId="0" animBg="1"/>
      <p:bldP spid="69641" grpId="0" animBg="1"/>
      <p:bldP spid="69643" grpId="0" animBg="1"/>
      <p:bldP spid="69644" grpId="0" autoUpdateAnimBg="0"/>
      <p:bldP spid="69645" grpId="0" autoUpdateAnimBg="0"/>
      <p:bldP spid="69646" grpId="0" autoUpdateAnimBg="0"/>
      <p:bldP spid="69647" grpId="0" autoUpdateAnimBg="0"/>
      <p:bldP spid="69648" grpId="0" autoUpdateAnimBg="0"/>
      <p:bldP spid="69649" grpId="0" animBg="1"/>
      <p:bldP spid="69650" grpId="0" autoUpdateAnimBg="0"/>
      <p:bldP spid="69651" grpId="0" animBg="1"/>
      <p:bldP spid="69652" grpId="0" animBg="1"/>
      <p:bldP spid="69653" grpId="0" animBg="1"/>
      <p:bldP spid="69654" grpId="0" animBg="1"/>
      <p:bldP spid="69655" grpId="0" autoUpdateAnimBg="0"/>
      <p:bldP spid="69656" grpId="0" autoUpdateAnimBg="0"/>
      <p:bldP spid="69657" grpId="0" autoUpdateAnimBg="0"/>
      <p:bldP spid="6965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9" name="Picture 3" descr="E:\AB\FLIEGEN\MET\PP-Met\koo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47800"/>
            <a:ext cx="4113213" cy="470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99" name="AutoShape 43"/>
          <p:cNvSpPr>
            <a:spLocks noChangeArrowheads="1"/>
          </p:cNvSpPr>
          <p:nvPr/>
        </p:nvSpPr>
        <p:spPr bwMode="auto">
          <a:xfrm rot="10800000">
            <a:off x="2971800" y="2819400"/>
            <a:ext cx="3124200" cy="3124200"/>
          </a:xfrm>
          <a:prstGeom prst="rtTriangle">
            <a:avLst/>
          </a:prstGeom>
          <a:solidFill>
            <a:srgbClr val="CCFFCC"/>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p>
            <a:endParaRPr lang="de-DE">
              <a:latin typeface="Calibri" charset="0"/>
            </a:endParaRPr>
          </a:p>
        </p:txBody>
      </p:sp>
      <p:sp>
        <p:nvSpPr>
          <p:cNvPr id="70658" name="Rectangle 2"/>
          <p:cNvSpPr>
            <a:spLocks noGrp="1" noChangeArrowheads="1"/>
          </p:cNvSpPr>
          <p:nvPr>
            <p:ph type="title"/>
          </p:nvPr>
        </p:nvSpPr>
        <p:spPr/>
        <p:txBody>
          <a:bodyPr/>
          <a:lstStyle/>
          <a:p>
            <a:r>
              <a:rPr lang="de-DE">
                <a:latin typeface="Calibri" charset="0"/>
              </a:rPr>
              <a:t>Grafische Darstellung</a:t>
            </a:r>
          </a:p>
        </p:txBody>
      </p:sp>
      <p:sp>
        <p:nvSpPr>
          <p:cNvPr id="70660" name="Text Box 4"/>
          <p:cNvSpPr txBox="1">
            <a:spLocks noChangeArrowheads="1"/>
          </p:cNvSpPr>
          <p:nvPr/>
        </p:nvSpPr>
        <p:spPr bwMode="auto">
          <a:xfrm>
            <a:off x="1619250" y="1600200"/>
            <a:ext cx="1149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Höhe in m</a:t>
            </a:r>
          </a:p>
        </p:txBody>
      </p:sp>
      <p:sp>
        <p:nvSpPr>
          <p:cNvPr id="70661" name="Text Box 5"/>
          <p:cNvSpPr txBox="1">
            <a:spLocks noChangeArrowheads="1"/>
          </p:cNvSpPr>
          <p:nvPr/>
        </p:nvSpPr>
        <p:spPr bwMode="auto">
          <a:xfrm>
            <a:off x="6648450" y="6172200"/>
            <a:ext cx="1787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Temperatur in °C</a:t>
            </a:r>
          </a:p>
        </p:txBody>
      </p:sp>
      <p:sp>
        <p:nvSpPr>
          <p:cNvPr id="70662" name="Line 6"/>
          <p:cNvSpPr>
            <a:spLocks noChangeShapeType="1"/>
          </p:cNvSpPr>
          <p:nvPr/>
        </p:nvSpPr>
        <p:spPr bwMode="auto">
          <a:xfrm>
            <a:off x="4514850" y="5943600"/>
            <a:ext cx="0" cy="22860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70663" name="Line 7"/>
          <p:cNvSpPr>
            <a:spLocks noChangeShapeType="1"/>
          </p:cNvSpPr>
          <p:nvPr/>
        </p:nvSpPr>
        <p:spPr bwMode="auto">
          <a:xfrm>
            <a:off x="6115050" y="5943600"/>
            <a:ext cx="0" cy="22860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70664" name="Line 8"/>
          <p:cNvSpPr>
            <a:spLocks noChangeShapeType="1"/>
          </p:cNvSpPr>
          <p:nvPr/>
        </p:nvSpPr>
        <p:spPr bwMode="auto">
          <a:xfrm>
            <a:off x="2762250" y="4419600"/>
            <a:ext cx="304800" cy="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70665" name="Line 9"/>
          <p:cNvSpPr>
            <a:spLocks noChangeShapeType="1"/>
          </p:cNvSpPr>
          <p:nvPr/>
        </p:nvSpPr>
        <p:spPr bwMode="auto">
          <a:xfrm flipH="1" flipV="1">
            <a:off x="2686050" y="2590800"/>
            <a:ext cx="3429000" cy="3429000"/>
          </a:xfrm>
          <a:prstGeom prst="line">
            <a:avLst/>
          </a:prstGeom>
          <a:noFill/>
          <a:ln w="63500">
            <a:solidFill>
              <a:srgbClr val="00FF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0666" name="Line 10"/>
          <p:cNvSpPr>
            <a:spLocks noChangeShapeType="1"/>
          </p:cNvSpPr>
          <p:nvPr/>
        </p:nvSpPr>
        <p:spPr bwMode="auto">
          <a:xfrm>
            <a:off x="2762250" y="2819400"/>
            <a:ext cx="304800" cy="0"/>
          </a:xfrm>
          <a:prstGeom prst="line">
            <a:avLst/>
          </a:prstGeom>
          <a:noFill/>
          <a:ln w="508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70667" name="Text Box 11"/>
          <p:cNvSpPr txBox="1">
            <a:spLocks noChangeArrowheads="1"/>
          </p:cNvSpPr>
          <p:nvPr/>
        </p:nvSpPr>
        <p:spPr bwMode="auto">
          <a:xfrm>
            <a:off x="2044700" y="41910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1000</a:t>
            </a:r>
          </a:p>
        </p:txBody>
      </p:sp>
      <p:sp>
        <p:nvSpPr>
          <p:cNvPr id="70668" name="Text Box 12"/>
          <p:cNvSpPr txBox="1">
            <a:spLocks noChangeArrowheads="1"/>
          </p:cNvSpPr>
          <p:nvPr/>
        </p:nvSpPr>
        <p:spPr bwMode="auto">
          <a:xfrm>
            <a:off x="2044700" y="25908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2000</a:t>
            </a:r>
          </a:p>
        </p:txBody>
      </p:sp>
      <p:sp>
        <p:nvSpPr>
          <p:cNvPr id="70669" name="Text Box 13"/>
          <p:cNvSpPr txBox="1">
            <a:spLocks noChangeArrowheads="1"/>
          </p:cNvSpPr>
          <p:nvPr/>
        </p:nvSpPr>
        <p:spPr bwMode="auto">
          <a:xfrm>
            <a:off x="4286250" y="6172200"/>
            <a:ext cx="41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a:t>
            </a:r>
          </a:p>
        </p:txBody>
      </p:sp>
      <p:sp>
        <p:nvSpPr>
          <p:cNvPr id="70670" name="Text Box 14"/>
          <p:cNvSpPr txBox="1">
            <a:spLocks noChangeArrowheads="1"/>
          </p:cNvSpPr>
          <p:nvPr/>
        </p:nvSpPr>
        <p:spPr bwMode="auto">
          <a:xfrm>
            <a:off x="5886450" y="6172200"/>
            <a:ext cx="412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a:t>
            </a:r>
          </a:p>
        </p:txBody>
      </p:sp>
      <p:sp>
        <p:nvSpPr>
          <p:cNvPr id="70672" name="Line 16"/>
          <p:cNvSpPr>
            <a:spLocks noChangeShapeType="1"/>
          </p:cNvSpPr>
          <p:nvPr/>
        </p:nvSpPr>
        <p:spPr bwMode="auto">
          <a:xfrm flipH="1" flipV="1">
            <a:off x="3905250" y="2362200"/>
            <a:ext cx="2209800" cy="3657600"/>
          </a:xfrm>
          <a:prstGeom prst="line">
            <a:avLst/>
          </a:prstGeom>
          <a:noFill/>
          <a:ln w="63500">
            <a:solidFill>
              <a:schemeClr val="accent2"/>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0674" name="Line 18"/>
          <p:cNvSpPr>
            <a:spLocks noChangeShapeType="1"/>
          </p:cNvSpPr>
          <p:nvPr/>
        </p:nvSpPr>
        <p:spPr bwMode="auto">
          <a:xfrm>
            <a:off x="2914650" y="4419600"/>
            <a:ext cx="381000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70675" name="Line 19"/>
          <p:cNvSpPr>
            <a:spLocks noChangeShapeType="1"/>
          </p:cNvSpPr>
          <p:nvPr/>
        </p:nvSpPr>
        <p:spPr bwMode="auto">
          <a:xfrm>
            <a:off x="2914650" y="2819400"/>
            <a:ext cx="381000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70685" name="AutoShape 29"/>
          <p:cNvSpPr>
            <a:spLocks noChangeArrowheads="1"/>
          </p:cNvSpPr>
          <p:nvPr/>
        </p:nvSpPr>
        <p:spPr bwMode="auto">
          <a:xfrm>
            <a:off x="2914650" y="2895600"/>
            <a:ext cx="3124200" cy="3124200"/>
          </a:xfrm>
          <a:prstGeom prst="rtTriangle">
            <a:avLst/>
          </a:prstGeom>
          <a:solidFill>
            <a:srgbClr val="99CC0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p>
            <a:endParaRPr lang="de-DE">
              <a:latin typeface="Calibri" charset="0"/>
            </a:endParaRPr>
          </a:p>
        </p:txBody>
      </p:sp>
      <p:sp>
        <p:nvSpPr>
          <p:cNvPr id="70676" name="Line 20"/>
          <p:cNvSpPr>
            <a:spLocks noChangeShapeType="1"/>
          </p:cNvSpPr>
          <p:nvPr/>
        </p:nvSpPr>
        <p:spPr bwMode="auto">
          <a:xfrm flipV="1">
            <a:off x="4514850" y="2362200"/>
            <a:ext cx="0" cy="365760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70687" name="Text Box 31"/>
          <p:cNvSpPr txBox="1">
            <a:spLocks noChangeArrowheads="1"/>
          </p:cNvSpPr>
          <p:nvPr/>
        </p:nvSpPr>
        <p:spPr bwMode="auto">
          <a:xfrm>
            <a:off x="4819650" y="2438400"/>
            <a:ext cx="1441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99FFCC"/>
                </a:solidFill>
              </a:rPr>
              <a:t>trocken-stabil</a:t>
            </a:r>
            <a:endParaRPr lang="de-DE"/>
          </a:p>
        </p:txBody>
      </p:sp>
      <p:sp>
        <p:nvSpPr>
          <p:cNvPr id="70688" name="Text Box 32"/>
          <p:cNvSpPr txBox="1">
            <a:spLocks noChangeArrowheads="1"/>
          </p:cNvSpPr>
          <p:nvPr/>
        </p:nvSpPr>
        <p:spPr bwMode="auto">
          <a:xfrm>
            <a:off x="1543050" y="3657600"/>
            <a:ext cx="1352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33CC33"/>
                </a:solidFill>
              </a:rPr>
              <a:t>trocken-labil</a:t>
            </a:r>
            <a:endParaRPr lang="de-DE"/>
          </a:p>
        </p:txBody>
      </p:sp>
      <p:sp>
        <p:nvSpPr>
          <p:cNvPr id="70689" name="AutoShape 33"/>
          <p:cNvSpPr>
            <a:spLocks noChangeArrowheads="1"/>
          </p:cNvSpPr>
          <p:nvPr/>
        </p:nvSpPr>
        <p:spPr bwMode="auto">
          <a:xfrm rot="10800000">
            <a:off x="4438650" y="3200400"/>
            <a:ext cx="1676400" cy="2743200"/>
          </a:xfrm>
          <a:prstGeom prst="rtTriangle">
            <a:avLst/>
          </a:prstGeom>
          <a:solidFill>
            <a:srgbClr val="FFCC99"/>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p>
            <a:endParaRPr lang="de-DE">
              <a:latin typeface="Calibri" charset="0"/>
            </a:endParaRPr>
          </a:p>
        </p:txBody>
      </p:sp>
      <p:sp>
        <p:nvSpPr>
          <p:cNvPr id="70690" name="AutoShape 34"/>
          <p:cNvSpPr>
            <a:spLocks noChangeArrowheads="1"/>
          </p:cNvSpPr>
          <p:nvPr/>
        </p:nvSpPr>
        <p:spPr bwMode="auto">
          <a:xfrm>
            <a:off x="4362450" y="3200400"/>
            <a:ext cx="1752600" cy="2819400"/>
          </a:xfrm>
          <a:prstGeom prst="rtTriangle">
            <a:avLst/>
          </a:prstGeom>
          <a:solidFill>
            <a:srgbClr val="FFCC0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spAutoFit/>
          </a:bodyPr>
          <a:lstStyle/>
          <a:p>
            <a:endParaRPr lang="de-DE">
              <a:latin typeface="Calibri" charset="0"/>
            </a:endParaRPr>
          </a:p>
        </p:txBody>
      </p:sp>
      <p:sp>
        <p:nvSpPr>
          <p:cNvPr id="70691" name="Text Box 35"/>
          <p:cNvSpPr txBox="1">
            <a:spLocks noChangeArrowheads="1"/>
          </p:cNvSpPr>
          <p:nvPr/>
        </p:nvSpPr>
        <p:spPr bwMode="auto">
          <a:xfrm>
            <a:off x="6115050" y="3810000"/>
            <a:ext cx="1327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FFCC99"/>
                </a:solidFill>
              </a:rPr>
              <a:t>feucht-stabil</a:t>
            </a:r>
            <a:endParaRPr lang="de-DE"/>
          </a:p>
        </p:txBody>
      </p:sp>
      <p:sp>
        <p:nvSpPr>
          <p:cNvPr id="70692" name="Text Box 36"/>
          <p:cNvSpPr txBox="1">
            <a:spLocks noChangeArrowheads="1"/>
          </p:cNvSpPr>
          <p:nvPr/>
        </p:nvSpPr>
        <p:spPr bwMode="auto">
          <a:xfrm>
            <a:off x="4667250" y="6172200"/>
            <a:ext cx="1238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FF9933"/>
                </a:solidFill>
              </a:rPr>
              <a:t>feucht-labil</a:t>
            </a:r>
            <a:endParaRPr lang="de-DE"/>
          </a:p>
        </p:txBody>
      </p:sp>
      <p:sp>
        <p:nvSpPr>
          <p:cNvPr id="70697" name="AutoShape 41"/>
          <p:cNvSpPr>
            <a:spLocks/>
          </p:cNvSpPr>
          <p:nvPr/>
        </p:nvSpPr>
        <p:spPr bwMode="auto">
          <a:xfrm>
            <a:off x="3676650" y="1676400"/>
            <a:ext cx="1412875" cy="392113"/>
          </a:xfrm>
          <a:prstGeom prst="borderCallout3">
            <a:avLst>
              <a:gd name="adj1" fmla="val 29148"/>
              <a:gd name="adj2" fmla="val -5394"/>
              <a:gd name="adj3" fmla="val 29148"/>
              <a:gd name="adj4" fmla="val -18537"/>
              <a:gd name="adj5" fmla="val 242917"/>
              <a:gd name="adj6" fmla="val -18537"/>
              <a:gd name="adj7" fmla="val 457894"/>
              <a:gd name="adj8" fmla="val 34495"/>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r>
              <a:rPr lang="de-DE">
                <a:latin typeface="Calibri" charset="0"/>
              </a:rPr>
              <a:t>bedingt labil</a:t>
            </a:r>
          </a:p>
        </p:txBody>
      </p:sp>
      <p:sp>
        <p:nvSpPr>
          <p:cNvPr id="70698" name="AutoShape 42"/>
          <p:cNvSpPr>
            <a:spLocks/>
          </p:cNvSpPr>
          <p:nvPr/>
        </p:nvSpPr>
        <p:spPr bwMode="auto">
          <a:xfrm>
            <a:off x="1295400" y="4648200"/>
            <a:ext cx="1238250" cy="804863"/>
          </a:xfrm>
          <a:prstGeom prst="borderCallout2">
            <a:avLst>
              <a:gd name="adj1" fmla="val 14199"/>
              <a:gd name="adj2" fmla="val 106153"/>
              <a:gd name="adj3" fmla="val 14199"/>
              <a:gd name="adj4" fmla="val 148718"/>
              <a:gd name="adj5" fmla="val 45167"/>
              <a:gd name="adj6" fmla="val 191667"/>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r>
              <a:rPr lang="de-DE">
                <a:latin typeface="Calibri" charset="0"/>
              </a:rPr>
              <a:t>über-</a:t>
            </a:r>
          </a:p>
          <a:p>
            <a:r>
              <a:rPr lang="de-DE">
                <a:latin typeface="Calibri" charset="0"/>
              </a:rPr>
              <a:t>adiabatisch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70658"/>
                                        </p:tgtEl>
                                        <p:attrNameLst>
                                          <p:attrName>style.visibility</p:attrName>
                                        </p:attrNameLst>
                                      </p:cBhvr>
                                      <p:to>
                                        <p:strVal val="visible"/>
                                      </p:to>
                                    </p:set>
                                    <p:animEffect transition="in" filter="barn(outHorizontal)">
                                      <p:cBhvr>
                                        <p:cTn id="7" dur="500"/>
                                        <p:tgtEl>
                                          <p:spTgt spid="70658"/>
                                        </p:tgtEl>
                                      </p:cBhvr>
                                    </p:animEffect>
                                  </p:childTnLst>
                                </p:cTn>
                              </p:par>
                            </p:childTnLst>
                          </p:cTn>
                        </p:par>
                        <p:par>
                          <p:cTn id="8" fill="hold" nodeType="afterGroup">
                            <p:stCondLst>
                              <p:cond delay="1500"/>
                            </p:stCondLst>
                            <p:childTnLst>
                              <p:par>
                                <p:cTn id="9" presetID="1" presetClass="entr" presetSubtype="0" fill="hold" nodeType="afterEffect">
                                  <p:stCondLst>
                                    <p:cond delay="0"/>
                                  </p:stCondLst>
                                  <p:childTnLst>
                                    <p:set>
                                      <p:cBhvr>
                                        <p:cTn id="10" dur="1" fill="hold">
                                          <p:stCondLst>
                                            <p:cond delay="499"/>
                                          </p:stCondLst>
                                        </p:cTn>
                                        <p:tgtEl>
                                          <p:spTgt spid="70659"/>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499"/>
                                          </p:stCondLst>
                                        </p:cTn>
                                        <p:tgtEl>
                                          <p:spTgt spid="70660"/>
                                        </p:tgtEl>
                                        <p:attrNameLst>
                                          <p:attrName>style.visibility</p:attrName>
                                        </p:attrNameLst>
                                      </p:cBhvr>
                                      <p:to>
                                        <p:strVal val="visible"/>
                                      </p:to>
                                    </p:set>
                                  </p:childTnLst>
                                </p:cTn>
                              </p:par>
                            </p:childTnLst>
                          </p:cTn>
                        </p:par>
                        <p:par>
                          <p:cTn id="14" fill="hold" nodeType="afterGroup">
                            <p:stCondLst>
                              <p:cond delay="2500"/>
                            </p:stCondLst>
                            <p:childTnLst>
                              <p:par>
                                <p:cTn id="15" presetID="1" presetClass="entr" presetSubtype="0" fill="hold" grpId="0" nodeType="afterEffect">
                                  <p:stCondLst>
                                    <p:cond delay="0"/>
                                  </p:stCondLst>
                                  <p:childTnLst>
                                    <p:set>
                                      <p:cBhvr>
                                        <p:cTn id="16" dur="1" fill="hold">
                                          <p:stCondLst>
                                            <p:cond delay="499"/>
                                          </p:stCondLst>
                                        </p:cTn>
                                        <p:tgtEl>
                                          <p:spTgt spid="70661"/>
                                        </p:tgtEl>
                                        <p:attrNameLst>
                                          <p:attrName>style.visibility</p:attrName>
                                        </p:attrNameLst>
                                      </p:cBhvr>
                                      <p:to>
                                        <p:strVal val="visible"/>
                                      </p:to>
                                    </p:set>
                                  </p:childTnLst>
                                </p:cTn>
                              </p:par>
                            </p:childTnLst>
                          </p:cTn>
                        </p:par>
                        <p:par>
                          <p:cTn id="17" fill="hold" nodeType="afterGroup">
                            <p:stCondLst>
                              <p:cond delay="3000"/>
                            </p:stCondLst>
                            <p:childTnLst>
                              <p:par>
                                <p:cTn id="18" presetID="1" presetClass="entr" presetSubtype="0" fill="hold" grpId="0" nodeType="afterEffect">
                                  <p:stCondLst>
                                    <p:cond delay="0"/>
                                  </p:stCondLst>
                                  <p:childTnLst>
                                    <p:set>
                                      <p:cBhvr>
                                        <p:cTn id="19" dur="1" fill="hold">
                                          <p:stCondLst>
                                            <p:cond delay="499"/>
                                          </p:stCondLst>
                                        </p:cTn>
                                        <p:tgtEl>
                                          <p:spTgt spid="70662"/>
                                        </p:tgtEl>
                                        <p:attrNameLst>
                                          <p:attrName>style.visibility</p:attrName>
                                        </p:attrNameLst>
                                      </p:cBhvr>
                                      <p:to>
                                        <p:strVal val="visible"/>
                                      </p:to>
                                    </p:set>
                                  </p:childTnLst>
                                </p:cTn>
                              </p:par>
                            </p:childTnLst>
                          </p:cTn>
                        </p:par>
                        <p:par>
                          <p:cTn id="20" fill="hold" nodeType="afterGroup">
                            <p:stCondLst>
                              <p:cond delay="3500"/>
                            </p:stCondLst>
                            <p:childTnLst>
                              <p:par>
                                <p:cTn id="21" presetID="1" presetClass="entr" presetSubtype="0" fill="hold" grpId="0" nodeType="afterEffect">
                                  <p:stCondLst>
                                    <p:cond delay="0"/>
                                  </p:stCondLst>
                                  <p:childTnLst>
                                    <p:set>
                                      <p:cBhvr>
                                        <p:cTn id="22" dur="1" fill="hold">
                                          <p:stCondLst>
                                            <p:cond delay="499"/>
                                          </p:stCondLst>
                                        </p:cTn>
                                        <p:tgtEl>
                                          <p:spTgt spid="70669"/>
                                        </p:tgtEl>
                                        <p:attrNameLst>
                                          <p:attrName>style.visibility</p:attrName>
                                        </p:attrNameLst>
                                      </p:cBhvr>
                                      <p:to>
                                        <p:strVal val="visible"/>
                                      </p:to>
                                    </p:set>
                                  </p:childTnLst>
                                </p:cTn>
                              </p:par>
                            </p:childTnLst>
                          </p:cTn>
                        </p:par>
                        <p:par>
                          <p:cTn id="23" fill="hold" nodeType="afterGroup">
                            <p:stCondLst>
                              <p:cond delay="4000"/>
                            </p:stCondLst>
                            <p:childTnLst>
                              <p:par>
                                <p:cTn id="24" presetID="1" presetClass="entr" presetSubtype="0" fill="hold" grpId="0" nodeType="afterEffect">
                                  <p:stCondLst>
                                    <p:cond delay="0"/>
                                  </p:stCondLst>
                                  <p:childTnLst>
                                    <p:set>
                                      <p:cBhvr>
                                        <p:cTn id="25" dur="1" fill="hold">
                                          <p:stCondLst>
                                            <p:cond delay="499"/>
                                          </p:stCondLst>
                                        </p:cTn>
                                        <p:tgtEl>
                                          <p:spTgt spid="70663"/>
                                        </p:tgtEl>
                                        <p:attrNameLst>
                                          <p:attrName>style.visibility</p:attrName>
                                        </p:attrNameLst>
                                      </p:cBhvr>
                                      <p:to>
                                        <p:strVal val="visible"/>
                                      </p:to>
                                    </p:set>
                                  </p:childTnLst>
                                </p:cTn>
                              </p:par>
                            </p:childTnLst>
                          </p:cTn>
                        </p:par>
                        <p:par>
                          <p:cTn id="26" fill="hold" nodeType="afterGroup">
                            <p:stCondLst>
                              <p:cond delay="4500"/>
                            </p:stCondLst>
                            <p:childTnLst>
                              <p:par>
                                <p:cTn id="27" presetID="1" presetClass="entr" presetSubtype="0" fill="hold" grpId="0" nodeType="afterEffect">
                                  <p:stCondLst>
                                    <p:cond delay="0"/>
                                  </p:stCondLst>
                                  <p:childTnLst>
                                    <p:set>
                                      <p:cBhvr>
                                        <p:cTn id="28" dur="1" fill="hold">
                                          <p:stCondLst>
                                            <p:cond delay="499"/>
                                          </p:stCondLst>
                                        </p:cTn>
                                        <p:tgtEl>
                                          <p:spTgt spid="70670"/>
                                        </p:tgtEl>
                                        <p:attrNameLst>
                                          <p:attrName>style.visibility</p:attrName>
                                        </p:attrNameLst>
                                      </p:cBhvr>
                                      <p:to>
                                        <p:strVal val="visible"/>
                                      </p:to>
                                    </p:set>
                                  </p:childTnLst>
                                </p:cTn>
                              </p:par>
                            </p:childTnLst>
                          </p:cTn>
                        </p:par>
                        <p:par>
                          <p:cTn id="29" fill="hold" nodeType="afterGroup">
                            <p:stCondLst>
                              <p:cond delay="5000"/>
                            </p:stCondLst>
                            <p:childTnLst>
                              <p:par>
                                <p:cTn id="30" presetID="1" presetClass="entr" presetSubtype="0" fill="hold" grpId="0" nodeType="afterEffect">
                                  <p:stCondLst>
                                    <p:cond delay="0"/>
                                  </p:stCondLst>
                                  <p:childTnLst>
                                    <p:set>
                                      <p:cBhvr>
                                        <p:cTn id="31" dur="1" fill="hold">
                                          <p:stCondLst>
                                            <p:cond delay="499"/>
                                          </p:stCondLst>
                                        </p:cTn>
                                        <p:tgtEl>
                                          <p:spTgt spid="70664"/>
                                        </p:tgtEl>
                                        <p:attrNameLst>
                                          <p:attrName>style.visibility</p:attrName>
                                        </p:attrNameLst>
                                      </p:cBhvr>
                                      <p:to>
                                        <p:strVal val="visible"/>
                                      </p:to>
                                    </p:set>
                                  </p:childTnLst>
                                </p:cTn>
                              </p:par>
                            </p:childTnLst>
                          </p:cTn>
                        </p:par>
                        <p:par>
                          <p:cTn id="32" fill="hold" nodeType="afterGroup">
                            <p:stCondLst>
                              <p:cond delay="5500"/>
                            </p:stCondLst>
                            <p:childTnLst>
                              <p:par>
                                <p:cTn id="33" presetID="1" presetClass="entr" presetSubtype="0" fill="hold" grpId="0" nodeType="afterEffect">
                                  <p:stCondLst>
                                    <p:cond delay="0"/>
                                  </p:stCondLst>
                                  <p:childTnLst>
                                    <p:set>
                                      <p:cBhvr>
                                        <p:cTn id="34" dur="1" fill="hold">
                                          <p:stCondLst>
                                            <p:cond delay="499"/>
                                          </p:stCondLst>
                                        </p:cTn>
                                        <p:tgtEl>
                                          <p:spTgt spid="70667"/>
                                        </p:tgtEl>
                                        <p:attrNameLst>
                                          <p:attrName>style.visibility</p:attrName>
                                        </p:attrNameLst>
                                      </p:cBhvr>
                                      <p:to>
                                        <p:strVal val="visible"/>
                                      </p:to>
                                    </p:set>
                                  </p:childTnLst>
                                </p:cTn>
                              </p:par>
                            </p:childTnLst>
                          </p:cTn>
                        </p:par>
                        <p:par>
                          <p:cTn id="35" fill="hold" nodeType="afterGroup">
                            <p:stCondLst>
                              <p:cond delay="6000"/>
                            </p:stCondLst>
                            <p:childTnLst>
                              <p:par>
                                <p:cTn id="36" presetID="1" presetClass="entr" presetSubtype="0" fill="hold" grpId="0" nodeType="afterEffect">
                                  <p:stCondLst>
                                    <p:cond delay="0"/>
                                  </p:stCondLst>
                                  <p:childTnLst>
                                    <p:set>
                                      <p:cBhvr>
                                        <p:cTn id="37" dur="1" fill="hold">
                                          <p:stCondLst>
                                            <p:cond delay="499"/>
                                          </p:stCondLst>
                                        </p:cTn>
                                        <p:tgtEl>
                                          <p:spTgt spid="70666"/>
                                        </p:tgtEl>
                                        <p:attrNameLst>
                                          <p:attrName>style.visibility</p:attrName>
                                        </p:attrNameLst>
                                      </p:cBhvr>
                                      <p:to>
                                        <p:strVal val="visible"/>
                                      </p:to>
                                    </p:set>
                                  </p:childTnLst>
                                </p:cTn>
                              </p:par>
                            </p:childTnLst>
                          </p:cTn>
                        </p:par>
                        <p:par>
                          <p:cTn id="38" fill="hold" nodeType="afterGroup">
                            <p:stCondLst>
                              <p:cond delay="6500"/>
                            </p:stCondLst>
                            <p:childTnLst>
                              <p:par>
                                <p:cTn id="39" presetID="1" presetClass="entr" presetSubtype="0" fill="hold" grpId="0" nodeType="afterEffect">
                                  <p:stCondLst>
                                    <p:cond delay="0"/>
                                  </p:stCondLst>
                                  <p:childTnLst>
                                    <p:set>
                                      <p:cBhvr>
                                        <p:cTn id="40" dur="1" fill="hold">
                                          <p:stCondLst>
                                            <p:cond delay="499"/>
                                          </p:stCondLst>
                                        </p:cTn>
                                        <p:tgtEl>
                                          <p:spTgt spid="70668"/>
                                        </p:tgtEl>
                                        <p:attrNameLst>
                                          <p:attrName>style.visibility</p:attrName>
                                        </p:attrNameLst>
                                      </p:cBhvr>
                                      <p:to>
                                        <p:strVal val="visible"/>
                                      </p:to>
                                    </p:set>
                                  </p:childTnLst>
                                </p:cTn>
                              </p:par>
                            </p:childTnLst>
                          </p:cTn>
                        </p:par>
                        <p:par>
                          <p:cTn id="41" fill="hold" nodeType="afterGroup">
                            <p:stCondLst>
                              <p:cond delay="7000"/>
                            </p:stCondLst>
                            <p:childTnLst>
                              <p:par>
                                <p:cTn id="42" presetID="1" presetClass="entr" presetSubtype="0" fill="hold" grpId="0" nodeType="afterEffect">
                                  <p:stCondLst>
                                    <p:cond delay="0"/>
                                  </p:stCondLst>
                                  <p:childTnLst>
                                    <p:set>
                                      <p:cBhvr>
                                        <p:cTn id="43" dur="1" fill="hold">
                                          <p:stCondLst>
                                            <p:cond delay="499"/>
                                          </p:stCondLst>
                                        </p:cTn>
                                        <p:tgtEl>
                                          <p:spTgt spid="70676"/>
                                        </p:tgtEl>
                                        <p:attrNameLst>
                                          <p:attrName>style.visibility</p:attrName>
                                        </p:attrNameLst>
                                      </p:cBhvr>
                                      <p:to>
                                        <p:strVal val="visible"/>
                                      </p:to>
                                    </p:set>
                                  </p:childTnLst>
                                </p:cTn>
                              </p:par>
                            </p:childTnLst>
                          </p:cTn>
                        </p:par>
                        <p:par>
                          <p:cTn id="44" fill="hold" nodeType="afterGroup">
                            <p:stCondLst>
                              <p:cond delay="7500"/>
                            </p:stCondLst>
                            <p:childTnLst>
                              <p:par>
                                <p:cTn id="45" presetID="1" presetClass="entr" presetSubtype="0" fill="hold" grpId="0" nodeType="afterEffect">
                                  <p:stCondLst>
                                    <p:cond delay="0"/>
                                  </p:stCondLst>
                                  <p:childTnLst>
                                    <p:set>
                                      <p:cBhvr>
                                        <p:cTn id="46" dur="1" fill="hold">
                                          <p:stCondLst>
                                            <p:cond delay="499"/>
                                          </p:stCondLst>
                                        </p:cTn>
                                        <p:tgtEl>
                                          <p:spTgt spid="70674"/>
                                        </p:tgtEl>
                                        <p:attrNameLst>
                                          <p:attrName>style.visibility</p:attrName>
                                        </p:attrNameLst>
                                      </p:cBhvr>
                                      <p:to>
                                        <p:strVal val="visible"/>
                                      </p:to>
                                    </p:set>
                                  </p:childTnLst>
                                </p:cTn>
                              </p:par>
                            </p:childTnLst>
                          </p:cTn>
                        </p:par>
                        <p:par>
                          <p:cTn id="47" fill="hold" nodeType="afterGroup">
                            <p:stCondLst>
                              <p:cond delay="8000"/>
                            </p:stCondLst>
                            <p:childTnLst>
                              <p:par>
                                <p:cTn id="48" presetID="1" presetClass="entr" presetSubtype="0" fill="hold" grpId="0" nodeType="afterEffect">
                                  <p:stCondLst>
                                    <p:cond delay="0"/>
                                  </p:stCondLst>
                                  <p:childTnLst>
                                    <p:set>
                                      <p:cBhvr>
                                        <p:cTn id="49" dur="1" fill="hold">
                                          <p:stCondLst>
                                            <p:cond delay="499"/>
                                          </p:stCondLst>
                                        </p:cTn>
                                        <p:tgtEl>
                                          <p:spTgt spid="7067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9" fill="hold" grpId="0" nodeType="clickEffect">
                                  <p:stCondLst>
                                    <p:cond delay="0"/>
                                  </p:stCondLst>
                                  <p:childTnLst>
                                    <p:set>
                                      <p:cBhvr>
                                        <p:cTn id="53" dur="1" fill="hold">
                                          <p:stCondLst>
                                            <p:cond delay="0"/>
                                          </p:stCondLst>
                                        </p:cTn>
                                        <p:tgtEl>
                                          <p:spTgt spid="70665"/>
                                        </p:tgtEl>
                                        <p:attrNameLst>
                                          <p:attrName>style.visibility</p:attrName>
                                        </p:attrNameLst>
                                      </p:cBhvr>
                                      <p:to>
                                        <p:strVal val="visible"/>
                                      </p:to>
                                    </p:set>
                                    <p:animEffect transition="in" filter="strips(upLeft)">
                                      <p:cBhvr>
                                        <p:cTn id="54" dur="500"/>
                                        <p:tgtEl>
                                          <p:spTgt spid="7066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3" fill="hold" grpId="0" nodeType="clickEffect">
                                  <p:stCondLst>
                                    <p:cond delay="0"/>
                                  </p:stCondLst>
                                  <p:childTnLst>
                                    <p:set>
                                      <p:cBhvr>
                                        <p:cTn id="58" dur="1" fill="hold">
                                          <p:stCondLst>
                                            <p:cond delay="0"/>
                                          </p:stCondLst>
                                        </p:cTn>
                                        <p:tgtEl>
                                          <p:spTgt spid="70699"/>
                                        </p:tgtEl>
                                        <p:attrNameLst>
                                          <p:attrName>style.visibility</p:attrName>
                                        </p:attrNameLst>
                                      </p:cBhvr>
                                      <p:to>
                                        <p:strVal val="visible"/>
                                      </p:to>
                                    </p:set>
                                    <p:animEffect transition="in" filter="strips(upRight)">
                                      <p:cBhvr>
                                        <p:cTn id="59" dur="500"/>
                                        <p:tgtEl>
                                          <p:spTgt spid="7069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8" fill="hold" grpId="0" nodeType="clickEffect">
                                  <p:stCondLst>
                                    <p:cond delay="0"/>
                                  </p:stCondLst>
                                  <p:childTnLst>
                                    <p:set>
                                      <p:cBhvr>
                                        <p:cTn id="63" dur="1" fill="hold">
                                          <p:stCondLst>
                                            <p:cond delay="0"/>
                                          </p:stCondLst>
                                        </p:cTn>
                                        <p:tgtEl>
                                          <p:spTgt spid="70687"/>
                                        </p:tgtEl>
                                        <p:attrNameLst>
                                          <p:attrName>style.visibility</p:attrName>
                                        </p:attrNameLst>
                                      </p:cBhvr>
                                      <p:to>
                                        <p:strVal val="visible"/>
                                      </p:to>
                                    </p:set>
                                    <p:anim calcmode="lin" valueType="num">
                                      <p:cBhvr>
                                        <p:cTn id="64" dur="500" fill="hold"/>
                                        <p:tgtEl>
                                          <p:spTgt spid="70687"/>
                                        </p:tgtEl>
                                        <p:attrNameLst>
                                          <p:attrName>ppt_x</p:attrName>
                                        </p:attrNameLst>
                                      </p:cBhvr>
                                      <p:tavLst>
                                        <p:tav tm="0">
                                          <p:val>
                                            <p:strVal val="#ppt_x-#ppt_w/2"/>
                                          </p:val>
                                        </p:tav>
                                        <p:tav tm="100000">
                                          <p:val>
                                            <p:strVal val="#ppt_x"/>
                                          </p:val>
                                        </p:tav>
                                      </p:tavLst>
                                    </p:anim>
                                    <p:anim calcmode="lin" valueType="num">
                                      <p:cBhvr>
                                        <p:cTn id="65" dur="500" fill="hold"/>
                                        <p:tgtEl>
                                          <p:spTgt spid="70687"/>
                                        </p:tgtEl>
                                        <p:attrNameLst>
                                          <p:attrName>ppt_y</p:attrName>
                                        </p:attrNameLst>
                                      </p:cBhvr>
                                      <p:tavLst>
                                        <p:tav tm="0">
                                          <p:val>
                                            <p:strVal val="#ppt_y"/>
                                          </p:val>
                                        </p:tav>
                                        <p:tav tm="100000">
                                          <p:val>
                                            <p:strVal val="#ppt_y"/>
                                          </p:val>
                                        </p:tav>
                                      </p:tavLst>
                                    </p:anim>
                                    <p:anim calcmode="lin" valueType="num">
                                      <p:cBhvr>
                                        <p:cTn id="66" dur="500" fill="hold"/>
                                        <p:tgtEl>
                                          <p:spTgt spid="70687"/>
                                        </p:tgtEl>
                                        <p:attrNameLst>
                                          <p:attrName>ppt_w</p:attrName>
                                        </p:attrNameLst>
                                      </p:cBhvr>
                                      <p:tavLst>
                                        <p:tav tm="0">
                                          <p:val>
                                            <p:fltVal val="0"/>
                                          </p:val>
                                        </p:tav>
                                        <p:tav tm="100000">
                                          <p:val>
                                            <p:strVal val="#ppt_w"/>
                                          </p:val>
                                        </p:tav>
                                      </p:tavLst>
                                    </p:anim>
                                    <p:anim calcmode="lin" valueType="num">
                                      <p:cBhvr>
                                        <p:cTn id="67" dur="500" fill="hold"/>
                                        <p:tgtEl>
                                          <p:spTgt spid="70687"/>
                                        </p:tgtEl>
                                        <p:attrNameLst>
                                          <p:attrName>ppt_h</p:attrName>
                                        </p:attrNameLst>
                                      </p:cBhvr>
                                      <p:tavLst>
                                        <p:tav tm="0">
                                          <p:val>
                                            <p:strVal val="#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70685"/>
                                        </p:tgtEl>
                                        <p:attrNameLst>
                                          <p:attrName>style.visibility</p:attrName>
                                        </p:attrNameLst>
                                      </p:cBhvr>
                                      <p:to>
                                        <p:strVal val="visible"/>
                                      </p:to>
                                    </p:set>
                                    <p:animEffect transition="in" filter="strips(downLeft)">
                                      <p:cBhvr>
                                        <p:cTn id="72" dur="500"/>
                                        <p:tgtEl>
                                          <p:spTgt spid="7068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2" fill="hold" grpId="0" nodeType="clickEffect">
                                  <p:stCondLst>
                                    <p:cond delay="0"/>
                                  </p:stCondLst>
                                  <p:childTnLst>
                                    <p:set>
                                      <p:cBhvr>
                                        <p:cTn id="76" dur="1" fill="hold">
                                          <p:stCondLst>
                                            <p:cond delay="0"/>
                                          </p:stCondLst>
                                        </p:cTn>
                                        <p:tgtEl>
                                          <p:spTgt spid="70688"/>
                                        </p:tgtEl>
                                        <p:attrNameLst>
                                          <p:attrName>style.visibility</p:attrName>
                                        </p:attrNameLst>
                                      </p:cBhvr>
                                      <p:to>
                                        <p:strVal val="visible"/>
                                      </p:to>
                                    </p:set>
                                    <p:anim calcmode="lin" valueType="num">
                                      <p:cBhvr>
                                        <p:cTn id="77" dur="500" fill="hold"/>
                                        <p:tgtEl>
                                          <p:spTgt spid="70688"/>
                                        </p:tgtEl>
                                        <p:attrNameLst>
                                          <p:attrName>ppt_x</p:attrName>
                                        </p:attrNameLst>
                                      </p:cBhvr>
                                      <p:tavLst>
                                        <p:tav tm="0">
                                          <p:val>
                                            <p:strVal val="#ppt_x+#ppt_w/2"/>
                                          </p:val>
                                        </p:tav>
                                        <p:tav tm="100000">
                                          <p:val>
                                            <p:strVal val="#ppt_x"/>
                                          </p:val>
                                        </p:tav>
                                      </p:tavLst>
                                    </p:anim>
                                    <p:anim calcmode="lin" valueType="num">
                                      <p:cBhvr>
                                        <p:cTn id="78" dur="500" fill="hold"/>
                                        <p:tgtEl>
                                          <p:spTgt spid="70688"/>
                                        </p:tgtEl>
                                        <p:attrNameLst>
                                          <p:attrName>ppt_y</p:attrName>
                                        </p:attrNameLst>
                                      </p:cBhvr>
                                      <p:tavLst>
                                        <p:tav tm="0">
                                          <p:val>
                                            <p:strVal val="#ppt_y"/>
                                          </p:val>
                                        </p:tav>
                                        <p:tav tm="100000">
                                          <p:val>
                                            <p:strVal val="#ppt_y"/>
                                          </p:val>
                                        </p:tav>
                                      </p:tavLst>
                                    </p:anim>
                                    <p:anim calcmode="lin" valueType="num">
                                      <p:cBhvr>
                                        <p:cTn id="79" dur="500" fill="hold"/>
                                        <p:tgtEl>
                                          <p:spTgt spid="70688"/>
                                        </p:tgtEl>
                                        <p:attrNameLst>
                                          <p:attrName>ppt_w</p:attrName>
                                        </p:attrNameLst>
                                      </p:cBhvr>
                                      <p:tavLst>
                                        <p:tav tm="0">
                                          <p:val>
                                            <p:fltVal val="0"/>
                                          </p:val>
                                        </p:tav>
                                        <p:tav tm="100000">
                                          <p:val>
                                            <p:strVal val="#ppt_w"/>
                                          </p:val>
                                        </p:tav>
                                      </p:tavLst>
                                    </p:anim>
                                    <p:anim calcmode="lin" valueType="num">
                                      <p:cBhvr>
                                        <p:cTn id="80" dur="500" fill="hold"/>
                                        <p:tgtEl>
                                          <p:spTgt spid="70688"/>
                                        </p:tgtEl>
                                        <p:attrNameLst>
                                          <p:attrName>ppt_h</p:attrName>
                                        </p:attrNameLst>
                                      </p:cBhvr>
                                      <p:tavLst>
                                        <p:tav tm="0">
                                          <p:val>
                                            <p:strVal val="#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9" fill="hold" grpId="0" nodeType="clickEffect">
                                  <p:stCondLst>
                                    <p:cond delay="0"/>
                                  </p:stCondLst>
                                  <p:childTnLst>
                                    <p:set>
                                      <p:cBhvr>
                                        <p:cTn id="84" dur="1" fill="hold">
                                          <p:stCondLst>
                                            <p:cond delay="0"/>
                                          </p:stCondLst>
                                        </p:cTn>
                                        <p:tgtEl>
                                          <p:spTgt spid="70672"/>
                                        </p:tgtEl>
                                        <p:attrNameLst>
                                          <p:attrName>style.visibility</p:attrName>
                                        </p:attrNameLst>
                                      </p:cBhvr>
                                      <p:to>
                                        <p:strVal val="visible"/>
                                      </p:to>
                                    </p:set>
                                    <p:animEffect transition="in" filter="strips(upLeft)">
                                      <p:cBhvr>
                                        <p:cTn id="85" dur="500"/>
                                        <p:tgtEl>
                                          <p:spTgt spid="7067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8" presetClass="entr" presetSubtype="3" fill="hold" grpId="0" nodeType="clickEffect">
                                  <p:stCondLst>
                                    <p:cond delay="0"/>
                                  </p:stCondLst>
                                  <p:childTnLst>
                                    <p:set>
                                      <p:cBhvr>
                                        <p:cTn id="89" dur="1" fill="hold">
                                          <p:stCondLst>
                                            <p:cond delay="0"/>
                                          </p:stCondLst>
                                        </p:cTn>
                                        <p:tgtEl>
                                          <p:spTgt spid="70689"/>
                                        </p:tgtEl>
                                        <p:attrNameLst>
                                          <p:attrName>style.visibility</p:attrName>
                                        </p:attrNameLst>
                                      </p:cBhvr>
                                      <p:to>
                                        <p:strVal val="visible"/>
                                      </p:to>
                                    </p:set>
                                    <p:animEffect transition="in" filter="strips(upRight)">
                                      <p:cBhvr>
                                        <p:cTn id="90" dur="500"/>
                                        <p:tgtEl>
                                          <p:spTgt spid="7068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8" fill="hold" grpId="0" nodeType="clickEffect">
                                  <p:stCondLst>
                                    <p:cond delay="0"/>
                                  </p:stCondLst>
                                  <p:childTnLst>
                                    <p:set>
                                      <p:cBhvr>
                                        <p:cTn id="94" dur="1" fill="hold">
                                          <p:stCondLst>
                                            <p:cond delay="0"/>
                                          </p:stCondLst>
                                        </p:cTn>
                                        <p:tgtEl>
                                          <p:spTgt spid="70691"/>
                                        </p:tgtEl>
                                        <p:attrNameLst>
                                          <p:attrName>style.visibility</p:attrName>
                                        </p:attrNameLst>
                                      </p:cBhvr>
                                      <p:to>
                                        <p:strVal val="visible"/>
                                      </p:to>
                                    </p:set>
                                    <p:anim calcmode="lin" valueType="num">
                                      <p:cBhvr>
                                        <p:cTn id="95" dur="500" fill="hold"/>
                                        <p:tgtEl>
                                          <p:spTgt spid="70691"/>
                                        </p:tgtEl>
                                        <p:attrNameLst>
                                          <p:attrName>ppt_x</p:attrName>
                                        </p:attrNameLst>
                                      </p:cBhvr>
                                      <p:tavLst>
                                        <p:tav tm="0">
                                          <p:val>
                                            <p:strVal val="#ppt_x-#ppt_w/2"/>
                                          </p:val>
                                        </p:tav>
                                        <p:tav tm="100000">
                                          <p:val>
                                            <p:strVal val="#ppt_x"/>
                                          </p:val>
                                        </p:tav>
                                      </p:tavLst>
                                    </p:anim>
                                    <p:anim calcmode="lin" valueType="num">
                                      <p:cBhvr>
                                        <p:cTn id="96" dur="500" fill="hold"/>
                                        <p:tgtEl>
                                          <p:spTgt spid="70691"/>
                                        </p:tgtEl>
                                        <p:attrNameLst>
                                          <p:attrName>ppt_y</p:attrName>
                                        </p:attrNameLst>
                                      </p:cBhvr>
                                      <p:tavLst>
                                        <p:tav tm="0">
                                          <p:val>
                                            <p:strVal val="#ppt_y"/>
                                          </p:val>
                                        </p:tav>
                                        <p:tav tm="100000">
                                          <p:val>
                                            <p:strVal val="#ppt_y"/>
                                          </p:val>
                                        </p:tav>
                                      </p:tavLst>
                                    </p:anim>
                                    <p:anim calcmode="lin" valueType="num">
                                      <p:cBhvr>
                                        <p:cTn id="97" dur="500" fill="hold"/>
                                        <p:tgtEl>
                                          <p:spTgt spid="70691"/>
                                        </p:tgtEl>
                                        <p:attrNameLst>
                                          <p:attrName>ppt_w</p:attrName>
                                        </p:attrNameLst>
                                      </p:cBhvr>
                                      <p:tavLst>
                                        <p:tav tm="0">
                                          <p:val>
                                            <p:fltVal val="0"/>
                                          </p:val>
                                        </p:tav>
                                        <p:tav tm="100000">
                                          <p:val>
                                            <p:strVal val="#ppt_w"/>
                                          </p:val>
                                        </p:tav>
                                      </p:tavLst>
                                    </p:anim>
                                    <p:anim calcmode="lin" valueType="num">
                                      <p:cBhvr>
                                        <p:cTn id="98" dur="500" fill="hold"/>
                                        <p:tgtEl>
                                          <p:spTgt spid="70691"/>
                                        </p:tgtEl>
                                        <p:attrNameLst>
                                          <p:attrName>ppt_h</p:attrName>
                                        </p:attrNameLst>
                                      </p:cBhvr>
                                      <p:tavLst>
                                        <p:tav tm="0">
                                          <p:val>
                                            <p:strVal val="#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8" presetClass="entr" presetSubtype="12" fill="hold" grpId="0" nodeType="clickEffect">
                                  <p:stCondLst>
                                    <p:cond delay="0"/>
                                  </p:stCondLst>
                                  <p:childTnLst>
                                    <p:set>
                                      <p:cBhvr>
                                        <p:cTn id="102" dur="1" fill="hold">
                                          <p:stCondLst>
                                            <p:cond delay="0"/>
                                          </p:stCondLst>
                                        </p:cTn>
                                        <p:tgtEl>
                                          <p:spTgt spid="70690"/>
                                        </p:tgtEl>
                                        <p:attrNameLst>
                                          <p:attrName>style.visibility</p:attrName>
                                        </p:attrNameLst>
                                      </p:cBhvr>
                                      <p:to>
                                        <p:strVal val="visible"/>
                                      </p:to>
                                    </p:set>
                                    <p:animEffect transition="in" filter="strips(downLeft)">
                                      <p:cBhvr>
                                        <p:cTn id="103" dur="500"/>
                                        <p:tgtEl>
                                          <p:spTgt spid="7069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7" presetClass="entr" presetSubtype="2" fill="hold" grpId="0" nodeType="clickEffect">
                                  <p:stCondLst>
                                    <p:cond delay="0"/>
                                  </p:stCondLst>
                                  <p:childTnLst>
                                    <p:set>
                                      <p:cBhvr>
                                        <p:cTn id="107" dur="1" fill="hold">
                                          <p:stCondLst>
                                            <p:cond delay="0"/>
                                          </p:stCondLst>
                                        </p:cTn>
                                        <p:tgtEl>
                                          <p:spTgt spid="70692"/>
                                        </p:tgtEl>
                                        <p:attrNameLst>
                                          <p:attrName>style.visibility</p:attrName>
                                        </p:attrNameLst>
                                      </p:cBhvr>
                                      <p:to>
                                        <p:strVal val="visible"/>
                                      </p:to>
                                    </p:set>
                                    <p:anim calcmode="lin" valueType="num">
                                      <p:cBhvr>
                                        <p:cTn id="108" dur="500" fill="hold"/>
                                        <p:tgtEl>
                                          <p:spTgt spid="70692"/>
                                        </p:tgtEl>
                                        <p:attrNameLst>
                                          <p:attrName>ppt_x</p:attrName>
                                        </p:attrNameLst>
                                      </p:cBhvr>
                                      <p:tavLst>
                                        <p:tav tm="0">
                                          <p:val>
                                            <p:strVal val="#ppt_x+#ppt_w/2"/>
                                          </p:val>
                                        </p:tav>
                                        <p:tav tm="100000">
                                          <p:val>
                                            <p:strVal val="#ppt_x"/>
                                          </p:val>
                                        </p:tav>
                                      </p:tavLst>
                                    </p:anim>
                                    <p:anim calcmode="lin" valueType="num">
                                      <p:cBhvr>
                                        <p:cTn id="109" dur="500" fill="hold"/>
                                        <p:tgtEl>
                                          <p:spTgt spid="70692"/>
                                        </p:tgtEl>
                                        <p:attrNameLst>
                                          <p:attrName>ppt_y</p:attrName>
                                        </p:attrNameLst>
                                      </p:cBhvr>
                                      <p:tavLst>
                                        <p:tav tm="0">
                                          <p:val>
                                            <p:strVal val="#ppt_y"/>
                                          </p:val>
                                        </p:tav>
                                        <p:tav tm="100000">
                                          <p:val>
                                            <p:strVal val="#ppt_y"/>
                                          </p:val>
                                        </p:tav>
                                      </p:tavLst>
                                    </p:anim>
                                    <p:anim calcmode="lin" valueType="num">
                                      <p:cBhvr>
                                        <p:cTn id="110" dur="500" fill="hold"/>
                                        <p:tgtEl>
                                          <p:spTgt spid="70692"/>
                                        </p:tgtEl>
                                        <p:attrNameLst>
                                          <p:attrName>ppt_w</p:attrName>
                                        </p:attrNameLst>
                                      </p:cBhvr>
                                      <p:tavLst>
                                        <p:tav tm="0">
                                          <p:val>
                                            <p:fltVal val="0"/>
                                          </p:val>
                                        </p:tav>
                                        <p:tav tm="100000">
                                          <p:val>
                                            <p:strVal val="#ppt_w"/>
                                          </p:val>
                                        </p:tav>
                                      </p:tavLst>
                                    </p:anim>
                                    <p:anim calcmode="lin" valueType="num">
                                      <p:cBhvr>
                                        <p:cTn id="111" dur="500" fill="hold"/>
                                        <p:tgtEl>
                                          <p:spTgt spid="70692"/>
                                        </p:tgtEl>
                                        <p:attrNameLst>
                                          <p:attrName>ppt_h</p:attrName>
                                        </p:attrNameLst>
                                      </p:cBhvr>
                                      <p:tavLst>
                                        <p:tav tm="0">
                                          <p:val>
                                            <p:strVal val="#ppt_h"/>
                                          </p:val>
                                        </p:tav>
                                        <p:tav tm="100000">
                                          <p:val>
                                            <p:strVal val="#ppt_h"/>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70697"/>
                                        </p:tgtEl>
                                        <p:attrNameLst>
                                          <p:attrName>style.visibility</p:attrName>
                                        </p:attrNameLst>
                                      </p:cBhvr>
                                      <p:to>
                                        <p:strVal val="visible"/>
                                      </p:to>
                                    </p:set>
                                    <p:anim calcmode="lin" valueType="num">
                                      <p:cBhvr>
                                        <p:cTn id="116" dur="500" fill="hold"/>
                                        <p:tgtEl>
                                          <p:spTgt spid="70697"/>
                                        </p:tgtEl>
                                        <p:attrNameLst>
                                          <p:attrName>ppt_w</p:attrName>
                                        </p:attrNameLst>
                                      </p:cBhvr>
                                      <p:tavLst>
                                        <p:tav tm="0">
                                          <p:val>
                                            <p:fltVal val="0"/>
                                          </p:val>
                                        </p:tav>
                                        <p:tav tm="100000">
                                          <p:val>
                                            <p:strVal val="#ppt_w"/>
                                          </p:val>
                                        </p:tav>
                                      </p:tavLst>
                                    </p:anim>
                                    <p:anim calcmode="lin" valueType="num">
                                      <p:cBhvr>
                                        <p:cTn id="117" dur="500" fill="hold"/>
                                        <p:tgtEl>
                                          <p:spTgt spid="70697"/>
                                        </p:tgtEl>
                                        <p:attrNameLst>
                                          <p:attrName>ppt_h</p:attrName>
                                        </p:attrNameLst>
                                      </p:cBhvr>
                                      <p:tavLst>
                                        <p:tav tm="0">
                                          <p:val>
                                            <p:fltVal val="0"/>
                                          </p:val>
                                        </p:tav>
                                        <p:tav tm="100000">
                                          <p:val>
                                            <p:strVal val="#ppt_h"/>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3" presetClass="entr" presetSubtype="16" fill="hold" grpId="0" nodeType="clickEffect">
                                  <p:stCondLst>
                                    <p:cond delay="0"/>
                                  </p:stCondLst>
                                  <p:childTnLst>
                                    <p:set>
                                      <p:cBhvr>
                                        <p:cTn id="121" dur="1" fill="hold">
                                          <p:stCondLst>
                                            <p:cond delay="0"/>
                                          </p:stCondLst>
                                        </p:cTn>
                                        <p:tgtEl>
                                          <p:spTgt spid="70698"/>
                                        </p:tgtEl>
                                        <p:attrNameLst>
                                          <p:attrName>style.visibility</p:attrName>
                                        </p:attrNameLst>
                                      </p:cBhvr>
                                      <p:to>
                                        <p:strVal val="visible"/>
                                      </p:to>
                                    </p:set>
                                    <p:anim calcmode="lin" valueType="num">
                                      <p:cBhvr>
                                        <p:cTn id="122" dur="500" fill="hold"/>
                                        <p:tgtEl>
                                          <p:spTgt spid="70698"/>
                                        </p:tgtEl>
                                        <p:attrNameLst>
                                          <p:attrName>ppt_w</p:attrName>
                                        </p:attrNameLst>
                                      </p:cBhvr>
                                      <p:tavLst>
                                        <p:tav tm="0">
                                          <p:val>
                                            <p:fltVal val="0"/>
                                          </p:val>
                                        </p:tav>
                                        <p:tav tm="100000">
                                          <p:val>
                                            <p:strVal val="#ppt_w"/>
                                          </p:val>
                                        </p:tav>
                                      </p:tavLst>
                                    </p:anim>
                                    <p:anim calcmode="lin" valueType="num">
                                      <p:cBhvr>
                                        <p:cTn id="123" dur="500" fill="hold"/>
                                        <p:tgtEl>
                                          <p:spTgt spid="706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9" grpId="0" animBg="1"/>
      <p:bldP spid="70658" grpId="0" autoUpdateAnimBg="0"/>
      <p:bldP spid="70660" grpId="0" autoUpdateAnimBg="0"/>
      <p:bldP spid="70661" grpId="0" autoUpdateAnimBg="0"/>
      <p:bldP spid="70662" grpId="0" animBg="1"/>
      <p:bldP spid="70663" grpId="0" animBg="1"/>
      <p:bldP spid="70664" grpId="0" animBg="1"/>
      <p:bldP spid="70665" grpId="0" animBg="1"/>
      <p:bldP spid="70666" grpId="0" animBg="1"/>
      <p:bldP spid="70667" grpId="0" autoUpdateAnimBg="0"/>
      <p:bldP spid="70668" grpId="0" autoUpdateAnimBg="0"/>
      <p:bldP spid="70669" grpId="0" autoUpdateAnimBg="0"/>
      <p:bldP spid="70670" grpId="0" autoUpdateAnimBg="0"/>
      <p:bldP spid="70672" grpId="0" animBg="1"/>
      <p:bldP spid="70674" grpId="0" animBg="1"/>
      <p:bldP spid="70675" grpId="0" animBg="1"/>
      <p:bldP spid="70685" grpId="0" animBg="1"/>
      <p:bldP spid="70676" grpId="0" animBg="1"/>
      <p:bldP spid="70687" grpId="0" autoUpdateAnimBg="0"/>
      <p:bldP spid="70688" grpId="0" autoUpdateAnimBg="0"/>
      <p:bldP spid="70689" grpId="0" animBg="1"/>
      <p:bldP spid="70690" grpId="0" animBg="1"/>
      <p:bldP spid="70691" grpId="0" autoUpdateAnimBg="0"/>
      <p:bldP spid="70692" grpId="0" autoUpdateAnimBg="0"/>
      <p:bldP spid="70697" grpId="0" animBg="1" autoUpdateAnimBg="0"/>
      <p:bldP spid="7069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981200" y="381000"/>
            <a:ext cx="6477000" cy="762000"/>
          </a:xfrm>
        </p:spPr>
        <p:txBody>
          <a:bodyPr/>
          <a:lstStyle/>
          <a:p>
            <a:r>
              <a:rPr lang="de-DE" sz="3800">
                <a:latin typeface="Calibri" charset="0"/>
              </a:rPr>
              <a:t>Thermodynamisches Diagramm</a:t>
            </a:r>
            <a:endParaRPr lang="de-DE">
              <a:latin typeface="Calibri" charset="0"/>
            </a:endParaRPr>
          </a:p>
        </p:txBody>
      </p:sp>
      <p:pic>
        <p:nvPicPr>
          <p:cNvPr id="71683" name="Picture 3" descr="E:\AB\FLIEGEN\MET\PP-Met\temp_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858000" cy="515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4" name="Line 4"/>
          <p:cNvSpPr>
            <a:spLocks noChangeShapeType="1"/>
          </p:cNvSpPr>
          <p:nvPr/>
        </p:nvSpPr>
        <p:spPr bwMode="auto">
          <a:xfrm flipH="1" flipV="1">
            <a:off x="1600200" y="2971800"/>
            <a:ext cx="3810000" cy="342900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71685" name="Line 5"/>
          <p:cNvSpPr>
            <a:spLocks noChangeShapeType="1"/>
          </p:cNvSpPr>
          <p:nvPr/>
        </p:nvSpPr>
        <p:spPr bwMode="auto">
          <a:xfrm flipH="1" flipV="1">
            <a:off x="1600200" y="3733800"/>
            <a:ext cx="2895600" cy="2667000"/>
          </a:xfrm>
          <a:prstGeom prst="line">
            <a:avLst/>
          </a:prstGeom>
          <a:noFill/>
          <a:ln w="25400">
            <a:solidFill>
              <a:srgbClr val="008000"/>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71686" name="Line 6"/>
          <p:cNvSpPr>
            <a:spLocks noChangeShapeType="1"/>
          </p:cNvSpPr>
          <p:nvPr/>
        </p:nvSpPr>
        <p:spPr bwMode="auto">
          <a:xfrm flipH="1" flipV="1">
            <a:off x="1600200" y="2209800"/>
            <a:ext cx="4876800" cy="4267200"/>
          </a:xfrm>
          <a:prstGeom prst="line">
            <a:avLst/>
          </a:prstGeom>
          <a:noFill/>
          <a:ln w="25400">
            <a:solidFill>
              <a:srgbClr val="0080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1688" name="Freeform 8"/>
          <p:cNvSpPr>
            <a:spLocks/>
          </p:cNvSpPr>
          <p:nvPr/>
        </p:nvSpPr>
        <p:spPr bwMode="auto">
          <a:xfrm>
            <a:off x="1600200" y="2590800"/>
            <a:ext cx="2438400" cy="3810000"/>
          </a:xfrm>
          <a:custGeom>
            <a:avLst/>
            <a:gdLst>
              <a:gd name="T0" fmla="*/ 2147483647 w 1536"/>
              <a:gd name="T1" fmla="*/ 2147483647 h 2400"/>
              <a:gd name="T2" fmla="*/ 2147483647 w 1536"/>
              <a:gd name="T3" fmla="*/ 2147483647 h 2400"/>
              <a:gd name="T4" fmla="*/ 2147483647 w 1536"/>
              <a:gd name="T5" fmla="*/ 2147483647 h 2400"/>
              <a:gd name="T6" fmla="*/ 2147483647 w 1536"/>
              <a:gd name="T7" fmla="*/ 2147483647 h 2400"/>
              <a:gd name="T8" fmla="*/ 2147483647 w 1536"/>
              <a:gd name="T9" fmla="*/ 2147483647 h 2400"/>
              <a:gd name="T10" fmla="*/ 0 w 1536"/>
              <a:gd name="T11" fmla="*/ 0 h 2400"/>
              <a:gd name="T12" fmla="*/ 0 60000 65536"/>
              <a:gd name="T13" fmla="*/ 0 60000 65536"/>
              <a:gd name="T14" fmla="*/ 0 60000 65536"/>
              <a:gd name="T15" fmla="*/ 0 60000 65536"/>
              <a:gd name="T16" fmla="*/ 0 60000 65536"/>
              <a:gd name="T17" fmla="*/ 0 60000 65536"/>
              <a:gd name="T18" fmla="*/ 0 w 1536"/>
              <a:gd name="T19" fmla="*/ 0 h 2400"/>
              <a:gd name="T20" fmla="*/ 1536 w 1536"/>
              <a:gd name="T21" fmla="*/ 2400 h 2400"/>
            </a:gdLst>
            <a:ahLst/>
            <a:cxnLst>
              <a:cxn ang="T12">
                <a:pos x="T0" y="T1"/>
              </a:cxn>
              <a:cxn ang="T13">
                <a:pos x="T2" y="T3"/>
              </a:cxn>
              <a:cxn ang="T14">
                <a:pos x="T4" y="T5"/>
              </a:cxn>
              <a:cxn ang="T15">
                <a:pos x="T6" y="T7"/>
              </a:cxn>
              <a:cxn ang="T16">
                <a:pos x="T8" y="T9"/>
              </a:cxn>
              <a:cxn ang="T17">
                <a:pos x="T10" y="T11"/>
              </a:cxn>
            </a:cxnLst>
            <a:rect l="T18" t="T19" r="T20" b="T21"/>
            <a:pathLst>
              <a:path w="1536" h="2400">
                <a:moveTo>
                  <a:pt x="1536" y="2400"/>
                </a:moveTo>
                <a:cubicBezTo>
                  <a:pt x="1424" y="2204"/>
                  <a:pt x="1312" y="2008"/>
                  <a:pt x="1200" y="1824"/>
                </a:cubicBezTo>
                <a:cubicBezTo>
                  <a:pt x="1088" y="1640"/>
                  <a:pt x="976" y="1472"/>
                  <a:pt x="864" y="1296"/>
                </a:cubicBezTo>
                <a:cubicBezTo>
                  <a:pt x="752" y="1120"/>
                  <a:pt x="624" y="912"/>
                  <a:pt x="528" y="768"/>
                </a:cubicBezTo>
                <a:cubicBezTo>
                  <a:pt x="432" y="624"/>
                  <a:pt x="376" y="560"/>
                  <a:pt x="288" y="432"/>
                </a:cubicBezTo>
                <a:cubicBezTo>
                  <a:pt x="200" y="304"/>
                  <a:pt x="100" y="152"/>
                  <a:pt x="0" y="0"/>
                </a:cubicBezTo>
              </a:path>
            </a:pathLst>
          </a:custGeom>
          <a:noFill/>
          <a:ln w="3810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71689" name="Freeform 9"/>
          <p:cNvSpPr>
            <a:spLocks/>
          </p:cNvSpPr>
          <p:nvPr/>
        </p:nvSpPr>
        <p:spPr bwMode="auto">
          <a:xfrm>
            <a:off x="2362200" y="1371600"/>
            <a:ext cx="2971800" cy="5029200"/>
          </a:xfrm>
          <a:custGeom>
            <a:avLst/>
            <a:gdLst>
              <a:gd name="T0" fmla="*/ 2147483647 w 1872"/>
              <a:gd name="T1" fmla="*/ 2147483647 h 3168"/>
              <a:gd name="T2" fmla="*/ 2147483647 w 1872"/>
              <a:gd name="T3" fmla="*/ 2147483647 h 3168"/>
              <a:gd name="T4" fmla="*/ 2147483647 w 1872"/>
              <a:gd name="T5" fmla="*/ 2147483647 h 3168"/>
              <a:gd name="T6" fmla="*/ 2147483647 w 1872"/>
              <a:gd name="T7" fmla="*/ 2147483647 h 3168"/>
              <a:gd name="T8" fmla="*/ 2147483647 w 1872"/>
              <a:gd name="T9" fmla="*/ 2147483647 h 3168"/>
              <a:gd name="T10" fmla="*/ 2147483647 w 1872"/>
              <a:gd name="T11" fmla="*/ 2147483647 h 3168"/>
              <a:gd name="T12" fmla="*/ 2147483647 w 1872"/>
              <a:gd name="T13" fmla="*/ 2147483647 h 3168"/>
              <a:gd name="T14" fmla="*/ 2147483647 w 1872"/>
              <a:gd name="T15" fmla="*/ 2147483647 h 3168"/>
              <a:gd name="T16" fmla="*/ 2147483647 w 1872"/>
              <a:gd name="T17" fmla="*/ 2147483647 h 3168"/>
              <a:gd name="T18" fmla="*/ 2147483647 w 1872"/>
              <a:gd name="T19" fmla="*/ 2147483647 h 3168"/>
              <a:gd name="T20" fmla="*/ 2147483647 w 1872"/>
              <a:gd name="T21" fmla="*/ 2147483647 h 3168"/>
              <a:gd name="T22" fmla="*/ 0 w 1872"/>
              <a:gd name="T23" fmla="*/ 0 h 3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2"/>
              <a:gd name="T37" fmla="*/ 0 h 3168"/>
              <a:gd name="T38" fmla="*/ 1872 w 1872"/>
              <a:gd name="T39" fmla="*/ 3168 h 3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2" h="3168">
                <a:moveTo>
                  <a:pt x="1872" y="3168"/>
                </a:moveTo>
                <a:cubicBezTo>
                  <a:pt x="1788" y="3016"/>
                  <a:pt x="1704" y="2864"/>
                  <a:pt x="1632" y="2736"/>
                </a:cubicBezTo>
                <a:cubicBezTo>
                  <a:pt x="1560" y="2608"/>
                  <a:pt x="1496" y="2504"/>
                  <a:pt x="1440" y="2400"/>
                </a:cubicBezTo>
                <a:cubicBezTo>
                  <a:pt x="1384" y="2296"/>
                  <a:pt x="1344" y="2200"/>
                  <a:pt x="1296" y="2112"/>
                </a:cubicBezTo>
                <a:cubicBezTo>
                  <a:pt x="1248" y="2024"/>
                  <a:pt x="1208" y="1968"/>
                  <a:pt x="1152" y="1872"/>
                </a:cubicBezTo>
                <a:cubicBezTo>
                  <a:pt x="1096" y="1776"/>
                  <a:pt x="1016" y="1640"/>
                  <a:pt x="960" y="1536"/>
                </a:cubicBezTo>
                <a:cubicBezTo>
                  <a:pt x="904" y="1432"/>
                  <a:pt x="872" y="1344"/>
                  <a:pt x="816" y="1248"/>
                </a:cubicBezTo>
                <a:cubicBezTo>
                  <a:pt x="760" y="1152"/>
                  <a:pt x="688" y="1064"/>
                  <a:pt x="624" y="960"/>
                </a:cubicBezTo>
                <a:cubicBezTo>
                  <a:pt x="560" y="856"/>
                  <a:pt x="488" y="712"/>
                  <a:pt x="432" y="624"/>
                </a:cubicBezTo>
                <a:cubicBezTo>
                  <a:pt x="376" y="536"/>
                  <a:pt x="336" y="504"/>
                  <a:pt x="288" y="432"/>
                </a:cubicBezTo>
                <a:cubicBezTo>
                  <a:pt x="240" y="360"/>
                  <a:pt x="192" y="264"/>
                  <a:pt x="144" y="192"/>
                </a:cubicBezTo>
                <a:cubicBezTo>
                  <a:pt x="96" y="120"/>
                  <a:pt x="48" y="60"/>
                  <a:pt x="0" y="0"/>
                </a:cubicBezTo>
              </a:path>
            </a:pathLst>
          </a:custGeom>
          <a:noFill/>
          <a:ln w="2540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71690" name="Freeform 10"/>
          <p:cNvSpPr>
            <a:spLocks/>
          </p:cNvSpPr>
          <p:nvPr/>
        </p:nvSpPr>
        <p:spPr bwMode="auto">
          <a:xfrm>
            <a:off x="4648200" y="1371600"/>
            <a:ext cx="2514600" cy="5105400"/>
          </a:xfrm>
          <a:custGeom>
            <a:avLst/>
            <a:gdLst>
              <a:gd name="T0" fmla="*/ 2147483647 w 1584"/>
              <a:gd name="T1" fmla="*/ 2147483647 h 3216"/>
              <a:gd name="T2" fmla="*/ 2147483647 w 1584"/>
              <a:gd name="T3" fmla="*/ 2147483647 h 3216"/>
              <a:gd name="T4" fmla="*/ 2147483647 w 1584"/>
              <a:gd name="T5" fmla="*/ 2147483647 h 3216"/>
              <a:gd name="T6" fmla="*/ 2147483647 w 1584"/>
              <a:gd name="T7" fmla="*/ 2147483647 h 3216"/>
              <a:gd name="T8" fmla="*/ 2147483647 w 1584"/>
              <a:gd name="T9" fmla="*/ 2147483647 h 3216"/>
              <a:gd name="T10" fmla="*/ 2147483647 w 1584"/>
              <a:gd name="T11" fmla="*/ 2147483647 h 3216"/>
              <a:gd name="T12" fmla="*/ 2147483647 w 1584"/>
              <a:gd name="T13" fmla="*/ 2147483647 h 3216"/>
              <a:gd name="T14" fmla="*/ 2147483647 w 1584"/>
              <a:gd name="T15" fmla="*/ 2147483647 h 3216"/>
              <a:gd name="T16" fmla="*/ 2147483647 w 1584"/>
              <a:gd name="T17" fmla="*/ 2147483647 h 3216"/>
              <a:gd name="T18" fmla="*/ 2147483647 w 1584"/>
              <a:gd name="T19" fmla="*/ 2147483647 h 3216"/>
              <a:gd name="T20" fmla="*/ 2147483647 w 1584"/>
              <a:gd name="T21" fmla="*/ 2147483647 h 3216"/>
              <a:gd name="T22" fmla="*/ 2147483647 w 1584"/>
              <a:gd name="T23" fmla="*/ 2147483647 h 3216"/>
              <a:gd name="T24" fmla="*/ 2147483647 w 1584"/>
              <a:gd name="T25" fmla="*/ 2147483647 h 3216"/>
              <a:gd name="T26" fmla="*/ 0 w 1584"/>
              <a:gd name="T27" fmla="*/ 0 h 3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4"/>
              <a:gd name="T43" fmla="*/ 0 h 3216"/>
              <a:gd name="T44" fmla="*/ 1584 w 1584"/>
              <a:gd name="T45" fmla="*/ 3216 h 3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4" h="3216">
                <a:moveTo>
                  <a:pt x="1584" y="3216"/>
                </a:moveTo>
                <a:cubicBezTo>
                  <a:pt x="1516" y="3060"/>
                  <a:pt x="1448" y="2904"/>
                  <a:pt x="1392" y="2784"/>
                </a:cubicBezTo>
                <a:cubicBezTo>
                  <a:pt x="1336" y="2664"/>
                  <a:pt x="1296" y="2592"/>
                  <a:pt x="1248" y="2496"/>
                </a:cubicBezTo>
                <a:cubicBezTo>
                  <a:pt x="1200" y="2400"/>
                  <a:pt x="1152" y="2312"/>
                  <a:pt x="1104" y="2208"/>
                </a:cubicBezTo>
                <a:cubicBezTo>
                  <a:pt x="1056" y="2104"/>
                  <a:pt x="1000" y="1960"/>
                  <a:pt x="960" y="1872"/>
                </a:cubicBezTo>
                <a:cubicBezTo>
                  <a:pt x="920" y="1784"/>
                  <a:pt x="904" y="1760"/>
                  <a:pt x="864" y="1680"/>
                </a:cubicBezTo>
                <a:cubicBezTo>
                  <a:pt x="824" y="1600"/>
                  <a:pt x="768" y="1488"/>
                  <a:pt x="720" y="1392"/>
                </a:cubicBezTo>
                <a:cubicBezTo>
                  <a:pt x="672" y="1296"/>
                  <a:pt x="616" y="1184"/>
                  <a:pt x="576" y="1104"/>
                </a:cubicBezTo>
                <a:cubicBezTo>
                  <a:pt x="536" y="1024"/>
                  <a:pt x="512" y="976"/>
                  <a:pt x="480" y="912"/>
                </a:cubicBezTo>
                <a:cubicBezTo>
                  <a:pt x="448" y="848"/>
                  <a:pt x="416" y="784"/>
                  <a:pt x="384" y="720"/>
                </a:cubicBezTo>
                <a:cubicBezTo>
                  <a:pt x="352" y="656"/>
                  <a:pt x="320" y="592"/>
                  <a:pt x="288" y="528"/>
                </a:cubicBezTo>
                <a:cubicBezTo>
                  <a:pt x="256" y="464"/>
                  <a:pt x="224" y="400"/>
                  <a:pt x="192" y="336"/>
                </a:cubicBezTo>
                <a:cubicBezTo>
                  <a:pt x="160" y="272"/>
                  <a:pt x="128" y="200"/>
                  <a:pt x="96" y="144"/>
                </a:cubicBezTo>
                <a:cubicBezTo>
                  <a:pt x="64" y="88"/>
                  <a:pt x="16" y="24"/>
                  <a:pt x="0" y="0"/>
                </a:cubicBezTo>
              </a:path>
            </a:pathLst>
          </a:custGeom>
          <a:noFill/>
          <a:ln w="2540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71691" name="Freeform 11"/>
          <p:cNvSpPr>
            <a:spLocks/>
          </p:cNvSpPr>
          <p:nvPr/>
        </p:nvSpPr>
        <p:spPr bwMode="auto">
          <a:xfrm>
            <a:off x="6172200" y="1371600"/>
            <a:ext cx="2209800" cy="5105400"/>
          </a:xfrm>
          <a:custGeom>
            <a:avLst/>
            <a:gdLst>
              <a:gd name="T0" fmla="*/ 2147483647 w 1392"/>
              <a:gd name="T1" fmla="*/ 2147483647 h 3216"/>
              <a:gd name="T2" fmla="*/ 2147483647 w 1392"/>
              <a:gd name="T3" fmla="*/ 2147483647 h 3216"/>
              <a:gd name="T4" fmla="*/ 2147483647 w 1392"/>
              <a:gd name="T5" fmla="*/ 2147483647 h 3216"/>
              <a:gd name="T6" fmla="*/ 2147483647 w 1392"/>
              <a:gd name="T7" fmla="*/ 2147483647 h 3216"/>
              <a:gd name="T8" fmla="*/ 2147483647 w 1392"/>
              <a:gd name="T9" fmla="*/ 2147483647 h 3216"/>
              <a:gd name="T10" fmla="*/ 2147483647 w 1392"/>
              <a:gd name="T11" fmla="*/ 2147483647 h 3216"/>
              <a:gd name="T12" fmla="*/ 2147483647 w 1392"/>
              <a:gd name="T13" fmla="*/ 2147483647 h 3216"/>
              <a:gd name="T14" fmla="*/ 2147483647 w 1392"/>
              <a:gd name="T15" fmla="*/ 2147483647 h 3216"/>
              <a:gd name="T16" fmla="*/ 2147483647 w 1392"/>
              <a:gd name="T17" fmla="*/ 2147483647 h 3216"/>
              <a:gd name="T18" fmla="*/ 0 w 1392"/>
              <a:gd name="T19" fmla="*/ 0 h 3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2"/>
              <a:gd name="T31" fmla="*/ 0 h 3216"/>
              <a:gd name="T32" fmla="*/ 1392 w 1392"/>
              <a:gd name="T33" fmla="*/ 3216 h 3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2" h="3216">
                <a:moveTo>
                  <a:pt x="1392" y="3216"/>
                </a:moveTo>
                <a:cubicBezTo>
                  <a:pt x="1344" y="3084"/>
                  <a:pt x="1296" y="2952"/>
                  <a:pt x="1248" y="2832"/>
                </a:cubicBezTo>
                <a:cubicBezTo>
                  <a:pt x="1200" y="2712"/>
                  <a:pt x="1144" y="2592"/>
                  <a:pt x="1104" y="2496"/>
                </a:cubicBezTo>
                <a:cubicBezTo>
                  <a:pt x="1064" y="2400"/>
                  <a:pt x="1048" y="2344"/>
                  <a:pt x="1008" y="2256"/>
                </a:cubicBezTo>
                <a:cubicBezTo>
                  <a:pt x="968" y="2168"/>
                  <a:pt x="912" y="2080"/>
                  <a:pt x="864" y="1968"/>
                </a:cubicBezTo>
                <a:cubicBezTo>
                  <a:pt x="816" y="1856"/>
                  <a:pt x="768" y="1696"/>
                  <a:pt x="720" y="1584"/>
                </a:cubicBezTo>
                <a:cubicBezTo>
                  <a:pt x="672" y="1472"/>
                  <a:pt x="624" y="1408"/>
                  <a:pt x="576" y="1296"/>
                </a:cubicBezTo>
                <a:cubicBezTo>
                  <a:pt x="528" y="1184"/>
                  <a:pt x="488" y="1048"/>
                  <a:pt x="432" y="912"/>
                </a:cubicBezTo>
                <a:cubicBezTo>
                  <a:pt x="376" y="776"/>
                  <a:pt x="312" y="632"/>
                  <a:pt x="240" y="480"/>
                </a:cubicBezTo>
                <a:cubicBezTo>
                  <a:pt x="168" y="328"/>
                  <a:pt x="84" y="164"/>
                  <a:pt x="0" y="0"/>
                </a:cubicBezTo>
              </a:path>
            </a:pathLst>
          </a:custGeom>
          <a:noFill/>
          <a:ln w="3175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71693" name="Line 13"/>
          <p:cNvSpPr>
            <a:spLocks noChangeShapeType="1"/>
          </p:cNvSpPr>
          <p:nvPr/>
        </p:nvSpPr>
        <p:spPr bwMode="auto">
          <a:xfrm flipH="1" flipV="1">
            <a:off x="4572000" y="1447800"/>
            <a:ext cx="1066800" cy="4953000"/>
          </a:xfrm>
          <a:prstGeom prst="line">
            <a:avLst/>
          </a:prstGeom>
          <a:noFill/>
          <a:ln w="38100">
            <a:solidFill>
              <a:schemeClr val="accent2"/>
            </a:solidFill>
            <a:prstDash val="lgDash"/>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71695" name="AutoShape 15"/>
          <p:cNvSpPr>
            <a:spLocks/>
          </p:cNvSpPr>
          <p:nvPr/>
        </p:nvSpPr>
        <p:spPr bwMode="auto">
          <a:xfrm>
            <a:off x="234950" y="3711575"/>
            <a:ext cx="1143000" cy="646113"/>
          </a:xfrm>
          <a:prstGeom prst="borderCallout1">
            <a:avLst>
              <a:gd name="adj1" fmla="val 16824"/>
              <a:gd name="adj2" fmla="val 106667"/>
              <a:gd name="adj3" fmla="val -84111"/>
              <a:gd name="adj4" fmla="val 132500"/>
            </a:avLst>
          </a:prstGeom>
          <a:noFill/>
          <a:ln w="38100">
            <a:solidFill>
              <a:srgbClr val="008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r>
              <a:rPr lang="de-DE">
                <a:solidFill>
                  <a:srgbClr val="008000"/>
                </a:solidFill>
                <a:latin typeface="Calibri" charset="0"/>
              </a:rPr>
              <a:t>Trocken-adiabate</a:t>
            </a:r>
          </a:p>
        </p:txBody>
      </p:sp>
      <p:sp>
        <p:nvSpPr>
          <p:cNvPr id="71696" name="AutoShape 16"/>
          <p:cNvSpPr>
            <a:spLocks/>
          </p:cNvSpPr>
          <p:nvPr/>
        </p:nvSpPr>
        <p:spPr bwMode="auto">
          <a:xfrm>
            <a:off x="247650" y="2622550"/>
            <a:ext cx="1066800" cy="817563"/>
          </a:xfrm>
          <a:prstGeom prst="borderCallout1">
            <a:avLst>
              <a:gd name="adj1" fmla="val 13981"/>
              <a:gd name="adj2" fmla="val 107144"/>
              <a:gd name="adj3" fmla="val 13204"/>
              <a:gd name="adj4" fmla="val 135713"/>
            </a:avLst>
          </a:prstGeom>
          <a:noFill/>
          <a:ln w="381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r>
              <a:rPr lang="de-DE">
                <a:solidFill>
                  <a:schemeClr val="accent2"/>
                </a:solidFill>
                <a:latin typeface="Calibri" charset="0"/>
              </a:rPr>
              <a:t>Feucht-</a:t>
            </a:r>
          </a:p>
          <a:p>
            <a:r>
              <a:rPr lang="de-DE">
                <a:solidFill>
                  <a:schemeClr val="accent2"/>
                </a:solidFill>
                <a:latin typeface="Calibri" charset="0"/>
              </a:rPr>
              <a:t>adiabate</a:t>
            </a:r>
            <a:endParaRPr lang="de-DE">
              <a:latin typeface="Calibri" charset="0"/>
            </a:endParaRPr>
          </a:p>
        </p:txBody>
      </p:sp>
      <p:sp>
        <p:nvSpPr>
          <p:cNvPr id="71697" name="AutoShape 17"/>
          <p:cNvSpPr>
            <a:spLocks/>
          </p:cNvSpPr>
          <p:nvPr/>
        </p:nvSpPr>
        <p:spPr bwMode="auto">
          <a:xfrm>
            <a:off x="5375275" y="2697163"/>
            <a:ext cx="1263650" cy="817562"/>
          </a:xfrm>
          <a:prstGeom prst="borderCallout1">
            <a:avLst>
              <a:gd name="adj1" fmla="val 14199"/>
              <a:gd name="adj2" fmla="val -6093"/>
              <a:gd name="adj3" fmla="val 57000"/>
              <a:gd name="adj4" fmla="val -35278"/>
            </a:avLst>
          </a:prstGeom>
          <a:solidFill>
            <a:srgbClr val="FFFFFF">
              <a:alpha val="50195"/>
            </a:srgbClr>
          </a:solidFill>
          <a:ln w="38100">
            <a:solidFill>
              <a:schemeClr val="accent2"/>
            </a:solidFill>
            <a:prstDash val="dash"/>
            <a:miter lim="800000"/>
            <a:headEnd/>
            <a:tailEnd/>
          </a:ln>
        </p:spPr>
        <p:txBody>
          <a:bodyPr wrap="none" anchor="ctr">
            <a:spAutoFit/>
          </a:bodyPr>
          <a:lstStyle/>
          <a:p>
            <a:r>
              <a:rPr lang="de-DE">
                <a:solidFill>
                  <a:schemeClr val="accent2"/>
                </a:solidFill>
                <a:latin typeface="Calibri" charset="0"/>
              </a:rPr>
              <a:t>Taupunkts-</a:t>
            </a:r>
          </a:p>
          <a:p>
            <a:r>
              <a:rPr lang="de-DE">
                <a:solidFill>
                  <a:schemeClr val="accent2"/>
                </a:solidFill>
                <a:latin typeface="Calibri" charset="0"/>
              </a:rPr>
              <a:t>linie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71682"/>
                                        </p:tgtEl>
                                        <p:attrNameLst>
                                          <p:attrName>style.visibility</p:attrName>
                                        </p:attrNameLst>
                                      </p:cBhvr>
                                      <p:to>
                                        <p:strVal val="visible"/>
                                      </p:to>
                                    </p:set>
                                    <p:animEffect transition="in" filter="barn(outHorizontal)">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randombar(horizontal)">
                                      <p:cBhvr>
                                        <p:cTn id="12" dur="500"/>
                                        <p:tgtEl>
                                          <p:spTgt spid="716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strips(upLeft)">
                                      <p:cBhvr>
                                        <p:cTn id="17" dur="500"/>
                                        <p:tgtEl>
                                          <p:spTgt spid="71684"/>
                                        </p:tgtEl>
                                      </p:cBhvr>
                                    </p:animEffect>
                                  </p:childTnLst>
                                </p:cTn>
                              </p:par>
                            </p:childTnLst>
                          </p:cTn>
                        </p:par>
                        <p:par>
                          <p:cTn id="18" fill="hold" nodeType="afterGroup">
                            <p:stCondLst>
                              <p:cond delay="500"/>
                            </p:stCondLst>
                            <p:childTnLst>
                              <p:par>
                                <p:cTn id="19" presetID="18" presetClass="entr" presetSubtype="9" fill="hold" grpId="0" nodeType="afterEffect">
                                  <p:stCondLst>
                                    <p:cond delay="0"/>
                                  </p:stCondLst>
                                  <p:childTnLst>
                                    <p:set>
                                      <p:cBhvr>
                                        <p:cTn id="20" dur="1" fill="hold">
                                          <p:stCondLst>
                                            <p:cond delay="0"/>
                                          </p:stCondLst>
                                        </p:cTn>
                                        <p:tgtEl>
                                          <p:spTgt spid="71685"/>
                                        </p:tgtEl>
                                        <p:attrNameLst>
                                          <p:attrName>style.visibility</p:attrName>
                                        </p:attrNameLst>
                                      </p:cBhvr>
                                      <p:to>
                                        <p:strVal val="visible"/>
                                      </p:to>
                                    </p:set>
                                    <p:animEffect transition="in" filter="strips(upLeft)">
                                      <p:cBhvr>
                                        <p:cTn id="21" dur="500"/>
                                        <p:tgtEl>
                                          <p:spTgt spid="71685"/>
                                        </p:tgtEl>
                                      </p:cBhvr>
                                    </p:animEffect>
                                  </p:childTnLst>
                                </p:cTn>
                              </p:par>
                            </p:childTnLst>
                          </p:cTn>
                        </p:par>
                        <p:par>
                          <p:cTn id="22" fill="hold" nodeType="afterGroup">
                            <p:stCondLst>
                              <p:cond delay="1000"/>
                            </p:stCondLst>
                            <p:childTnLst>
                              <p:par>
                                <p:cTn id="23" presetID="18" presetClass="entr" presetSubtype="9" fill="hold" grpId="0" nodeType="afterEffect">
                                  <p:stCondLst>
                                    <p:cond delay="0"/>
                                  </p:stCondLst>
                                  <p:childTnLst>
                                    <p:set>
                                      <p:cBhvr>
                                        <p:cTn id="24" dur="1" fill="hold">
                                          <p:stCondLst>
                                            <p:cond delay="0"/>
                                          </p:stCondLst>
                                        </p:cTn>
                                        <p:tgtEl>
                                          <p:spTgt spid="71686"/>
                                        </p:tgtEl>
                                        <p:attrNameLst>
                                          <p:attrName>style.visibility</p:attrName>
                                        </p:attrNameLst>
                                      </p:cBhvr>
                                      <p:to>
                                        <p:strVal val="visible"/>
                                      </p:to>
                                    </p:set>
                                    <p:animEffect transition="in" filter="strips(upLeft)">
                                      <p:cBhvr>
                                        <p:cTn id="25" dur="500"/>
                                        <p:tgtEl>
                                          <p:spTgt spid="71686"/>
                                        </p:tgtEl>
                                      </p:cBhvr>
                                    </p:animEffect>
                                  </p:childTnLst>
                                </p:cTn>
                              </p:par>
                            </p:childTnLst>
                          </p:cTn>
                        </p:par>
                        <p:par>
                          <p:cTn id="26" fill="hold" nodeType="afterGroup">
                            <p:stCondLst>
                              <p:cond delay="1500"/>
                            </p:stCondLst>
                            <p:childTnLst>
                              <p:par>
                                <p:cTn id="27" presetID="15" presetClass="entr" presetSubtype="0" fill="hold" grpId="0" nodeType="afterEffect">
                                  <p:stCondLst>
                                    <p:cond delay="0"/>
                                  </p:stCondLst>
                                  <p:childTnLst>
                                    <p:set>
                                      <p:cBhvr>
                                        <p:cTn id="28" dur="1" fill="hold">
                                          <p:stCondLst>
                                            <p:cond delay="0"/>
                                          </p:stCondLst>
                                        </p:cTn>
                                        <p:tgtEl>
                                          <p:spTgt spid="71695"/>
                                        </p:tgtEl>
                                        <p:attrNameLst>
                                          <p:attrName>style.visibility</p:attrName>
                                        </p:attrNameLst>
                                      </p:cBhvr>
                                      <p:to>
                                        <p:strVal val="visible"/>
                                      </p:to>
                                    </p:set>
                                    <p:anim calcmode="lin" valueType="num">
                                      <p:cBhvr>
                                        <p:cTn id="29" dur="1000" fill="hold"/>
                                        <p:tgtEl>
                                          <p:spTgt spid="71695"/>
                                        </p:tgtEl>
                                        <p:attrNameLst>
                                          <p:attrName>ppt_w</p:attrName>
                                        </p:attrNameLst>
                                      </p:cBhvr>
                                      <p:tavLst>
                                        <p:tav tm="0">
                                          <p:val>
                                            <p:fltVal val="0"/>
                                          </p:val>
                                        </p:tav>
                                        <p:tav tm="100000">
                                          <p:val>
                                            <p:strVal val="#ppt_w"/>
                                          </p:val>
                                        </p:tav>
                                      </p:tavLst>
                                    </p:anim>
                                    <p:anim calcmode="lin" valueType="num">
                                      <p:cBhvr>
                                        <p:cTn id="30" dur="1000" fill="hold"/>
                                        <p:tgtEl>
                                          <p:spTgt spid="71695"/>
                                        </p:tgtEl>
                                        <p:attrNameLst>
                                          <p:attrName>ppt_h</p:attrName>
                                        </p:attrNameLst>
                                      </p:cBhvr>
                                      <p:tavLst>
                                        <p:tav tm="0">
                                          <p:val>
                                            <p:fltVal val="0"/>
                                          </p:val>
                                        </p:tav>
                                        <p:tav tm="100000">
                                          <p:val>
                                            <p:strVal val="#ppt_h"/>
                                          </p:val>
                                        </p:tav>
                                      </p:tavLst>
                                    </p:anim>
                                    <p:anim calcmode="lin" valueType="num">
                                      <p:cBhvr>
                                        <p:cTn id="31" dur="1000" fill="hold"/>
                                        <p:tgtEl>
                                          <p:spTgt spid="7169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16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9" fill="hold" grpId="0" nodeType="clickEffect">
                                  <p:stCondLst>
                                    <p:cond delay="0"/>
                                  </p:stCondLst>
                                  <p:childTnLst>
                                    <p:set>
                                      <p:cBhvr>
                                        <p:cTn id="36" dur="1" fill="hold">
                                          <p:stCondLst>
                                            <p:cond delay="0"/>
                                          </p:stCondLst>
                                        </p:cTn>
                                        <p:tgtEl>
                                          <p:spTgt spid="71688"/>
                                        </p:tgtEl>
                                        <p:attrNameLst>
                                          <p:attrName>style.visibility</p:attrName>
                                        </p:attrNameLst>
                                      </p:cBhvr>
                                      <p:to>
                                        <p:strVal val="visible"/>
                                      </p:to>
                                    </p:set>
                                    <p:animEffect transition="in" filter="strips(upLeft)">
                                      <p:cBhvr>
                                        <p:cTn id="37" dur="500"/>
                                        <p:tgtEl>
                                          <p:spTgt spid="71688"/>
                                        </p:tgtEl>
                                      </p:cBhvr>
                                    </p:animEffect>
                                  </p:childTnLst>
                                </p:cTn>
                              </p:par>
                            </p:childTnLst>
                          </p:cTn>
                        </p:par>
                        <p:par>
                          <p:cTn id="38" fill="hold" nodeType="afterGroup">
                            <p:stCondLst>
                              <p:cond delay="500"/>
                            </p:stCondLst>
                            <p:childTnLst>
                              <p:par>
                                <p:cTn id="39" presetID="18" presetClass="entr" presetSubtype="9" fill="hold" grpId="0" nodeType="afterEffect">
                                  <p:stCondLst>
                                    <p:cond delay="0"/>
                                  </p:stCondLst>
                                  <p:childTnLst>
                                    <p:set>
                                      <p:cBhvr>
                                        <p:cTn id="40" dur="1" fill="hold">
                                          <p:stCondLst>
                                            <p:cond delay="0"/>
                                          </p:stCondLst>
                                        </p:cTn>
                                        <p:tgtEl>
                                          <p:spTgt spid="71689"/>
                                        </p:tgtEl>
                                        <p:attrNameLst>
                                          <p:attrName>style.visibility</p:attrName>
                                        </p:attrNameLst>
                                      </p:cBhvr>
                                      <p:to>
                                        <p:strVal val="visible"/>
                                      </p:to>
                                    </p:set>
                                    <p:animEffect transition="in" filter="strips(upLeft)">
                                      <p:cBhvr>
                                        <p:cTn id="41" dur="500"/>
                                        <p:tgtEl>
                                          <p:spTgt spid="71689"/>
                                        </p:tgtEl>
                                      </p:cBhvr>
                                    </p:animEffect>
                                  </p:childTnLst>
                                </p:cTn>
                              </p:par>
                            </p:childTnLst>
                          </p:cTn>
                        </p:par>
                        <p:par>
                          <p:cTn id="42" fill="hold" nodeType="afterGroup">
                            <p:stCondLst>
                              <p:cond delay="1000"/>
                            </p:stCondLst>
                            <p:childTnLst>
                              <p:par>
                                <p:cTn id="43" presetID="18" presetClass="entr" presetSubtype="9" fill="hold" grpId="0" nodeType="afterEffect">
                                  <p:stCondLst>
                                    <p:cond delay="0"/>
                                  </p:stCondLst>
                                  <p:childTnLst>
                                    <p:set>
                                      <p:cBhvr>
                                        <p:cTn id="44" dur="1" fill="hold">
                                          <p:stCondLst>
                                            <p:cond delay="0"/>
                                          </p:stCondLst>
                                        </p:cTn>
                                        <p:tgtEl>
                                          <p:spTgt spid="71690"/>
                                        </p:tgtEl>
                                        <p:attrNameLst>
                                          <p:attrName>style.visibility</p:attrName>
                                        </p:attrNameLst>
                                      </p:cBhvr>
                                      <p:to>
                                        <p:strVal val="visible"/>
                                      </p:to>
                                    </p:set>
                                    <p:animEffect transition="in" filter="strips(upLeft)">
                                      <p:cBhvr>
                                        <p:cTn id="45" dur="500"/>
                                        <p:tgtEl>
                                          <p:spTgt spid="71690"/>
                                        </p:tgtEl>
                                      </p:cBhvr>
                                    </p:animEffect>
                                  </p:childTnLst>
                                </p:cTn>
                              </p:par>
                            </p:childTnLst>
                          </p:cTn>
                        </p:par>
                        <p:par>
                          <p:cTn id="46" fill="hold" nodeType="afterGroup">
                            <p:stCondLst>
                              <p:cond delay="1500"/>
                            </p:stCondLst>
                            <p:childTnLst>
                              <p:par>
                                <p:cTn id="47" presetID="18" presetClass="entr" presetSubtype="9" fill="hold" grpId="0" nodeType="afterEffect">
                                  <p:stCondLst>
                                    <p:cond delay="0"/>
                                  </p:stCondLst>
                                  <p:childTnLst>
                                    <p:set>
                                      <p:cBhvr>
                                        <p:cTn id="48" dur="1" fill="hold">
                                          <p:stCondLst>
                                            <p:cond delay="0"/>
                                          </p:stCondLst>
                                        </p:cTn>
                                        <p:tgtEl>
                                          <p:spTgt spid="71691"/>
                                        </p:tgtEl>
                                        <p:attrNameLst>
                                          <p:attrName>style.visibility</p:attrName>
                                        </p:attrNameLst>
                                      </p:cBhvr>
                                      <p:to>
                                        <p:strVal val="visible"/>
                                      </p:to>
                                    </p:set>
                                    <p:animEffect transition="in" filter="strips(upLeft)">
                                      <p:cBhvr>
                                        <p:cTn id="49" dur="500"/>
                                        <p:tgtEl>
                                          <p:spTgt spid="71691"/>
                                        </p:tgtEl>
                                      </p:cBhvr>
                                    </p:animEffect>
                                  </p:childTnLst>
                                </p:cTn>
                              </p:par>
                            </p:childTnLst>
                          </p:cTn>
                        </p:par>
                        <p:par>
                          <p:cTn id="50" fill="hold" nodeType="afterGroup">
                            <p:stCondLst>
                              <p:cond delay="2000"/>
                            </p:stCondLst>
                            <p:childTnLst>
                              <p:par>
                                <p:cTn id="51" presetID="15" presetClass="entr" presetSubtype="0" fill="hold" grpId="0" nodeType="afterEffect">
                                  <p:stCondLst>
                                    <p:cond delay="0"/>
                                  </p:stCondLst>
                                  <p:childTnLst>
                                    <p:set>
                                      <p:cBhvr>
                                        <p:cTn id="52" dur="1" fill="hold">
                                          <p:stCondLst>
                                            <p:cond delay="0"/>
                                          </p:stCondLst>
                                        </p:cTn>
                                        <p:tgtEl>
                                          <p:spTgt spid="71696"/>
                                        </p:tgtEl>
                                        <p:attrNameLst>
                                          <p:attrName>style.visibility</p:attrName>
                                        </p:attrNameLst>
                                      </p:cBhvr>
                                      <p:to>
                                        <p:strVal val="visible"/>
                                      </p:to>
                                    </p:set>
                                    <p:anim calcmode="lin" valueType="num">
                                      <p:cBhvr>
                                        <p:cTn id="53" dur="1000" fill="hold"/>
                                        <p:tgtEl>
                                          <p:spTgt spid="71696"/>
                                        </p:tgtEl>
                                        <p:attrNameLst>
                                          <p:attrName>ppt_w</p:attrName>
                                        </p:attrNameLst>
                                      </p:cBhvr>
                                      <p:tavLst>
                                        <p:tav tm="0">
                                          <p:val>
                                            <p:fltVal val="0"/>
                                          </p:val>
                                        </p:tav>
                                        <p:tav tm="100000">
                                          <p:val>
                                            <p:strVal val="#ppt_w"/>
                                          </p:val>
                                        </p:tav>
                                      </p:tavLst>
                                    </p:anim>
                                    <p:anim calcmode="lin" valueType="num">
                                      <p:cBhvr>
                                        <p:cTn id="54" dur="1000" fill="hold"/>
                                        <p:tgtEl>
                                          <p:spTgt spid="71696"/>
                                        </p:tgtEl>
                                        <p:attrNameLst>
                                          <p:attrName>ppt_h</p:attrName>
                                        </p:attrNameLst>
                                      </p:cBhvr>
                                      <p:tavLst>
                                        <p:tav tm="0">
                                          <p:val>
                                            <p:fltVal val="0"/>
                                          </p:val>
                                        </p:tav>
                                        <p:tav tm="100000">
                                          <p:val>
                                            <p:strVal val="#ppt_h"/>
                                          </p:val>
                                        </p:tav>
                                      </p:tavLst>
                                    </p:anim>
                                    <p:anim calcmode="lin" valueType="num">
                                      <p:cBhvr>
                                        <p:cTn id="55" dur="1000" fill="hold"/>
                                        <p:tgtEl>
                                          <p:spTgt spid="71696"/>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716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9" fill="hold" grpId="0" nodeType="clickEffect">
                                  <p:stCondLst>
                                    <p:cond delay="0"/>
                                  </p:stCondLst>
                                  <p:childTnLst>
                                    <p:set>
                                      <p:cBhvr>
                                        <p:cTn id="60" dur="1" fill="hold">
                                          <p:stCondLst>
                                            <p:cond delay="0"/>
                                          </p:stCondLst>
                                        </p:cTn>
                                        <p:tgtEl>
                                          <p:spTgt spid="71693"/>
                                        </p:tgtEl>
                                        <p:attrNameLst>
                                          <p:attrName>style.visibility</p:attrName>
                                        </p:attrNameLst>
                                      </p:cBhvr>
                                      <p:to>
                                        <p:strVal val="visible"/>
                                      </p:to>
                                    </p:set>
                                    <p:animEffect transition="in" filter="strips(upLeft)">
                                      <p:cBhvr>
                                        <p:cTn id="61" dur="500"/>
                                        <p:tgtEl>
                                          <p:spTgt spid="71693"/>
                                        </p:tgtEl>
                                      </p:cBhvr>
                                    </p:animEffect>
                                  </p:childTnLst>
                                </p:cTn>
                              </p:par>
                            </p:childTnLst>
                          </p:cTn>
                        </p:par>
                        <p:par>
                          <p:cTn id="62" fill="hold" nodeType="afterGroup">
                            <p:stCondLst>
                              <p:cond delay="500"/>
                            </p:stCondLst>
                            <p:childTnLst>
                              <p:par>
                                <p:cTn id="63" presetID="15" presetClass="entr" presetSubtype="0" fill="hold" grpId="0" nodeType="afterEffect">
                                  <p:stCondLst>
                                    <p:cond delay="0"/>
                                  </p:stCondLst>
                                  <p:childTnLst>
                                    <p:set>
                                      <p:cBhvr>
                                        <p:cTn id="64" dur="1" fill="hold">
                                          <p:stCondLst>
                                            <p:cond delay="0"/>
                                          </p:stCondLst>
                                        </p:cTn>
                                        <p:tgtEl>
                                          <p:spTgt spid="71697"/>
                                        </p:tgtEl>
                                        <p:attrNameLst>
                                          <p:attrName>style.visibility</p:attrName>
                                        </p:attrNameLst>
                                      </p:cBhvr>
                                      <p:to>
                                        <p:strVal val="visible"/>
                                      </p:to>
                                    </p:set>
                                    <p:anim calcmode="lin" valueType="num">
                                      <p:cBhvr>
                                        <p:cTn id="65" dur="1000" fill="hold"/>
                                        <p:tgtEl>
                                          <p:spTgt spid="71697"/>
                                        </p:tgtEl>
                                        <p:attrNameLst>
                                          <p:attrName>ppt_w</p:attrName>
                                        </p:attrNameLst>
                                      </p:cBhvr>
                                      <p:tavLst>
                                        <p:tav tm="0">
                                          <p:val>
                                            <p:fltVal val="0"/>
                                          </p:val>
                                        </p:tav>
                                        <p:tav tm="100000">
                                          <p:val>
                                            <p:strVal val="#ppt_w"/>
                                          </p:val>
                                        </p:tav>
                                      </p:tavLst>
                                    </p:anim>
                                    <p:anim calcmode="lin" valueType="num">
                                      <p:cBhvr>
                                        <p:cTn id="66" dur="1000" fill="hold"/>
                                        <p:tgtEl>
                                          <p:spTgt spid="71697"/>
                                        </p:tgtEl>
                                        <p:attrNameLst>
                                          <p:attrName>ppt_h</p:attrName>
                                        </p:attrNameLst>
                                      </p:cBhvr>
                                      <p:tavLst>
                                        <p:tav tm="0">
                                          <p:val>
                                            <p:fltVal val="0"/>
                                          </p:val>
                                        </p:tav>
                                        <p:tav tm="100000">
                                          <p:val>
                                            <p:strVal val="#ppt_h"/>
                                          </p:val>
                                        </p:tav>
                                      </p:tavLst>
                                    </p:anim>
                                    <p:anim calcmode="lin" valueType="num">
                                      <p:cBhvr>
                                        <p:cTn id="67" dur="1000" fill="hold"/>
                                        <p:tgtEl>
                                          <p:spTgt spid="71697"/>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716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P spid="71684" grpId="0" animBg="1"/>
      <p:bldP spid="71685" grpId="0" animBg="1"/>
      <p:bldP spid="71686" grpId="0" animBg="1"/>
      <p:bldP spid="71688" grpId="0" animBg="1"/>
      <p:bldP spid="71689" grpId="0" animBg="1"/>
      <p:bldP spid="71690" grpId="0" animBg="1"/>
      <p:bldP spid="71691" grpId="0" animBg="1"/>
      <p:bldP spid="71693" grpId="0" animBg="1"/>
      <p:bldP spid="71695" grpId="0" animBg="1" autoUpdateAnimBg="0"/>
      <p:bldP spid="71696" grpId="0" animBg="1" autoUpdateAnimBg="0"/>
      <p:bldP spid="7169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5" name="Rectangle 3"/>
          <p:cNvSpPr>
            <a:spLocks noGrp="1" noChangeArrowheads="1"/>
          </p:cNvSpPr>
          <p:nvPr>
            <p:ph type="title"/>
          </p:nvPr>
        </p:nvSpPr>
        <p:spPr/>
        <p:txBody>
          <a:bodyPr/>
          <a:lstStyle/>
          <a:p>
            <a:r>
              <a:rPr lang="de-DE">
                <a:latin typeface="Calibri" charset="0"/>
              </a:rPr>
              <a:t>Temp-Werte:</a:t>
            </a:r>
          </a:p>
        </p:txBody>
      </p:sp>
      <p:sp>
        <p:nvSpPr>
          <p:cNvPr id="38916" name="Text Box 15"/>
          <p:cNvSpPr txBox="1">
            <a:spLocks noChangeArrowheads="1"/>
          </p:cNvSpPr>
          <p:nvPr/>
        </p:nvSpPr>
        <p:spPr bwMode="auto">
          <a:xfrm>
            <a:off x="385763" y="1995488"/>
            <a:ext cx="8505825" cy="350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a:tabLst>
                <a:tab pos="1616075" algn="r"/>
                <a:tab pos="1905000" algn="l"/>
                <a:tab pos="5138738" algn="r"/>
              </a:tabLst>
              <a:defRPr>
                <a:solidFill>
                  <a:schemeClr val="tx1"/>
                </a:solidFill>
                <a:latin typeface="Calibri" charset="0"/>
                <a:ea typeface="ＭＳ Ｐゴシック" charset="0"/>
                <a:cs typeface="ＭＳ Ｐゴシック" charset="0"/>
              </a:defRPr>
            </a:lvl1pPr>
            <a:lvl2pPr marL="37931725" indent="-37474525">
              <a:tabLst>
                <a:tab pos="1616075" algn="r"/>
                <a:tab pos="1905000" algn="l"/>
                <a:tab pos="5138738" algn="r"/>
              </a:tabLst>
              <a:defRPr>
                <a:solidFill>
                  <a:schemeClr val="tx1"/>
                </a:solidFill>
                <a:latin typeface="Calibri" charset="0"/>
                <a:ea typeface="ＭＳ Ｐゴシック" charset="0"/>
                <a:cs typeface="ＭＳ Ｐゴシック" charset="0"/>
              </a:defRPr>
            </a:lvl2pPr>
            <a:lvl3pPr>
              <a:tabLst>
                <a:tab pos="1616075" algn="r"/>
                <a:tab pos="1905000" algn="l"/>
                <a:tab pos="5138738" algn="r"/>
              </a:tabLst>
              <a:defRPr>
                <a:solidFill>
                  <a:schemeClr val="tx1"/>
                </a:solidFill>
                <a:latin typeface="Calibri" charset="0"/>
                <a:ea typeface="ＭＳ Ｐゴシック" charset="0"/>
                <a:cs typeface="ＭＳ Ｐゴシック" charset="0"/>
              </a:defRPr>
            </a:lvl3pPr>
            <a:lvl4pPr>
              <a:tabLst>
                <a:tab pos="1616075" algn="r"/>
                <a:tab pos="1905000" algn="l"/>
                <a:tab pos="5138738" algn="r"/>
              </a:tabLst>
              <a:defRPr>
                <a:solidFill>
                  <a:schemeClr val="tx1"/>
                </a:solidFill>
                <a:latin typeface="Calibri" charset="0"/>
                <a:ea typeface="ＭＳ Ｐゴシック" charset="0"/>
                <a:cs typeface="ＭＳ Ｐゴシック" charset="0"/>
              </a:defRPr>
            </a:lvl4pPr>
            <a:lvl5pPr>
              <a:tabLst>
                <a:tab pos="1616075" algn="r"/>
                <a:tab pos="1905000" algn="l"/>
                <a:tab pos="5138738" algn="r"/>
              </a:tabLst>
              <a:defRPr>
                <a:solidFill>
                  <a:schemeClr val="tx1"/>
                </a:solidFill>
                <a:latin typeface="Calibri" charset="0"/>
                <a:ea typeface="ＭＳ Ｐゴシック" charset="0"/>
                <a:cs typeface="ＭＳ Ｐゴシック" charset="0"/>
              </a:defRPr>
            </a:lvl5pPr>
            <a:lvl6pPr marL="457200" fontAlgn="base">
              <a:spcBef>
                <a:spcPct val="0"/>
              </a:spcBef>
              <a:spcAft>
                <a:spcPct val="0"/>
              </a:spcAft>
              <a:tabLst>
                <a:tab pos="1616075" algn="r"/>
                <a:tab pos="1905000" algn="l"/>
                <a:tab pos="5138738" algn="r"/>
              </a:tabLst>
              <a:defRPr>
                <a:solidFill>
                  <a:schemeClr val="tx1"/>
                </a:solidFill>
                <a:latin typeface="Calibri" charset="0"/>
                <a:ea typeface="ＭＳ Ｐゴシック" charset="0"/>
                <a:cs typeface="ＭＳ Ｐゴシック" charset="0"/>
              </a:defRPr>
            </a:lvl6pPr>
            <a:lvl7pPr marL="914400" fontAlgn="base">
              <a:spcBef>
                <a:spcPct val="0"/>
              </a:spcBef>
              <a:spcAft>
                <a:spcPct val="0"/>
              </a:spcAft>
              <a:tabLst>
                <a:tab pos="1616075" algn="r"/>
                <a:tab pos="1905000" algn="l"/>
                <a:tab pos="5138738" algn="r"/>
              </a:tabLs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tabLst>
                <a:tab pos="1616075" algn="r"/>
                <a:tab pos="1905000" algn="l"/>
                <a:tab pos="5138738" algn="r"/>
              </a:tabLs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tabLst>
                <a:tab pos="1616075" algn="r"/>
                <a:tab pos="1905000" algn="l"/>
                <a:tab pos="5138738" algn="r"/>
              </a:tabLst>
              <a:defRPr>
                <a:solidFill>
                  <a:schemeClr val="tx1"/>
                </a:solidFill>
                <a:latin typeface="Calibri" charset="0"/>
                <a:ea typeface="ＭＳ Ｐゴシック" charset="0"/>
                <a:cs typeface="ＭＳ Ｐゴシック" charset="0"/>
              </a:defRPr>
            </a:lvl9pPr>
          </a:lstStyle>
          <a:p>
            <a:r>
              <a:rPr lang="de-DE" sz="3200"/>
              <a:t>	1010 hPa	Temperatur:	15°C	Taupunkt: 10 °C</a:t>
            </a:r>
          </a:p>
          <a:p>
            <a:r>
              <a:rPr lang="de-DE" sz="3200"/>
              <a:t>	980 hPa	Temperatur:	17°C</a:t>
            </a:r>
          </a:p>
          <a:p>
            <a:r>
              <a:rPr lang="de-DE" sz="3200"/>
              <a:t>	810 hPa	Temperatur:	3°C</a:t>
            </a:r>
          </a:p>
          <a:p>
            <a:r>
              <a:rPr lang="de-DE" sz="3200"/>
              <a:t>	760 hPa	Temperatur:	6°C</a:t>
            </a:r>
          </a:p>
          <a:p>
            <a:r>
              <a:rPr lang="de-DE" sz="3200"/>
              <a:t>	610 hPa	Temperatur:	-10°C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212995"/>
                                        </p:tgtEl>
                                        <p:attrNameLst>
                                          <p:attrName>style.visibility</p:attrName>
                                        </p:attrNameLst>
                                      </p:cBhvr>
                                      <p:to>
                                        <p:strVal val="visible"/>
                                      </p:to>
                                    </p:set>
                                    <p:animEffect transition="in" filter="barn(outHorizontal)">
                                      <p:cBhvr>
                                        <p:cTn id="7" dur="500"/>
                                        <p:tgtEl>
                                          <p:spTgt spid="212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18" name="Picture 14" descr="E:\AB\FLIEGEN\MET\PP-Met\temp_auswert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1544638"/>
            <a:ext cx="7543800" cy="493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6" name="Rectangle 2"/>
          <p:cNvSpPr>
            <a:spLocks noGrp="1" noChangeArrowheads="1"/>
          </p:cNvSpPr>
          <p:nvPr>
            <p:ph type="title"/>
          </p:nvPr>
        </p:nvSpPr>
        <p:spPr/>
        <p:txBody>
          <a:bodyPr/>
          <a:lstStyle/>
          <a:p>
            <a:r>
              <a:rPr lang="de-DE">
                <a:latin typeface="Calibri" charset="0"/>
              </a:rPr>
              <a:t>Temp-Auswertung 1</a:t>
            </a:r>
          </a:p>
        </p:txBody>
      </p:sp>
      <p:grpSp>
        <p:nvGrpSpPr>
          <p:cNvPr id="2" name="Group 9"/>
          <p:cNvGrpSpPr>
            <a:grpSpLocks/>
          </p:cNvGrpSpPr>
          <p:nvPr/>
        </p:nvGrpSpPr>
        <p:grpSpPr bwMode="auto">
          <a:xfrm>
            <a:off x="3338513" y="2395538"/>
            <a:ext cx="2871787" cy="3757612"/>
            <a:chOff x="2073" y="1473"/>
            <a:chExt cx="1809" cy="2367"/>
          </a:xfrm>
        </p:grpSpPr>
        <p:sp>
          <p:nvSpPr>
            <p:cNvPr id="40972" name="Line 4"/>
            <p:cNvSpPr>
              <a:spLocks noChangeShapeType="1"/>
            </p:cNvSpPr>
            <p:nvPr/>
          </p:nvSpPr>
          <p:spPr bwMode="auto">
            <a:xfrm flipV="1">
              <a:off x="3744" y="3643"/>
              <a:ext cx="138" cy="19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40973" name="Line 6"/>
            <p:cNvSpPr>
              <a:spLocks noChangeShapeType="1"/>
            </p:cNvSpPr>
            <p:nvPr/>
          </p:nvSpPr>
          <p:spPr bwMode="auto">
            <a:xfrm flipH="1" flipV="1">
              <a:off x="2964" y="2769"/>
              <a:ext cx="915" cy="876"/>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40974" name="Line 7"/>
            <p:cNvSpPr>
              <a:spLocks noChangeShapeType="1"/>
            </p:cNvSpPr>
            <p:nvPr/>
          </p:nvSpPr>
          <p:spPr bwMode="auto">
            <a:xfrm flipV="1">
              <a:off x="2964" y="2472"/>
              <a:ext cx="207" cy="29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975" name="Line 8"/>
            <p:cNvSpPr>
              <a:spLocks noChangeShapeType="1"/>
            </p:cNvSpPr>
            <p:nvPr/>
          </p:nvSpPr>
          <p:spPr bwMode="auto">
            <a:xfrm flipH="1" flipV="1">
              <a:off x="2073" y="1473"/>
              <a:ext cx="1101" cy="100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grpSp>
      <p:sp>
        <p:nvSpPr>
          <p:cNvPr id="72714" name="Line 10"/>
          <p:cNvSpPr>
            <a:spLocks noChangeShapeType="1"/>
          </p:cNvSpPr>
          <p:nvPr/>
        </p:nvSpPr>
        <p:spPr bwMode="auto">
          <a:xfrm flipH="1" flipV="1">
            <a:off x="4724400" y="2390775"/>
            <a:ext cx="804863" cy="3757613"/>
          </a:xfrm>
          <a:prstGeom prst="line">
            <a:avLst/>
          </a:prstGeom>
          <a:noFill/>
          <a:ln w="38100">
            <a:solidFill>
              <a:schemeClr val="accent2"/>
            </a:solidFill>
            <a:prstDash val="lgDash"/>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2717" name="Line 13"/>
          <p:cNvSpPr>
            <a:spLocks noChangeShapeType="1"/>
          </p:cNvSpPr>
          <p:nvPr/>
        </p:nvSpPr>
        <p:spPr bwMode="auto">
          <a:xfrm flipH="1">
            <a:off x="1343025" y="5662613"/>
            <a:ext cx="4067175" cy="0"/>
          </a:xfrm>
          <a:prstGeom prst="line">
            <a:avLst/>
          </a:prstGeom>
          <a:noFill/>
          <a:ln w="38100">
            <a:solidFill>
              <a:schemeClr val="hlink"/>
            </a:solidFill>
            <a:prstDash val="sysDot"/>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pic>
        <p:nvPicPr>
          <p:cNvPr id="72720" name="Picture 16" descr="E:\AB\FLIEGEN\MET\PP-Met\wolk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425" y="4446588"/>
            <a:ext cx="1752600" cy="1192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21" name="Text Box 17"/>
          <p:cNvSpPr txBox="1">
            <a:spLocks noChangeArrowheads="1"/>
          </p:cNvSpPr>
          <p:nvPr/>
        </p:nvSpPr>
        <p:spPr bwMode="auto">
          <a:xfrm>
            <a:off x="1508125" y="5603875"/>
            <a:ext cx="37465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hlink"/>
                </a:solidFill>
              </a:rPr>
              <a:t>Hebungs-Kondensationsniveau (HKN)</a:t>
            </a:r>
            <a:endParaRPr lang="de-DE"/>
          </a:p>
        </p:txBody>
      </p:sp>
      <p:sp>
        <p:nvSpPr>
          <p:cNvPr id="72722" name="Text Box 18"/>
          <p:cNvSpPr txBox="1">
            <a:spLocks noChangeArrowheads="1"/>
          </p:cNvSpPr>
          <p:nvPr/>
        </p:nvSpPr>
        <p:spPr bwMode="auto">
          <a:xfrm>
            <a:off x="627063" y="5451475"/>
            <a:ext cx="704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500m</a:t>
            </a:r>
          </a:p>
        </p:txBody>
      </p:sp>
      <p:sp>
        <p:nvSpPr>
          <p:cNvPr id="72723" name="Line 19"/>
          <p:cNvSpPr>
            <a:spLocks noChangeShapeType="1"/>
          </p:cNvSpPr>
          <p:nvPr/>
        </p:nvSpPr>
        <p:spPr bwMode="auto">
          <a:xfrm flipH="1" flipV="1">
            <a:off x="5072063" y="5373688"/>
            <a:ext cx="914400" cy="765175"/>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72706"/>
                                        </p:tgtEl>
                                        <p:attrNameLst>
                                          <p:attrName>style.visibility</p:attrName>
                                        </p:attrNameLst>
                                      </p:cBhvr>
                                      <p:to>
                                        <p:strVal val="visible"/>
                                      </p:to>
                                    </p:set>
                                    <p:animEffect transition="in" filter="barn(outHorizontal)">
                                      <p:cBhvr>
                                        <p:cTn id="7" dur="500"/>
                                        <p:tgtEl>
                                          <p:spTgt spid="72706"/>
                                        </p:tgtEl>
                                      </p:cBhvr>
                                    </p:animEffect>
                                  </p:childTnLst>
                                </p:cTn>
                              </p:par>
                            </p:childTnLst>
                          </p:cTn>
                        </p:par>
                        <p:par>
                          <p:cTn id="8" fill="hold" nodeType="afterGroup">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72718"/>
                                        </p:tgtEl>
                                        <p:attrNameLst>
                                          <p:attrName>style.visibility</p:attrName>
                                        </p:attrNameLst>
                                      </p:cBhvr>
                                      <p:to>
                                        <p:strVal val="visible"/>
                                      </p:to>
                                    </p:set>
                                    <p:animEffect transition="in" filter="randombar(horizontal)">
                                      <p:cBhvr>
                                        <p:cTn id="11" dur="500"/>
                                        <p:tgtEl>
                                          <p:spTgt spid="727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9"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upLeft)">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9" fill="hold" grpId="0" nodeType="clickEffect">
                                  <p:stCondLst>
                                    <p:cond delay="0"/>
                                  </p:stCondLst>
                                  <p:childTnLst>
                                    <p:set>
                                      <p:cBhvr>
                                        <p:cTn id="20" dur="1" fill="hold">
                                          <p:stCondLst>
                                            <p:cond delay="0"/>
                                          </p:stCondLst>
                                        </p:cTn>
                                        <p:tgtEl>
                                          <p:spTgt spid="72714"/>
                                        </p:tgtEl>
                                        <p:attrNameLst>
                                          <p:attrName>style.visibility</p:attrName>
                                        </p:attrNameLst>
                                      </p:cBhvr>
                                      <p:to>
                                        <p:strVal val="visible"/>
                                      </p:to>
                                    </p:set>
                                    <p:animEffect transition="in" filter="strips(upLeft)">
                                      <p:cBhvr>
                                        <p:cTn id="21" dur="500"/>
                                        <p:tgtEl>
                                          <p:spTgt spid="727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9" fill="hold" grpId="0" nodeType="clickEffect">
                                  <p:stCondLst>
                                    <p:cond delay="0"/>
                                  </p:stCondLst>
                                  <p:childTnLst>
                                    <p:set>
                                      <p:cBhvr>
                                        <p:cTn id="25" dur="1" fill="hold">
                                          <p:stCondLst>
                                            <p:cond delay="0"/>
                                          </p:stCondLst>
                                        </p:cTn>
                                        <p:tgtEl>
                                          <p:spTgt spid="72723"/>
                                        </p:tgtEl>
                                        <p:attrNameLst>
                                          <p:attrName>style.visibility</p:attrName>
                                        </p:attrNameLst>
                                      </p:cBhvr>
                                      <p:to>
                                        <p:strVal val="visible"/>
                                      </p:to>
                                    </p:set>
                                    <p:animEffect transition="in" filter="strips(upLeft)">
                                      <p:cBhvr>
                                        <p:cTn id="26" dur="500"/>
                                        <p:tgtEl>
                                          <p:spTgt spid="727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72717"/>
                                        </p:tgtEl>
                                        <p:attrNameLst>
                                          <p:attrName>style.visibility</p:attrName>
                                        </p:attrNameLst>
                                      </p:cBhvr>
                                      <p:to>
                                        <p:strVal val="visible"/>
                                      </p:to>
                                    </p:set>
                                    <p:anim calcmode="lin" valueType="num">
                                      <p:cBhvr>
                                        <p:cTn id="31" dur="500" fill="hold"/>
                                        <p:tgtEl>
                                          <p:spTgt spid="72717"/>
                                        </p:tgtEl>
                                        <p:attrNameLst>
                                          <p:attrName>ppt_x</p:attrName>
                                        </p:attrNameLst>
                                      </p:cBhvr>
                                      <p:tavLst>
                                        <p:tav tm="0">
                                          <p:val>
                                            <p:strVal val="#ppt_x+#ppt_w/2"/>
                                          </p:val>
                                        </p:tav>
                                        <p:tav tm="100000">
                                          <p:val>
                                            <p:strVal val="#ppt_x"/>
                                          </p:val>
                                        </p:tav>
                                      </p:tavLst>
                                    </p:anim>
                                    <p:anim calcmode="lin" valueType="num">
                                      <p:cBhvr>
                                        <p:cTn id="32" dur="500" fill="hold"/>
                                        <p:tgtEl>
                                          <p:spTgt spid="72717"/>
                                        </p:tgtEl>
                                        <p:attrNameLst>
                                          <p:attrName>ppt_y</p:attrName>
                                        </p:attrNameLst>
                                      </p:cBhvr>
                                      <p:tavLst>
                                        <p:tav tm="0">
                                          <p:val>
                                            <p:strVal val="#ppt_y"/>
                                          </p:val>
                                        </p:tav>
                                        <p:tav tm="100000">
                                          <p:val>
                                            <p:strVal val="#ppt_y"/>
                                          </p:val>
                                        </p:tav>
                                      </p:tavLst>
                                    </p:anim>
                                    <p:anim calcmode="lin" valueType="num">
                                      <p:cBhvr>
                                        <p:cTn id="33" dur="500" fill="hold"/>
                                        <p:tgtEl>
                                          <p:spTgt spid="72717"/>
                                        </p:tgtEl>
                                        <p:attrNameLst>
                                          <p:attrName>ppt_w</p:attrName>
                                        </p:attrNameLst>
                                      </p:cBhvr>
                                      <p:tavLst>
                                        <p:tav tm="0">
                                          <p:val>
                                            <p:fltVal val="0"/>
                                          </p:val>
                                        </p:tav>
                                        <p:tav tm="100000">
                                          <p:val>
                                            <p:strVal val="#ppt_w"/>
                                          </p:val>
                                        </p:tav>
                                      </p:tavLst>
                                    </p:anim>
                                    <p:anim calcmode="lin" valueType="num">
                                      <p:cBhvr>
                                        <p:cTn id="34" dur="500" fill="hold"/>
                                        <p:tgtEl>
                                          <p:spTgt spid="72717"/>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500"/>
                            </p:stCondLst>
                            <p:childTnLst>
                              <p:par>
                                <p:cTn id="36" presetID="9" presetClass="entr" presetSubtype="0" fill="hold" nodeType="afterEffect">
                                  <p:stCondLst>
                                    <p:cond delay="1000"/>
                                  </p:stCondLst>
                                  <p:childTnLst>
                                    <p:set>
                                      <p:cBhvr>
                                        <p:cTn id="37" dur="1" fill="hold">
                                          <p:stCondLst>
                                            <p:cond delay="0"/>
                                          </p:stCondLst>
                                        </p:cTn>
                                        <p:tgtEl>
                                          <p:spTgt spid="72720"/>
                                        </p:tgtEl>
                                        <p:attrNameLst>
                                          <p:attrName>style.visibility</p:attrName>
                                        </p:attrNameLst>
                                      </p:cBhvr>
                                      <p:to>
                                        <p:strVal val="visible"/>
                                      </p:to>
                                    </p:set>
                                    <p:animEffect transition="in" filter="dissolve">
                                      <p:cBhvr>
                                        <p:cTn id="38" dur="500"/>
                                        <p:tgtEl>
                                          <p:spTgt spid="72720"/>
                                        </p:tgtEl>
                                      </p:cBhvr>
                                    </p:animEffect>
                                  </p:childTnLst>
                                </p:cTn>
                              </p:par>
                            </p:childTnLst>
                          </p:cTn>
                        </p:par>
                        <p:par>
                          <p:cTn id="39" fill="hold" nodeType="afterGroup">
                            <p:stCondLst>
                              <p:cond delay="2000"/>
                            </p:stCondLst>
                            <p:childTnLst>
                              <p:par>
                                <p:cTn id="40" presetID="17" presetClass="entr" presetSubtype="4" fill="hold" grpId="0" nodeType="afterEffect">
                                  <p:stCondLst>
                                    <p:cond delay="1000"/>
                                  </p:stCondLst>
                                  <p:childTnLst>
                                    <p:set>
                                      <p:cBhvr>
                                        <p:cTn id="41" dur="1" fill="hold">
                                          <p:stCondLst>
                                            <p:cond delay="0"/>
                                          </p:stCondLst>
                                        </p:cTn>
                                        <p:tgtEl>
                                          <p:spTgt spid="72721"/>
                                        </p:tgtEl>
                                        <p:attrNameLst>
                                          <p:attrName>style.visibility</p:attrName>
                                        </p:attrNameLst>
                                      </p:cBhvr>
                                      <p:to>
                                        <p:strVal val="visible"/>
                                      </p:to>
                                    </p:set>
                                    <p:anim calcmode="lin" valueType="num">
                                      <p:cBhvr>
                                        <p:cTn id="42" dur="500" fill="hold"/>
                                        <p:tgtEl>
                                          <p:spTgt spid="72721"/>
                                        </p:tgtEl>
                                        <p:attrNameLst>
                                          <p:attrName>ppt_x</p:attrName>
                                        </p:attrNameLst>
                                      </p:cBhvr>
                                      <p:tavLst>
                                        <p:tav tm="0">
                                          <p:val>
                                            <p:strVal val="#ppt_x"/>
                                          </p:val>
                                        </p:tav>
                                        <p:tav tm="100000">
                                          <p:val>
                                            <p:strVal val="#ppt_x"/>
                                          </p:val>
                                        </p:tav>
                                      </p:tavLst>
                                    </p:anim>
                                    <p:anim calcmode="lin" valueType="num">
                                      <p:cBhvr>
                                        <p:cTn id="43" dur="500" fill="hold"/>
                                        <p:tgtEl>
                                          <p:spTgt spid="72721"/>
                                        </p:tgtEl>
                                        <p:attrNameLst>
                                          <p:attrName>ppt_y</p:attrName>
                                        </p:attrNameLst>
                                      </p:cBhvr>
                                      <p:tavLst>
                                        <p:tav tm="0">
                                          <p:val>
                                            <p:strVal val="#ppt_y+#ppt_h/2"/>
                                          </p:val>
                                        </p:tav>
                                        <p:tav tm="100000">
                                          <p:val>
                                            <p:strVal val="#ppt_y"/>
                                          </p:val>
                                        </p:tav>
                                      </p:tavLst>
                                    </p:anim>
                                    <p:anim calcmode="lin" valueType="num">
                                      <p:cBhvr>
                                        <p:cTn id="44" dur="500" fill="hold"/>
                                        <p:tgtEl>
                                          <p:spTgt spid="72721"/>
                                        </p:tgtEl>
                                        <p:attrNameLst>
                                          <p:attrName>ppt_w</p:attrName>
                                        </p:attrNameLst>
                                      </p:cBhvr>
                                      <p:tavLst>
                                        <p:tav tm="0">
                                          <p:val>
                                            <p:strVal val="#ppt_w"/>
                                          </p:val>
                                        </p:tav>
                                        <p:tav tm="100000">
                                          <p:val>
                                            <p:strVal val="#ppt_w"/>
                                          </p:val>
                                        </p:tav>
                                      </p:tavLst>
                                    </p:anim>
                                    <p:anim calcmode="lin" valueType="num">
                                      <p:cBhvr>
                                        <p:cTn id="45" dur="500" fill="hold"/>
                                        <p:tgtEl>
                                          <p:spTgt spid="72721"/>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500"/>
                            </p:stCondLst>
                            <p:childTnLst>
                              <p:par>
                                <p:cTn id="47" presetID="15" presetClass="entr" presetSubtype="0" fill="hold" grpId="0" nodeType="afterEffect">
                                  <p:stCondLst>
                                    <p:cond delay="1000"/>
                                  </p:stCondLst>
                                  <p:childTnLst>
                                    <p:set>
                                      <p:cBhvr>
                                        <p:cTn id="48" dur="1" fill="hold">
                                          <p:stCondLst>
                                            <p:cond delay="0"/>
                                          </p:stCondLst>
                                        </p:cTn>
                                        <p:tgtEl>
                                          <p:spTgt spid="72722"/>
                                        </p:tgtEl>
                                        <p:attrNameLst>
                                          <p:attrName>style.visibility</p:attrName>
                                        </p:attrNameLst>
                                      </p:cBhvr>
                                      <p:to>
                                        <p:strVal val="visible"/>
                                      </p:to>
                                    </p:set>
                                    <p:anim calcmode="lin" valueType="num">
                                      <p:cBhvr>
                                        <p:cTn id="49" dur="1000" fill="hold"/>
                                        <p:tgtEl>
                                          <p:spTgt spid="72722"/>
                                        </p:tgtEl>
                                        <p:attrNameLst>
                                          <p:attrName>ppt_w</p:attrName>
                                        </p:attrNameLst>
                                      </p:cBhvr>
                                      <p:tavLst>
                                        <p:tav tm="0">
                                          <p:val>
                                            <p:fltVal val="0"/>
                                          </p:val>
                                        </p:tav>
                                        <p:tav tm="100000">
                                          <p:val>
                                            <p:strVal val="#ppt_w"/>
                                          </p:val>
                                        </p:tav>
                                      </p:tavLst>
                                    </p:anim>
                                    <p:anim calcmode="lin" valueType="num">
                                      <p:cBhvr>
                                        <p:cTn id="50" dur="1000" fill="hold"/>
                                        <p:tgtEl>
                                          <p:spTgt spid="72722"/>
                                        </p:tgtEl>
                                        <p:attrNameLst>
                                          <p:attrName>ppt_h</p:attrName>
                                        </p:attrNameLst>
                                      </p:cBhvr>
                                      <p:tavLst>
                                        <p:tav tm="0">
                                          <p:val>
                                            <p:fltVal val="0"/>
                                          </p:val>
                                        </p:tav>
                                        <p:tav tm="100000">
                                          <p:val>
                                            <p:strVal val="#ppt_h"/>
                                          </p:val>
                                        </p:tav>
                                      </p:tavLst>
                                    </p:anim>
                                    <p:anim calcmode="lin" valueType="num">
                                      <p:cBhvr>
                                        <p:cTn id="51" dur="1000" fill="hold"/>
                                        <p:tgtEl>
                                          <p:spTgt spid="72722"/>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727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P spid="72714" grpId="0" animBg="1"/>
      <p:bldP spid="72717" grpId="0" animBg="1"/>
      <p:bldP spid="72721" grpId="0" autoUpdateAnimBg="0"/>
      <p:bldP spid="72722" grpId="0" autoUpdateAnimBg="0"/>
      <p:bldP spid="7272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0" name="Picture 2" descr="E:\AB\FLIEGEN\MET\PP-Met\temp_auswert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44638"/>
            <a:ext cx="7543800" cy="493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1" name="Rectangle 3"/>
          <p:cNvSpPr>
            <a:spLocks noGrp="1" noChangeArrowheads="1"/>
          </p:cNvSpPr>
          <p:nvPr>
            <p:ph type="title"/>
          </p:nvPr>
        </p:nvSpPr>
        <p:spPr/>
        <p:txBody>
          <a:bodyPr/>
          <a:lstStyle/>
          <a:p>
            <a:r>
              <a:rPr lang="de-DE">
                <a:latin typeface="Calibri" charset="0"/>
              </a:rPr>
              <a:t>Temp-Auswertung 2</a:t>
            </a:r>
          </a:p>
        </p:txBody>
      </p:sp>
      <p:grpSp>
        <p:nvGrpSpPr>
          <p:cNvPr id="2" name="Group 4"/>
          <p:cNvGrpSpPr>
            <a:grpSpLocks/>
          </p:cNvGrpSpPr>
          <p:nvPr/>
        </p:nvGrpSpPr>
        <p:grpSpPr bwMode="auto">
          <a:xfrm>
            <a:off x="3338513" y="2395538"/>
            <a:ext cx="2871787" cy="3757612"/>
            <a:chOff x="2073" y="1473"/>
            <a:chExt cx="1809" cy="2367"/>
          </a:xfrm>
        </p:grpSpPr>
        <p:sp>
          <p:nvSpPr>
            <p:cNvPr id="43020" name="Line 5"/>
            <p:cNvSpPr>
              <a:spLocks noChangeShapeType="1"/>
            </p:cNvSpPr>
            <p:nvPr/>
          </p:nvSpPr>
          <p:spPr bwMode="auto">
            <a:xfrm flipV="1">
              <a:off x="3744" y="3643"/>
              <a:ext cx="138" cy="19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43021" name="Line 6"/>
            <p:cNvSpPr>
              <a:spLocks noChangeShapeType="1"/>
            </p:cNvSpPr>
            <p:nvPr/>
          </p:nvSpPr>
          <p:spPr bwMode="auto">
            <a:xfrm flipH="1" flipV="1">
              <a:off x="2964" y="2769"/>
              <a:ext cx="915" cy="876"/>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43022" name="Line 7"/>
            <p:cNvSpPr>
              <a:spLocks noChangeShapeType="1"/>
            </p:cNvSpPr>
            <p:nvPr/>
          </p:nvSpPr>
          <p:spPr bwMode="auto">
            <a:xfrm flipV="1">
              <a:off x="2964" y="2472"/>
              <a:ext cx="207" cy="29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3023" name="Line 8"/>
            <p:cNvSpPr>
              <a:spLocks noChangeShapeType="1"/>
            </p:cNvSpPr>
            <p:nvPr/>
          </p:nvSpPr>
          <p:spPr bwMode="auto">
            <a:xfrm flipH="1" flipV="1">
              <a:off x="2073" y="1473"/>
              <a:ext cx="1101" cy="100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grpSp>
      <p:sp>
        <p:nvSpPr>
          <p:cNvPr id="73737" name="Line 9"/>
          <p:cNvSpPr>
            <a:spLocks noChangeShapeType="1"/>
          </p:cNvSpPr>
          <p:nvPr/>
        </p:nvSpPr>
        <p:spPr bwMode="auto">
          <a:xfrm flipH="1" flipV="1">
            <a:off x="4724400" y="2390775"/>
            <a:ext cx="804863" cy="3757613"/>
          </a:xfrm>
          <a:prstGeom prst="line">
            <a:avLst/>
          </a:prstGeom>
          <a:noFill/>
          <a:ln w="38100">
            <a:solidFill>
              <a:schemeClr val="accent2"/>
            </a:solidFill>
            <a:prstDash val="lgDash"/>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3738" name="Line 10"/>
          <p:cNvSpPr>
            <a:spLocks noChangeShapeType="1"/>
          </p:cNvSpPr>
          <p:nvPr/>
        </p:nvSpPr>
        <p:spPr bwMode="auto">
          <a:xfrm flipH="1" flipV="1">
            <a:off x="5915025" y="5549900"/>
            <a:ext cx="728663" cy="608013"/>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3743" name="Line 15"/>
          <p:cNvSpPr>
            <a:spLocks noChangeShapeType="1"/>
          </p:cNvSpPr>
          <p:nvPr/>
        </p:nvSpPr>
        <p:spPr bwMode="auto">
          <a:xfrm>
            <a:off x="1401763" y="5578475"/>
            <a:ext cx="4522787" cy="0"/>
          </a:xfrm>
          <a:prstGeom prst="line">
            <a:avLst/>
          </a:prstGeom>
          <a:noFill/>
          <a:ln w="38100">
            <a:solidFill>
              <a:schemeClr val="hlink"/>
            </a:solidFill>
            <a:prstDash val="sysDot"/>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3744" name="Text Box 16"/>
          <p:cNvSpPr txBox="1">
            <a:spLocks noChangeArrowheads="1"/>
          </p:cNvSpPr>
          <p:nvPr/>
        </p:nvSpPr>
        <p:spPr bwMode="auto">
          <a:xfrm>
            <a:off x="568325" y="5386388"/>
            <a:ext cx="704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600m</a:t>
            </a:r>
          </a:p>
        </p:txBody>
      </p:sp>
      <p:sp>
        <p:nvSpPr>
          <p:cNvPr id="73745" name="AutoShape 17"/>
          <p:cNvSpPr>
            <a:spLocks noChangeArrowheads="1"/>
          </p:cNvSpPr>
          <p:nvPr/>
        </p:nvSpPr>
        <p:spPr bwMode="auto">
          <a:xfrm>
            <a:off x="6791325" y="5508625"/>
            <a:ext cx="852488" cy="392113"/>
          </a:xfrm>
          <a:prstGeom prst="wedgeRectCallout">
            <a:avLst>
              <a:gd name="adj1" fmla="val -63222"/>
              <a:gd name="adj2" fmla="val 108301"/>
            </a:avLst>
          </a:prstGeom>
          <a:solidFill>
            <a:srgbClr val="FFFFFF">
              <a:alpha val="50195"/>
            </a:srgbClr>
          </a:solidFill>
          <a:ln w="25400">
            <a:solidFill>
              <a:schemeClr val="hlink"/>
            </a:solidFill>
            <a:miter lim="800000"/>
            <a:headEnd/>
            <a:tailEnd/>
          </a:ln>
        </p:spPr>
        <p:txBody>
          <a:bodyPr anchor="ctr">
            <a:spAutoFit/>
          </a:bodyPr>
          <a:lstStyle/>
          <a:p>
            <a:r>
              <a:rPr lang="de-DE">
                <a:solidFill>
                  <a:schemeClr val="hlink"/>
                </a:solidFill>
                <a:latin typeface="Calibri" charset="0"/>
              </a:rPr>
              <a:t>21°C</a:t>
            </a:r>
            <a:endParaRPr lang="de-DE">
              <a:latin typeface="Calibri" charset="0"/>
            </a:endParaRPr>
          </a:p>
        </p:txBody>
      </p:sp>
      <p:sp>
        <p:nvSpPr>
          <p:cNvPr id="43019" name="Text Box 18"/>
          <p:cNvSpPr txBox="1">
            <a:spLocks noChangeArrowheads="1"/>
          </p:cNvSpPr>
          <p:nvPr/>
        </p:nvSpPr>
        <p:spPr bwMode="auto">
          <a:xfrm>
            <a:off x="2593975" y="5208588"/>
            <a:ext cx="23749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hlink"/>
                </a:solidFill>
              </a:rPr>
              <a:t>Konvektionshöhe 600m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73731"/>
                                        </p:tgtEl>
                                        <p:attrNameLst>
                                          <p:attrName>style.visibility</p:attrName>
                                        </p:attrNameLst>
                                      </p:cBhvr>
                                      <p:to>
                                        <p:strVal val="visible"/>
                                      </p:to>
                                    </p:set>
                                    <p:animEffect transition="in" filter="barn(outHorizontal)">
                                      <p:cBhvr>
                                        <p:cTn id="7" dur="500"/>
                                        <p:tgtEl>
                                          <p:spTgt spid="73731"/>
                                        </p:tgtEl>
                                      </p:cBhvr>
                                    </p:animEffect>
                                  </p:childTnLst>
                                </p:cTn>
                              </p:par>
                            </p:childTnLst>
                          </p:cTn>
                        </p:par>
                        <p:par>
                          <p:cTn id="8" fill="hold" nodeType="afterGroup">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73730"/>
                                        </p:tgtEl>
                                        <p:attrNameLst>
                                          <p:attrName>style.visibility</p:attrName>
                                        </p:attrNameLst>
                                      </p:cBhvr>
                                      <p:to>
                                        <p:strVal val="visible"/>
                                      </p:to>
                                    </p:set>
                                    <p:animEffect transition="in" filter="randombar(horizontal)">
                                      <p:cBhvr>
                                        <p:cTn id="11" dur="500"/>
                                        <p:tgtEl>
                                          <p:spTgt spid="73730"/>
                                        </p:tgtEl>
                                      </p:cBhvr>
                                    </p:animEffect>
                                  </p:childTnLst>
                                </p:cTn>
                              </p:par>
                            </p:childTnLst>
                          </p:cTn>
                        </p:par>
                        <p:par>
                          <p:cTn id="12" fill="hold" nodeType="afterGroup">
                            <p:stCondLst>
                              <p:cond delay="3000"/>
                            </p:stCondLst>
                            <p:childTnLst>
                              <p:par>
                                <p:cTn id="13" presetID="18" presetClass="entr" presetSubtype="9"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Left)">
                                      <p:cBhvr>
                                        <p:cTn id="15" dur="500"/>
                                        <p:tgtEl>
                                          <p:spTgt spid="2"/>
                                        </p:tgtEl>
                                      </p:cBhvr>
                                    </p:animEffect>
                                  </p:childTnLst>
                                </p:cTn>
                              </p:par>
                            </p:childTnLst>
                          </p:cTn>
                        </p:par>
                        <p:par>
                          <p:cTn id="16" fill="hold" nodeType="afterGroup">
                            <p:stCondLst>
                              <p:cond delay="3500"/>
                            </p:stCondLst>
                            <p:childTnLst>
                              <p:par>
                                <p:cTn id="17" presetID="18" presetClass="entr" presetSubtype="9" fill="hold" grpId="0" nodeType="afterEffect">
                                  <p:stCondLst>
                                    <p:cond delay="0"/>
                                  </p:stCondLst>
                                  <p:childTnLst>
                                    <p:set>
                                      <p:cBhvr>
                                        <p:cTn id="18" dur="1" fill="hold">
                                          <p:stCondLst>
                                            <p:cond delay="0"/>
                                          </p:stCondLst>
                                        </p:cTn>
                                        <p:tgtEl>
                                          <p:spTgt spid="73737"/>
                                        </p:tgtEl>
                                        <p:attrNameLst>
                                          <p:attrName>style.visibility</p:attrName>
                                        </p:attrNameLst>
                                      </p:cBhvr>
                                      <p:to>
                                        <p:strVal val="visible"/>
                                      </p:to>
                                    </p:set>
                                    <p:animEffect transition="in" filter="strips(upLeft)">
                                      <p:cBhvr>
                                        <p:cTn id="19" dur="500"/>
                                        <p:tgtEl>
                                          <p:spTgt spid="737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73744"/>
                                        </p:tgtEl>
                                        <p:attrNameLst>
                                          <p:attrName>style.visibility</p:attrName>
                                        </p:attrNameLst>
                                      </p:cBhvr>
                                      <p:to>
                                        <p:strVal val="visible"/>
                                      </p:to>
                                    </p:set>
                                    <p:anim calcmode="lin" valueType="num">
                                      <p:cBhvr>
                                        <p:cTn id="24" dur="1000" fill="hold"/>
                                        <p:tgtEl>
                                          <p:spTgt spid="73744"/>
                                        </p:tgtEl>
                                        <p:attrNameLst>
                                          <p:attrName>ppt_w</p:attrName>
                                        </p:attrNameLst>
                                      </p:cBhvr>
                                      <p:tavLst>
                                        <p:tav tm="0">
                                          <p:val>
                                            <p:fltVal val="0"/>
                                          </p:val>
                                        </p:tav>
                                        <p:tav tm="100000">
                                          <p:val>
                                            <p:strVal val="#ppt_w"/>
                                          </p:val>
                                        </p:tav>
                                      </p:tavLst>
                                    </p:anim>
                                    <p:anim calcmode="lin" valueType="num">
                                      <p:cBhvr>
                                        <p:cTn id="25" dur="1000" fill="hold"/>
                                        <p:tgtEl>
                                          <p:spTgt spid="73744"/>
                                        </p:tgtEl>
                                        <p:attrNameLst>
                                          <p:attrName>ppt_h</p:attrName>
                                        </p:attrNameLst>
                                      </p:cBhvr>
                                      <p:tavLst>
                                        <p:tav tm="0">
                                          <p:val>
                                            <p:fltVal val="0"/>
                                          </p:val>
                                        </p:tav>
                                        <p:tav tm="100000">
                                          <p:val>
                                            <p:strVal val="#ppt_h"/>
                                          </p:val>
                                        </p:tav>
                                      </p:tavLst>
                                    </p:anim>
                                    <p:anim calcmode="lin" valueType="num">
                                      <p:cBhvr>
                                        <p:cTn id="26" dur="1000" fill="hold"/>
                                        <p:tgtEl>
                                          <p:spTgt spid="7374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3744"/>
                                        </p:tgtEl>
                                        <p:attrNameLst>
                                          <p:attrName>ppt_y</p:attrName>
                                        </p:attrNameLst>
                                      </p:cBhvr>
                                      <p:tavLst>
                                        <p:tav tm="0" fmla="#ppt_y+(sin(-2*pi*(1-$))*-#ppt_x+cos(-2*pi*(1-$))*(1-#ppt_y))*(1-$)">
                                          <p:val>
                                            <p:fltVal val="0"/>
                                          </p:val>
                                        </p:tav>
                                        <p:tav tm="100000">
                                          <p:val>
                                            <p:fltVal val="1"/>
                                          </p:val>
                                        </p:tav>
                                      </p:tavLst>
                                    </p:anim>
                                  </p:childTnLst>
                                </p:cTn>
                              </p:par>
                            </p:childTnLst>
                          </p:cTn>
                        </p:par>
                        <p:par>
                          <p:cTn id="28" fill="hold" nodeType="afterGroup">
                            <p:stCondLst>
                              <p:cond delay="1000"/>
                            </p:stCondLst>
                            <p:childTnLst>
                              <p:par>
                                <p:cTn id="29" presetID="17" presetClass="entr" presetSubtype="8" fill="hold" grpId="0" nodeType="afterEffect">
                                  <p:stCondLst>
                                    <p:cond delay="1000"/>
                                  </p:stCondLst>
                                  <p:childTnLst>
                                    <p:set>
                                      <p:cBhvr>
                                        <p:cTn id="30" dur="1" fill="hold">
                                          <p:stCondLst>
                                            <p:cond delay="0"/>
                                          </p:stCondLst>
                                        </p:cTn>
                                        <p:tgtEl>
                                          <p:spTgt spid="73743"/>
                                        </p:tgtEl>
                                        <p:attrNameLst>
                                          <p:attrName>style.visibility</p:attrName>
                                        </p:attrNameLst>
                                      </p:cBhvr>
                                      <p:to>
                                        <p:strVal val="visible"/>
                                      </p:to>
                                    </p:set>
                                    <p:anim calcmode="lin" valueType="num">
                                      <p:cBhvr>
                                        <p:cTn id="31" dur="500" fill="hold"/>
                                        <p:tgtEl>
                                          <p:spTgt spid="73743"/>
                                        </p:tgtEl>
                                        <p:attrNameLst>
                                          <p:attrName>ppt_x</p:attrName>
                                        </p:attrNameLst>
                                      </p:cBhvr>
                                      <p:tavLst>
                                        <p:tav tm="0">
                                          <p:val>
                                            <p:strVal val="#ppt_x-#ppt_w/2"/>
                                          </p:val>
                                        </p:tav>
                                        <p:tav tm="100000">
                                          <p:val>
                                            <p:strVal val="#ppt_x"/>
                                          </p:val>
                                        </p:tav>
                                      </p:tavLst>
                                    </p:anim>
                                    <p:anim calcmode="lin" valueType="num">
                                      <p:cBhvr>
                                        <p:cTn id="32" dur="500" fill="hold"/>
                                        <p:tgtEl>
                                          <p:spTgt spid="73743"/>
                                        </p:tgtEl>
                                        <p:attrNameLst>
                                          <p:attrName>ppt_y</p:attrName>
                                        </p:attrNameLst>
                                      </p:cBhvr>
                                      <p:tavLst>
                                        <p:tav tm="0">
                                          <p:val>
                                            <p:strVal val="#ppt_y"/>
                                          </p:val>
                                        </p:tav>
                                        <p:tav tm="100000">
                                          <p:val>
                                            <p:strVal val="#ppt_y"/>
                                          </p:val>
                                        </p:tav>
                                      </p:tavLst>
                                    </p:anim>
                                    <p:anim calcmode="lin" valueType="num">
                                      <p:cBhvr>
                                        <p:cTn id="33" dur="500" fill="hold"/>
                                        <p:tgtEl>
                                          <p:spTgt spid="73743"/>
                                        </p:tgtEl>
                                        <p:attrNameLst>
                                          <p:attrName>ppt_w</p:attrName>
                                        </p:attrNameLst>
                                      </p:cBhvr>
                                      <p:tavLst>
                                        <p:tav tm="0">
                                          <p:val>
                                            <p:fltVal val="0"/>
                                          </p:val>
                                        </p:tav>
                                        <p:tav tm="100000">
                                          <p:val>
                                            <p:strVal val="#ppt_w"/>
                                          </p:val>
                                        </p:tav>
                                      </p:tavLst>
                                    </p:anim>
                                    <p:anim calcmode="lin" valueType="num">
                                      <p:cBhvr>
                                        <p:cTn id="34" dur="500" fill="hold"/>
                                        <p:tgtEl>
                                          <p:spTgt spid="73743"/>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2500"/>
                            </p:stCondLst>
                            <p:childTnLst>
                              <p:par>
                                <p:cTn id="36" presetID="18" presetClass="entr" presetSubtype="6" fill="hold" grpId="0" nodeType="afterEffect">
                                  <p:stCondLst>
                                    <p:cond delay="1000"/>
                                  </p:stCondLst>
                                  <p:childTnLst>
                                    <p:set>
                                      <p:cBhvr>
                                        <p:cTn id="37" dur="1" fill="hold">
                                          <p:stCondLst>
                                            <p:cond delay="0"/>
                                          </p:stCondLst>
                                        </p:cTn>
                                        <p:tgtEl>
                                          <p:spTgt spid="73738"/>
                                        </p:tgtEl>
                                        <p:attrNameLst>
                                          <p:attrName>style.visibility</p:attrName>
                                        </p:attrNameLst>
                                      </p:cBhvr>
                                      <p:to>
                                        <p:strVal val="visible"/>
                                      </p:to>
                                    </p:set>
                                    <p:animEffect transition="in" filter="strips(downRight)">
                                      <p:cBhvr>
                                        <p:cTn id="38" dur="500"/>
                                        <p:tgtEl>
                                          <p:spTgt spid="73738"/>
                                        </p:tgtEl>
                                      </p:cBhvr>
                                    </p:animEffect>
                                  </p:childTnLst>
                                </p:cTn>
                              </p:par>
                            </p:childTnLst>
                          </p:cTn>
                        </p:par>
                        <p:par>
                          <p:cTn id="39" fill="hold" nodeType="afterGroup">
                            <p:stCondLst>
                              <p:cond delay="4000"/>
                            </p:stCondLst>
                            <p:childTnLst>
                              <p:par>
                                <p:cTn id="40" presetID="23" presetClass="entr" presetSubtype="16" fill="hold" grpId="0" nodeType="afterEffect">
                                  <p:stCondLst>
                                    <p:cond delay="1000"/>
                                  </p:stCondLst>
                                  <p:childTnLst>
                                    <p:set>
                                      <p:cBhvr>
                                        <p:cTn id="41" dur="1" fill="hold">
                                          <p:stCondLst>
                                            <p:cond delay="0"/>
                                          </p:stCondLst>
                                        </p:cTn>
                                        <p:tgtEl>
                                          <p:spTgt spid="73745"/>
                                        </p:tgtEl>
                                        <p:attrNameLst>
                                          <p:attrName>style.visibility</p:attrName>
                                        </p:attrNameLst>
                                      </p:cBhvr>
                                      <p:to>
                                        <p:strVal val="visible"/>
                                      </p:to>
                                    </p:set>
                                    <p:anim calcmode="lin" valueType="num">
                                      <p:cBhvr>
                                        <p:cTn id="42" dur="500" fill="hold"/>
                                        <p:tgtEl>
                                          <p:spTgt spid="73745"/>
                                        </p:tgtEl>
                                        <p:attrNameLst>
                                          <p:attrName>ppt_w</p:attrName>
                                        </p:attrNameLst>
                                      </p:cBhvr>
                                      <p:tavLst>
                                        <p:tav tm="0">
                                          <p:val>
                                            <p:fltVal val="0"/>
                                          </p:val>
                                        </p:tav>
                                        <p:tav tm="100000">
                                          <p:val>
                                            <p:strVal val="#ppt_w"/>
                                          </p:val>
                                        </p:tav>
                                      </p:tavLst>
                                    </p:anim>
                                    <p:anim calcmode="lin" valueType="num">
                                      <p:cBhvr>
                                        <p:cTn id="43" dur="500" fill="hold"/>
                                        <p:tgtEl>
                                          <p:spTgt spid="737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P spid="73737" grpId="0" animBg="1"/>
      <p:bldP spid="73738" grpId="0" animBg="1"/>
      <p:bldP spid="73743" grpId="0" animBg="1"/>
      <p:bldP spid="73744" grpId="0" autoUpdateAnimBg="0"/>
      <p:bldP spid="7374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2" descr="E:\AB\FLIEGEN\MET\PP-Met\temp_auswert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44638"/>
            <a:ext cx="7543800" cy="493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55" name="Rectangle 3"/>
          <p:cNvSpPr>
            <a:spLocks noGrp="1" noChangeArrowheads="1"/>
          </p:cNvSpPr>
          <p:nvPr>
            <p:ph type="title"/>
          </p:nvPr>
        </p:nvSpPr>
        <p:spPr/>
        <p:txBody>
          <a:bodyPr/>
          <a:lstStyle/>
          <a:p>
            <a:r>
              <a:rPr lang="de-DE">
                <a:latin typeface="Calibri" charset="0"/>
              </a:rPr>
              <a:t>Temp-Auswertung 3</a:t>
            </a:r>
          </a:p>
        </p:txBody>
      </p:sp>
      <p:grpSp>
        <p:nvGrpSpPr>
          <p:cNvPr id="2" name="Group 4"/>
          <p:cNvGrpSpPr>
            <a:grpSpLocks/>
          </p:cNvGrpSpPr>
          <p:nvPr/>
        </p:nvGrpSpPr>
        <p:grpSpPr bwMode="auto">
          <a:xfrm>
            <a:off x="3338513" y="2395538"/>
            <a:ext cx="2871787" cy="3757612"/>
            <a:chOff x="2073" y="1473"/>
            <a:chExt cx="1809" cy="2367"/>
          </a:xfrm>
        </p:grpSpPr>
        <p:sp>
          <p:nvSpPr>
            <p:cNvPr id="45073" name="Line 5"/>
            <p:cNvSpPr>
              <a:spLocks noChangeShapeType="1"/>
            </p:cNvSpPr>
            <p:nvPr/>
          </p:nvSpPr>
          <p:spPr bwMode="auto">
            <a:xfrm flipV="1">
              <a:off x="3744" y="3643"/>
              <a:ext cx="138" cy="19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45074" name="Line 6"/>
            <p:cNvSpPr>
              <a:spLocks noChangeShapeType="1"/>
            </p:cNvSpPr>
            <p:nvPr/>
          </p:nvSpPr>
          <p:spPr bwMode="auto">
            <a:xfrm flipH="1" flipV="1">
              <a:off x="2964" y="2769"/>
              <a:ext cx="915" cy="876"/>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45075" name="Line 7"/>
            <p:cNvSpPr>
              <a:spLocks noChangeShapeType="1"/>
            </p:cNvSpPr>
            <p:nvPr/>
          </p:nvSpPr>
          <p:spPr bwMode="auto">
            <a:xfrm flipV="1">
              <a:off x="2964" y="2472"/>
              <a:ext cx="207" cy="29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5076" name="Line 8"/>
            <p:cNvSpPr>
              <a:spLocks noChangeShapeType="1"/>
            </p:cNvSpPr>
            <p:nvPr/>
          </p:nvSpPr>
          <p:spPr bwMode="auto">
            <a:xfrm flipH="1" flipV="1">
              <a:off x="2073" y="1473"/>
              <a:ext cx="1101" cy="100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grpSp>
      <p:sp>
        <p:nvSpPr>
          <p:cNvPr id="74761" name="Line 9"/>
          <p:cNvSpPr>
            <a:spLocks noChangeShapeType="1"/>
          </p:cNvSpPr>
          <p:nvPr/>
        </p:nvSpPr>
        <p:spPr bwMode="auto">
          <a:xfrm flipH="1" flipV="1">
            <a:off x="4724400" y="2390775"/>
            <a:ext cx="804863" cy="3757613"/>
          </a:xfrm>
          <a:prstGeom prst="line">
            <a:avLst/>
          </a:prstGeom>
          <a:noFill/>
          <a:ln w="38100">
            <a:solidFill>
              <a:schemeClr val="accent2"/>
            </a:solidFill>
            <a:prstDash val="lgDash"/>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4762" name="Line 10"/>
          <p:cNvSpPr>
            <a:spLocks noChangeShapeType="1"/>
          </p:cNvSpPr>
          <p:nvPr/>
        </p:nvSpPr>
        <p:spPr bwMode="auto">
          <a:xfrm flipH="1" flipV="1">
            <a:off x="5253038" y="4906963"/>
            <a:ext cx="1498600" cy="125095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4763" name="Line 11"/>
          <p:cNvSpPr>
            <a:spLocks noChangeShapeType="1"/>
          </p:cNvSpPr>
          <p:nvPr/>
        </p:nvSpPr>
        <p:spPr bwMode="auto">
          <a:xfrm>
            <a:off x="1344613" y="4926013"/>
            <a:ext cx="3946525" cy="0"/>
          </a:xfrm>
          <a:prstGeom prst="line">
            <a:avLst/>
          </a:prstGeom>
          <a:noFill/>
          <a:ln w="38100">
            <a:solidFill>
              <a:schemeClr val="hlink"/>
            </a:solidFill>
            <a:prstDash val="sysDot"/>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4764" name="Text Box 12"/>
          <p:cNvSpPr txBox="1">
            <a:spLocks noChangeArrowheads="1"/>
          </p:cNvSpPr>
          <p:nvPr/>
        </p:nvSpPr>
        <p:spPr bwMode="auto">
          <a:xfrm>
            <a:off x="461963" y="4719638"/>
            <a:ext cx="819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1300m</a:t>
            </a:r>
          </a:p>
        </p:txBody>
      </p:sp>
      <p:sp>
        <p:nvSpPr>
          <p:cNvPr id="74765" name="AutoShape 13"/>
          <p:cNvSpPr>
            <a:spLocks noChangeArrowheads="1"/>
          </p:cNvSpPr>
          <p:nvPr/>
        </p:nvSpPr>
        <p:spPr bwMode="auto">
          <a:xfrm>
            <a:off x="7019925" y="5032375"/>
            <a:ext cx="852488" cy="392113"/>
          </a:xfrm>
          <a:prstGeom prst="wedgeRectCallout">
            <a:avLst>
              <a:gd name="adj1" fmla="val -73278"/>
              <a:gd name="adj2" fmla="val 220042"/>
            </a:avLst>
          </a:prstGeom>
          <a:solidFill>
            <a:srgbClr val="FFFFFF">
              <a:alpha val="50195"/>
            </a:srgbClr>
          </a:solidFill>
          <a:ln w="25400">
            <a:solidFill>
              <a:schemeClr val="hlink"/>
            </a:solidFill>
            <a:miter lim="800000"/>
            <a:headEnd/>
            <a:tailEnd/>
          </a:ln>
        </p:spPr>
        <p:txBody>
          <a:bodyPr anchor="ctr">
            <a:spAutoFit/>
          </a:bodyPr>
          <a:lstStyle/>
          <a:p>
            <a:r>
              <a:rPr lang="de-DE">
                <a:solidFill>
                  <a:schemeClr val="hlink"/>
                </a:solidFill>
                <a:latin typeface="Calibri" charset="0"/>
              </a:rPr>
              <a:t>22°C</a:t>
            </a:r>
            <a:endParaRPr lang="de-DE">
              <a:latin typeface="Calibri" charset="0"/>
            </a:endParaRPr>
          </a:p>
        </p:txBody>
      </p:sp>
      <p:pic>
        <p:nvPicPr>
          <p:cNvPr id="74766" name="Picture 14" descr="E:\AB\FLIEGEN\MET\PP-Met\wolk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988" y="4281488"/>
            <a:ext cx="938212"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68" name="Freeform 16"/>
          <p:cNvSpPr>
            <a:spLocks/>
          </p:cNvSpPr>
          <p:nvPr/>
        </p:nvSpPr>
        <p:spPr bwMode="auto">
          <a:xfrm>
            <a:off x="4400550" y="3600450"/>
            <a:ext cx="862013" cy="1300163"/>
          </a:xfrm>
          <a:custGeom>
            <a:avLst/>
            <a:gdLst>
              <a:gd name="T0" fmla="*/ 2147483647 w 543"/>
              <a:gd name="T1" fmla="*/ 2147483647 h 819"/>
              <a:gd name="T2" fmla="*/ 2147483647 w 543"/>
              <a:gd name="T3" fmla="*/ 2147483647 h 819"/>
              <a:gd name="T4" fmla="*/ 2147483647 w 543"/>
              <a:gd name="T5" fmla="*/ 2147483647 h 819"/>
              <a:gd name="T6" fmla="*/ 2147483647 w 543"/>
              <a:gd name="T7" fmla="*/ 2147483647 h 819"/>
              <a:gd name="T8" fmla="*/ 0 w 543"/>
              <a:gd name="T9" fmla="*/ 0 h 819"/>
              <a:gd name="T10" fmla="*/ 0 60000 65536"/>
              <a:gd name="T11" fmla="*/ 0 60000 65536"/>
              <a:gd name="T12" fmla="*/ 0 60000 65536"/>
              <a:gd name="T13" fmla="*/ 0 60000 65536"/>
              <a:gd name="T14" fmla="*/ 0 60000 65536"/>
              <a:gd name="T15" fmla="*/ 0 w 543"/>
              <a:gd name="T16" fmla="*/ 0 h 819"/>
              <a:gd name="T17" fmla="*/ 543 w 543"/>
              <a:gd name="T18" fmla="*/ 819 h 819"/>
            </a:gdLst>
            <a:ahLst/>
            <a:cxnLst>
              <a:cxn ang="T10">
                <a:pos x="T0" y="T1"/>
              </a:cxn>
              <a:cxn ang="T11">
                <a:pos x="T2" y="T3"/>
              </a:cxn>
              <a:cxn ang="T12">
                <a:pos x="T4" y="T5"/>
              </a:cxn>
              <a:cxn ang="T13">
                <a:pos x="T6" y="T7"/>
              </a:cxn>
              <a:cxn ang="T14">
                <a:pos x="T8" y="T9"/>
              </a:cxn>
            </a:cxnLst>
            <a:rect l="T15" t="T16" r="T17" b="T18"/>
            <a:pathLst>
              <a:path w="543" h="819">
                <a:moveTo>
                  <a:pt x="543" y="819"/>
                </a:moveTo>
                <a:cubicBezTo>
                  <a:pt x="523" y="785"/>
                  <a:pt x="504" y="752"/>
                  <a:pt x="471" y="699"/>
                </a:cubicBezTo>
                <a:cubicBezTo>
                  <a:pt x="438" y="646"/>
                  <a:pt x="401" y="588"/>
                  <a:pt x="345" y="504"/>
                </a:cubicBezTo>
                <a:cubicBezTo>
                  <a:pt x="289" y="420"/>
                  <a:pt x="195" y="279"/>
                  <a:pt x="138" y="195"/>
                </a:cubicBezTo>
                <a:cubicBezTo>
                  <a:pt x="81" y="111"/>
                  <a:pt x="40" y="55"/>
                  <a:pt x="0" y="0"/>
                </a:cubicBezTo>
              </a:path>
            </a:pathLst>
          </a:custGeom>
          <a:noFill/>
          <a:ln w="3810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74769" name="Line 17"/>
          <p:cNvSpPr>
            <a:spLocks noChangeShapeType="1"/>
          </p:cNvSpPr>
          <p:nvPr/>
        </p:nvSpPr>
        <p:spPr bwMode="auto">
          <a:xfrm>
            <a:off x="1354138" y="4287838"/>
            <a:ext cx="3489325" cy="0"/>
          </a:xfrm>
          <a:prstGeom prst="line">
            <a:avLst/>
          </a:prstGeom>
          <a:noFill/>
          <a:ln w="38100">
            <a:solidFill>
              <a:schemeClr val="hlink"/>
            </a:solidFill>
            <a:prstDash val="sysDot"/>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4770" name="Text Box 18"/>
          <p:cNvSpPr txBox="1">
            <a:spLocks noChangeArrowheads="1"/>
          </p:cNvSpPr>
          <p:nvPr/>
        </p:nvSpPr>
        <p:spPr bwMode="auto">
          <a:xfrm>
            <a:off x="457200" y="4089400"/>
            <a:ext cx="819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2000m</a:t>
            </a:r>
          </a:p>
        </p:txBody>
      </p:sp>
      <p:sp>
        <p:nvSpPr>
          <p:cNvPr id="74771" name="Text Box 19"/>
          <p:cNvSpPr txBox="1">
            <a:spLocks noChangeArrowheads="1"/>
          </p:cNvSpPr>
          <p:nvPr/>
        </p:nvSpPr>
        <p:spPr bwMode="auto">
          <a:xfrm>
            <a:off x="1217613" y="4951413"/>
            <a:ext cx="41021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hlink"/>
                </a:solidFill>
              </a:rPr>
              <a:t>Konvektions-Kondensationsniveau (KKN)</a:t>
            </a:r>
            <a:endParaRPr lang="de-DE"/>
          </a:p>
        </p:txBody>
      </p:sp>
      <p:sp>
        <p:nvSpPr>
          <p:cNvPr id="74772" name="Text Box 20"/>
          <p:cNvSpPr txBox="1">
            <a:spLocks noChangeArrowheads="1"/>
          </p:cNvSpPr>
          <p:nvPr/>
        </p:nvSpPr>
        <p:spPr bwMode="auto">
          <a:xfrm>
            <a:off x="2589213" y="3951288"/>
            <a:ext cx="2051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hlink"/>
                </a:solidFill>
              </a:rPr>
              <a:t>Wolken-Obergrenze</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74755"/>
                                        </p:tgtEl>
                                        <p:attrNameLst>
                                          <p:attrName>style.visibility</p:attrName>
                                        </p:attrNameLst>
                                      </p:cBhvr>
                                      <p:to>
                                        <p:strVal val="visible"/>
                                      </p:to>
                                    </p:set>
                                    <p:animEffect transition="in" filter="barn(outHorizontal)">
                                      <p:cBhvr>
                                        <p:cTn id="7" dur="500"/>
                                        <p:tgtEl>
                                          <p:spTgt spid="74755"/>
                                        </p:tgtEl>
                                      </p:cBhvr>
                                    </p:animEffect>
                                  </p:childTnLst>
                                </p:cTn>
                              </p:par>
                            </p:childTnLst>
                          </p:cTn>
                        </p:par>
                        <p:par>
                          <p:cTn id="8" fill="hold" nodeType="afterGroup">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74754"/>
                                        </p:tgtEl>
                                        <p:attrNameLst>
                                          <p:attrName>style.visibility</p:attrName>
                                        </p:attrNameLst>
                                      </p:cBhvr>
                                      <p:to>
                                        <p:strVal val="visible"/>
                                      </p:to>
                                    </p:set>
                                    <p:animEffect transition="in" filter="randombar(horizontal)">
                                      <p:cBhvr>
                                        <p:cTn id="11" dur="500"/>
                                        <p:tgtEl>
                                          <p:spTgt spid="74754"/>
                                        </p:tgtEl>
                                      </p:cBhvr>
                                    </p:animEffect>
                                  </p:childTnLst>
                                </p:cTn>
                              </p:par>
                            </p:childTnLst>
                          </p:cTn>
                        </p:par>
                        <p:par>
                          <p:cTn id="12" fill="hold" nodeType="afterGroup">
                            <p:stCondLst>
                              <p:cond delay="3000"/>
                            </p:stCondLst>
                            <p:childTnLst>
                              <p:par>
                                <p:cTn id="13" presetID="18" presetClass="entr" presetSubtype="9"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Left)">
                                      <p:cBhvr>
                                        <p:cTn id="15" dur="500"/>
                                        <p:tgtEl>
                                          <p:spTgt spid="2"/>
                                        </p:tgtEl>
                                      </p:cBhvr>
                                    </p:animEffect>
                                  </p:childTnLst>
                                </p:cTn>
                              </p:par>
                            </p:childTnLst>
                          </p:cTn>
                        </p:par>
                        <p:par>
                          <p:cTn id="16" fill="hold" nodeType="afterGroup">
                            <p:stCondLst>
                              <p:cond delay="3500"/>
                            </p:stCondLst>
                            <p:childTnLst>
                              <p:par>
                                <p:cTn id="17" presetID="18" presetClass="entr" presetSubtype="9" fill="hold" grpId="0" nodeType="afterEffect">
                                  <p:stCondLst>
                                    <p:cond delay="0"/>
                                  </p:stCondLst>
                                  <p:childTnLst>
                                    <p:set>
                                      <p:cBhvr>
                                        <p:cTn id="18" dur="1" fill="hold">
                                          <p:stCondLst>
                                            <p:cond delay="0"/>
                                          </p:stCondLst>
                                        </p:cTn>
                                        <p:tgtEl>
                                          <p:spTgt spid="74761"/>
                                        </p:tgtEl>
                                        <p:attrNameLst>
                                          <p:attrName>style.visibility</p:attrName>
                                        </p:attrNameLst>
                                      </p:cBhvr>
                                      <p:to>
                                        <p:strVal val="visible"/>
                                      </p:to>
                                    </p:set>
                                    <p:animEffect transition="in" filter="strips(upLeft)">
                                      <p:cBhvr>
                                        <p:cTn id="19" dur="500"/>
                                        <p:tgtEl>
                                          <p:spTgt spid="747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74762"/>
                                        </p:tgtEl>
                                        <p:attrNameLst>
                                          <p:attrName>style.visibility</p:attrName>
                                        </p:attrNameLst>
                                      </p:cBhvr>
                                      <p:to>
                                        <p:strVal val="visible"/>
                                      </p:to>
                                    </p:set>
                                    <p:animEffect transition="in" filter="strips(downRight)">
                                      <p:cBhvr>
                                        <p:cTn id="24" dur="500"/>
                                        <p:tgtEl>
                                          <p:spTgt spid="74762"/>
                                        </p:tgtEl>
                                      </p:cBhvr>
                                    </p:animEffect>
                                  </p:childTnLst>
                                </p:cTn>
                              </p:par>
                            </p:childTnLst>
                          </p:cTn>
                        </p:par>
                        <p:par>
                          <p:cTn id="25" fill="hold" nodeType="afterGroup">
                            <p:stCondLst>
                              <p:cond delay="500"/>
                            </p:stCondLst>
                            <p:childTnLst>
                              <p:par>
                                <p:cTn id="26" presetID="17" presetClass="entr" presetSubtype="2" fill="hold" grpId="0" nodeType="afterEffect">
                                  <p:stCondLst>
                                    <p:cond delay="1000"/>
                                  </p:stCondLst>
                                  <p:childTnLst>
                                    <p:set>
                                      <p:cBhvr>
                                        <p:cTn id="27" dur="1" fill="hold">
                                          <p:stCondLst>
                                            <p:cond delay="0"/>
                                          </p:stCondLst>
                                        </p:cTn>
                                        <p:tgtEl>
                                          <p:spTgt spid="74763"/>
                                        </p:tgtEl>
                                        <p:attrNameLst>
                                          <p:attrName>style.visibility</p:attrName>
                                        </p:attrNameLst>
                                      </p:cBhvr>
                                      <p:to>
                                        <p:strVal val="visible"/>
                                      </p:to>
                                    </p:set>
                                    <p:anim calcmode="lin" valueType="num">
                                      <p:cBhvr>
                                        <p:cTn id="28" dur="500" fill="hold"/>
                                        <p:tgtEl>
                                          <p:spTgt spid="74763"/>
                                        </p:tgtEl>
                                        <p:attrNameLst>
                                          <p:attrName>ppt_x</p:attrName>
                                        </p:attrNameLst>
                                      </p:cBhvr>
                                      <p:tavLst>
                                        <p:tav tm="0">
                                          <p:val>
                                            <p:strVal val="#ppt_x+#ppt_w/2"/>
                                          </p:val>
                                        </p:tav>
                                        <p:tav tm="100000">
                                          <p:val>
                                            <p:strVal val="#ppt_x"/>
                                          </p:val>
                                        </p:tav>
                                      </p:tavLst>
                                    </p:anim>
                                    <p:anim calcmode="lin" valueType="num">
                                      <p:cBhvr>
                                        <p:cTn id="29" dur="500" fill="hold"/>
                                        <p:tgtEl>
                                          <p:spTgt spid="74763"/>
                                        </p:tgtEl>
                                        <p:attrNameLst>
                                          <p:attrName>ppt_y</p:attrName>
                                        </p:attrNameLst>
                                      </p:cBhvr>
                                      <p:tavLst>
                                        <p:tav tm="0">
                                          <p:val>
                                            <p:strVal val="#ppt_y"/>
                                          </p:val>
                                        </p:tav>
                                        <p:tav tm="100000">
                                          <p:val>
                                            <p:strVal val="#ppt_y"/>
                                          </p:val>
                                        </p:tav>
                                      </p:tavLst>
                                    </p:anim>
                                    <p:anim calcmode="lin" valueType="num">
                                      <p:cBhvr>
                                        <p:cTn id="30" dur="500" fill="hold"/>
                                        <p:tgtEl>
                                          <p:spTgt spid="74763"/>
                                        </p:tgtEl>
                                        <p:attrNameLst>
                                          <p:attrName>ppt_w</p:attrName>
                                        </p:attrNameLst>
                                      </p:cBhvr>
                                      <p:tavLst>
                                        <p:tav tm="0">
                                          <p:val>
                                            <p:fltVal val="0"/>
                                          </p:val>
                                        </p:tav>
                                        <p:tav tm="100000">
                                          <p:val>
                                            <p:strVal val="#ppt_w"/>
                                          </p:val>
                                        </p:tav>
                                      </p:tavLst>
                                    </p:anim>
                                    <p:anim calcmode="lin" valueType="num">
                                      <p:cBhvr>
                                        <p:cTn id="31" dur="500" fill="hold"/>
                                        <p:tgtEl>
                                          <p:spTgt spid="74763"/>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000"/>
                            </p:stCondLst>
                            <p:childTnLst>
                              <p:par>
                                <p:cTn id="33" presetID="15" presetClass="entr" presetSubtype="0" fill="hold" grpId="0" nodeType="afterEffect">
                                  <p:stCondLst>
                                    <p:cond delay="1000"/>
                                  </p:stCondLst>
                                  <p:childTnLst>
                                    <p:set>
                                      <p:cBhvr>
                                        <p:cTn id="34" dur="1" fill="hold">
                                          <p:stCondLst>
                                            <p:cond delay="0"/>
                                          </p:stCondLst>
                                        </p:cTn>
                                        <p:tgtEl>
                                          <p:spTgt spid="74764"/>
                                        </p:tgtEl>
                                        <p:attrNameLst>
                                          <p:attrName>style.visibility</p:attrName>
                                        </p:attrNameLst>
                                      </p:cBhvr>
                                      <p:to>
                                        <p:strVal val="visible"/>
                                      </p:to>
                                    </p:set>
                                    <p:anim calcmode="lin" valueType="num">
                                      <p:cBhvr>
                                        <p:cTn id="35" dur="1000" fill="hold"/>
                                        <p:tgtEl>
                                          <p:spTgt spid="74764"/>
                                        </p:tgtEl>
                                        <p:attrNameLst>
                                          <p:attrName>ppt_w</p:attrName>
                                        </p:attrNameLst>
                                      </p:cBhvr>
                                      <p:tavLst>
                                        <p:tav tm="0">
                                          <p:val>
                                            <p:fltVal val="0"/>
                                          </p:val>
                                        </p:tav>
                                        <p:tav tm="100000">
                                          <p:val>
                                            <p:strVal val="#ppt_w"/>
                                          </p:val>
                                        </p:tav>
                                      </p:tavLst>
                                    </p:anim>
                                    <p:anim calcmode="lin" valueType="num">
                                      <p:cBhvr>
                                        <p:cTn id="36" dur="1000" fill="hold"/>
                                        <p:tgtEl>
                                          <p:spTgt spid="74764"/>
                                        </p:tgtEl>
                                        <p:attrNameLst>
                                          <p:attrName>ppt_h</p:attrName>
                                        </p:attrNameLst>
                                      </p:cBhvr>
                                      <p:tavLst>
                                        <p:tav tm="0">
                                          <p:val>
                                            <p:fltVal val="0"/>
                                          </p:val>
                                        </p:tav>
                                        <p:tav tm="100000">
                                          <p:val>
                                            <p:strVal val="#ppt_h"/>
                                          </p:val>
                                        </p:tav>
                                      </p:tavLst>
                                    </p:anim>
                                    <p:anim calcmode="lin" valueType="num">
                                      <p:cBhvr>
                                        <p:cTn id="37" dur="1000" fill="hold"/>
                                        <p:tgtEl>
                                          <p:spTgt spid="74764"/>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74764"/>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4000"/>
                            </p:stCondLst>
                            <p:childTnLst>
                              <p:par>
                                <p:cTn id="40" presetID="23" presetClass="entr" presetSubtype="16" fill="hold" grpId="0" nodeType="afterEffect">
                                  <p:stCondLst>
                                    <p:cond delay="2000"/>
                                  </p:stCondLst>
                                  <p:childTnLst>
                                    <p:set>
                                      <p:cBhvr>
                                        <p:cTn id="41" dur="1" fill="hold">
                                          <p:stCondLst>
                                            <p:cond delay="0"/>
                                          </p:stCondLst>
                                        </p:cTn>
                                        <p:tgtEl>
                                          <p:spTgt spid="74765"/>
                                        </p:tgtEl>
                                        <p:attrNameLst>
                                          <p:attrName>style.visibility</p:attrName>
                                        </p:attrNameLst>
                                      </p:cBhvr>
                                      <p:to>
                                        <p:strVal val="visible"/>
                                      </p:to>
                                    </p:set>
                                    <p:anim calcmode="lin" valueType="num">
                                      <p:cBhvr>
                                        <p:cTn id="42" dur="500" fill="hold"/>
                                        <p:tgtEl>
                                          <p:spTgt spid="74765"/>
                                        </p:tgtEl>
                                        <p:attrNameLst>
                                          <p:attrName>ppt_w</p:attrName>
                                        </p:attrNameLst>
                                      </p:cBhvr>
                                      <p:tavLst>
                                        <p:tav tm="0">
                                          <p:val>
                                            <p:fltVal val="0"/>
                                          </p:val>
                                        </p:tav>
                                        <p:tav tm="100000">
                                          <p:val>
                                            <p:strVal val="#ppt_w"/>
                                          </p:val>
                                        </p:tav>
                                      </p:tavLst>
                                    </p:anim>
                                    <p:anim calcmode="lin" valueType="num">
                                      <p:cBhvr>
                                        <p:cTn id="43" dur="500" fill="hold"/>
                                        <p:tgtEl>
                                          <p:spTgt spid="74765"/>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9" fill="hold" grpId="0" nodeType="clickEffect">
                                  <p:stCondLst>
                                    <p:cond delay="0"/>
                                  </p:stCondLst>
                                  <p:childTnLst>
                                    <p:set>
                                      <p:cBhvr>
                                        <p:cTn id="47" dur="1" fill="hold">
                                          <p:stCondLst>
                                            <p:cond delay="0"/>
                                          </p:stCondLst>
                                        </p:cTn>
                                        <p:tgtEl>
                                          <p:spTgt spid="74768"/>
                                        </p:tgtEl>
                                        <p:attrNameLst>
                                          <p:attrName>style.visibility</p:attrName>
                                        </p:attrNameLst>
                                      </p:cBhvr>
                                      <p:to>
                                        <p:strVal val="visible"/>
                                      </p:to>
                                    </p:set>
                                    <p:animEffect transition="in" filter="strips(upLeft)">
                                      <p:cBhvr>
                                        <p:cTn id="48" dur="500"/>
                                        <p:tgtEl>
                                          <p:spTgt spid="74768"/>
                                        </p:tgtEl>
                                      </p:cBhvr>
                                    </p:animEffect>
                                  </p:childTnLst>
                                </p:cTn>
                              </p:par>
                            </p:childTnLst>
                          </p:cTn>
                        </p:par>
                        <p:par>
                          <p:cTn id="49" fill="hold" nodeType="afterGroup">
                            <p:stCondLst>
                              <p:cond delay="500"/>
                            </p:stCondLst>
                            <p:childTnLst>
                              <p:par>
                                <p:cTn id="50" presetID="17" presetClass="entr" presetSubtype="2" fill="hold" grpId="0" nodeType="afterEffect">
                                  <p:stCondLst>
                                    <p:cond delay="1000"/>
                                  </p:stCondLst>
                                  <p:childTnLst>
                                    <p:set>
                                      <p:cBhvr>
                                        <p:cTn id="51" dur="1" fill="hold">
                                          <p:stCondLst>
                                            <p:cond delay="0"/>
                                          </p:stCondLst>
                                        </p:cTn>
                                        <p:tgtEl>
                                          <p:spTgt spid="74769"/>
                                        </p:tgtEl>
                                        <p:attrNameLst>
                                          <p:attrName>style.visibility</p:attrName>
                                        </p:attrNameLst>
                                      </p:cBhvr>
                                      <p:to>
                                        <p:strVal val="visible"/>
                                      </p:to>
                                    </p:set>
                                    <p:anim calcmode="lin" valueType="num">
                                      <p:cBhvr>
                                        <p:cTn id="52" dur="500" fill="hold"/>
                                        <p:tgtEl>
                                          <p:spTgt spid="74769"/>
                                        </p:tgtEl>
                                        <p:attrNameLst>
                                          <p:attrName>ppt_x</p:attrName>
                                        </p:attrNameLst>
                                      </p:cBhvr>
                                      <p:tavLst>
                                        <p:tav tm="0">
                                          <p:val>
                                            <p:strVal val="#ppt_x+#ppt_w/2"/>
                                          </p:val>
                                        </p:tav>
                                        <p:tav tm="100000">
                                          <p:val>
                                            <p:strVal val="#ppt_x"/>
                                          </p:val>
                                        </p:tav>
                                      </p:tavLst>
                                    </p:anim>
                                    <p:anim calcmode="lin" valueType="num">
                                      <p:cBhvr>
                                        <p:cTn id="53" dur="500" fill="hold"/>
                                        <p:tgtEl>
                                          <p:spTgt spid="74769"/>
                                        </p:tgtEl>
                                        <p:attrNameLst>
                                          <p:attrName>ppt_y</p:attrName>
                                        </p:attrNameLst>
                                      </p:cBhvr>
                                      <p:tavLst>
                                        <p:tav tm="0">
                                          <p:val>
                                            <p:strVal val="#ppt_y"/>
                                          </p:val>
                                        </p:tav>
                                        <p:tav tm="100000">
                                          <p:val>
                                            <p:strVal val="#ppt_y"/>
                                          </p:val>
                                        </p:tav>
                                      </p:tavLst>
                                    </p:anim>
                                    <p:anim calcmode="lin" valueType="num">
                                      <p:cBhvr>
                                        <p:cTn id="54" dur="500" fill="hold"/>
                                        <p:tgtEl>
                                          <p:spTgt spid="74769"/>
                                        </p:tgtEl>
                                        <p:attrNameLst>
                                          <p:attrName>ppt_w</p:attrName>
                                        </p:attrNameLst>
                                      </p:cBhvr>
                                      <p:tavLst>
                                        <p:tav tm="0">
                                          <p:val>
                                            <p:fltVal val="0"/>
                                          </p:val>
                                        </p:tav>
                                        <p:tav tm="100000">
                                          <p:val>
                                            <p:strVal val="#ppt_w"/>
                                          </p:val>
                                        </p:tav>
                                      </p:tavLst>
                                    </p:anim>
                                    <p:anim calcmode="lin" valueType="num">
                                      <p:cBhvr>
                                        <p:cTn id="55" dur="500" fill="hold"/>
                                        <p:tgtEl>
                                          <p:spTgt spid="74769"/>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2000"/>
                            </p:stCondLst>
                            <p:childTnLst>
                              <p:par>
                                <p:cTn id="57" presetID="15" presetClass="entr" presetSubtype="0" fill="hold" grpId="0" nodeType="afterEffect">
                                  <p:stCondLst>
                                    <p:cond delay="0"/>
                                  </p:stCondLst>
                                  <p:childTnLst>
                                    <p:set>
                                      <p:cBhvr>
                                        <p:cTn id="58" dur="1" fill="hold">
                                          <p:stCondLst>
                                            <p:cond delay="0"/>
                                          </p:stCondLst>
                                        </p:cTn>
                                        <p:tgtEl>
                                          <p:spTgt spid="74770"/>
                                        </p:tgtEl>
                                        <p:attrNameLst>
                                          <p:attrName>style.visibility</p:attrName>
                                        </p:attrNameLst>
                                      </p:cBhvr>
                                      <p:to>
                                        <p:strVal val="visible"/>
                                      </p:to>
                                    </p:set>
                                    <p:anim calcmode="lin" valueType="num">
                                      <p:cBhvr>
                                        <p:cTn id="59" dur="1000" fill="hold"/>
                                        <p:tgtEl>
                                          <p:spTgt spid="74770"/>
                                        </p:tgtEl>
                                        <p:attrNameLst>
                                          <p:attrName>ppt_w</p:attrName>
                                        </p:attrNameLst>
                                      </p:cBhvr>
                                      <p:tavLst>
                                        <p:tav tm="0">
                                          <p:val>
                                            <p:fltVal val="0"/>
                                          </p:val>
                                        </p:tav>
                                        <p:tav tm="100000">
                                          <p:val>
                                            <p:strVal val="#ppt_w"/>
                                          </p:val>
                                        </p:tav>
                                      </p:tavLst>
                                    </p:anim>
                                    <p:anim calcmode="lin" valueType="num">
                                      <p:cBhvr>
                                        <p:cTn id="60" dur="1000" fill="hold"/>
                                        <p:tgtEl>
                                          <p:spTgt spid="74770"/>
                                        </p:tgtEl>
                                        <p:attrNameLst>
                                          <p:attrName>ppt_h</p:attrName>
                                        </p:attrNameLst>
                                      </p:cBhvr>
                                      <p:tavLst>
                                        <p:tav tm="0">
                                          <p:val>
                                            <p:fltVal val="0"/>
                                          </p:val>
                                        </p:tav>
                                        <p:tav tm="100000">
                                          <p:val>
                                            <p:strVal val="#ppt_h"/>
                                          </p:val>
                                        </p:tav>
                                      </p:tavLst>
                                    </p:anim>
                                    <p:anim calcmode="lin" valueType="num">
                                      <p:cBhvr>
                                        <p:cTn id="61" dur="1000" fill="hold"/>
                                        <p:tgtEl>
                                          <p:spTgt spid="74770"/>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74770"/>
                                        </p:tgtEl>
                                        <p:attrNameLst>
                                          <p:attrName>ppt_y</p:attrName>
                                        </p:attrNameLst>
                                      </p:cBhvr>
                                      <p:tavLst>
                                        <p:tav tm="0" fmla="#ppt_y+(sin(-2*pi*(1-$))*-#ppt_x+cos(-2*pi*(1-$))*(1-#ppt_y))*(1-$)">
                                          <p:val>
                                            <p:fltVal val="0"/>
                                          </p:val>
                                        </p:tav>
                                        <p:tav tm="100000">
                                          <p:val>
                                            <p:fltVal val="1"/>
                                          </p:val>
                                        </p:tav>
                                      </p:tavLst>
                                    </p:anim>
                                  </p:childTnLst>
                                </p:cTn>
                              </p:par>
                            </p:childTnLst>
                          </p:cTn>
                        </p:par>
                        <p:par>
                          <p:cTn id="63" fill="hold" nodeType="afterGroup">
                            <p:stCondLst>
                              <p:cond delay="3000"/>
                            </p:stCondLst>
                            <p:childTnLst>
                              <p:par>
                                <p:cTn id="64" presetID="17" presetClass="entr" presetSubtype="4" fill="hold" nodeType="afterEffect">
                                  <p:stCondLst>
                                    <p:cond delay="1000"/>
                                  </p:stCondLst>
                                  <p:childTnLst>
                                    <p:set>
                                      <p:cBhvr>
                                        <p:cTn id="65" dur="1" fill="hold">
                                          <p:stCondLst>
                                            <p:cond delay="0"/>
                                          </p:stCondLst>
                                        </p:cTn>
                                        <p:tgtEl>
                                          <p:spTgt spid="74766"/>
                                        </p:tgtEl>
                                        <p:attrNameLst>
                                          <p:attrName>style.visibility</p:attrName>
                                        </p:attrNameLst>
                                      </p:cBhvr>
                                      <p:to>
                                        <p:strVal val="visible"/>
                                      </p:to>
                                    </p:set>
                                    <p:anim calcmode="lin" valueType="num">
                                      <p:cBhvr>
                                        <p:cTn id="66" dur="500" fill="hold"/>
                                        <p:tgtEl>
                                          <p:spTgt spid="74766"/>
                                        </p:tgtEl>
                                        <p:attrNameLst>
                                          <p:attrName>ppt_x</p:attrName>
                                        </p:attrNameLst>
                                      </p:cBhvr>
                                      <p:tavLst>
                                        <p:tav tm="0">
                                          <p:val>
                                            <p:strVal val="#ppt_x"/>
                                          </p:val>
                                        </p:tav>
                                        <p:tav tm="100000">
                                          <p:val>
                                            <p:strVal val="#ppt_x"/>
                                          </p:val>
                                        </p:tav>
                                      </p:tavLst>
                                    </p:anim>
                                    <p:anim calcmode="lin" valueType="num">
                                      <p:cBhvr>
                                        <p:cTn id="67" dur="500" fill="hold"/>
                                        <p:tgtEl>
                                          <p:spTgt spid="74766"/>
                                        </p:tgtEl>
                                        <p:attrNameLst>
                                          <p:attrName>ppt_y</p:attrName>
                                        </p:attrNameLst>
                                      </p:cBhvr>
                                      <p:tavLst>
                                        <p:tav tm="0">
                                          <p:val>
                                            <p:strVal val="#ppt_y+#ppt_h/2"/>
                                          </p:val>
                                        </p:tav>
                                        <p:tav tm="100000">
                                          <p:val>
                                            <p:strVal val="#ppt_y"/>
                                          </p:val>
                                        </p:tav>
                                      </p:tavLst>
                                    </p:anim>
                                    <p:anim calcmode="lin" valueType="num">
                                      <p:cBhvr>
                                        <p:cTn id="68" dur="500" fill="hold"/>
                                        <p:tgtEl>
                                          <p:spTgt spid="74766"/>
                                        </p:tgtEl>
                                        <p:attrNameLst>
                                          <p:attrName>ppt_w</p:attrName>
                                        </p:attrNameLst>
                                      </p:cBhvr>
                                      <p:tavLst>
                                        <p:tav tm="0">
                                          <p:val>
                                            <p:strVal val="#ppt_w"/>
                                          </p:val>
                                        </p:tav>
                                        <p:tav tm="100000">
                                          <p:val>
                                            <p:strVal val="#ppt_w"/>
                                          </p:val>
                                        </p:tav>
                                      </p:tavLst>
                                    </p:anim>
                                    <p:anim calcmode="lin" valueType="num">
                                      <p:cBhvr>
                                        <p:cTn id="69" dur="500" fill="hold"/>
                                        <p:tgtEl>
                                          <p:spTgt spid="74766"/>
                                        </p:tgtEl>
                                        <p:attrNameLst>
                                          <p:attrName>ppt_h</p:attrName>
                                        </p:attrNameLst>
                                      </p:cBhvr>
                                      <p:tavLst>
                                        <p:tav tm="0">
                                          <p:val>
                                            <p:fltVal val="0"/>
                                          </p:val>
                                        </p:tav>
                                        <p:tav tm="100000">
                                          <p:val>
                                            <p:strVal val="#ppt_h"/>
                                          </p:val>
                                        </p:tav>
                                      </p:tavLst>
                                    </p:anim>
                                  </p:childTnLst>
                                </p:cTn>
                              </p:par>
                            </p:childTnLst>
                          </p:cTn>
                        </p:par>
                        <p:par>
                          <p:cTn id="70" fill="hold" nodeType="afterGroup">
                            <p:stCondLst>
                              <p:cond delay="4500"/>
                            </p:stCondLst>
                            <p:childTnLst>
                              <p:par>
                                <p:cTn id="71" presetID="17" presetClass="entr" presetSubtype="4" fill="hold" grpId="0" nodeType="afterEffect">
                                  <p:stCondLst>
                                    <p:cond delay="1000"/>
                                  </p:stCondLst>
                                  <p:childTnLst>
                                    <p:set>
                                      <p:cBhvr>
                                        <p:cTn id="72" dur="1" fill="hold">
                                          <p:stCondLst>
                                            <p:cond delay="0"/>
                                          </p:stCondLst>
                                        </p:cTn>
                                        <p:tgtEl>
                                          <p:spTgt spid="74771"/>
                                        </p:tgtEl>
                                        <p:attrNameLst>
                                          <p:attrName>style.visibility</p:attrName>
                                        </p:attrNameLst>
                                      </p:cBhvr>
                                      <p:to>
                                        <p:strVal val="visible"/>
                                      </p:to>
                                    </p:set>
                                    <p:anim calcmode="lin" valueType="num">
                                      <p:cBhvr>
                                        <p:cTn id="73" dur="500" fill="hold"/>
                                        <p:tgtEl>
                                          <p:spTgt spid="74771"/>
                                        </p:tgtEl>
                                        <p:attrNameLst>
                                          <p:attrName>ppt_x</p:attrName>
                                        </p:attrNameLst>
                                      </p:cBhvr>
                                      <p:tavLst>
                                        <p:tav tm="0">
                                          <p:val>
                                            <p:strVal val="#ppt_x"/>
                                          </p:val>
                                        </p:tav>
                                        <p:tav tm="100000">
                                          <p:val>
                                            <p:strVal val="#ppt_x"/>
                                          </p:val>
                                        </p:tav>
                                      </p:tavLst>
                                    </p:anim>
                                    <p:anim calcmode="lin" valueType="num">
                                      <p:cBhvr>
                                        <p:cTn id="74" dur="500" fill="hold"/>
                                        <p:tgtEl>
                                          <p:spTgt spid="74771"/>
                                        </p:tgtEl>
                                        <p:attrNameLst>
                                          <p:attrName>ppt_y</p:attrName>
                                        </p:attrNameLst>
                                      </p:cBhvr>
                                      <p:tavLst>
                                        <p:tav tm="0">
                                          <p:val>
                                            <p:strVal val="#ppt_y+#ppt_h/2"/>
                                          </p:val>
                                        </p:tav>
                                        <p:tav tm="100000">
                                          <p:val>
                                            <p:strVal val="#ppt_y"/>
                                          </p:val>
                                        </p:tav>
                                      </p:tavLst>
                                    </p:anim>
                                    <p:anim calcmode="lin" valueType="num">
                                      <p:cBhvr>
                                        <p:cTn id="75" dur="500" fill="hold"/>
                                        <p:tgtEl>
                                          <p:spTgt spid="74771"/>
                                        </p:tgtEl>
                                        <p:attrNameLst>
                                          <p:attrName>ppt_w</p:attrName>
                                        </p:attrNameLst>
                                      </p:cBhvr>
                                      <p:tavLst>
                                        <p:tav tm="0">
                                          <p:val>
                                            <p:strVal val="#ppt_w"/>
                                          </p:val>
                                        </p:tav>
                                        <p:tav tm="100000">
                                          <p:val>
                                            <p:strVal val="#ppt_w"/>
                                          </p:val>
                                        </p:tav>
                                      </p:tavLst>
                                    </p:anim>
                                    <p:anim calcmode="lin" valueType="num">
                                      <p:cBhvr>
                                        <p:cTn id="76" dur="500" fill="hold"/>
                                        <p:tgtEl>
                                          <p:spTgt spid="74771"/>
                                        </p:tgtEl>
                                        <p:attrNameLst>
                                          <p:attrName>ppt_h</p:attrName>
                                        </p:attrNameLst>
                                      </p:cBhvr>
                                      <p:tavLst>
                                        <p:tav tm="0">
                                          <p:val>
                                            <p:fltVal val="0"/>
                                          </p:val>
                                        </p:tav>
                                        <p:tav tm="100000">
                                          <p:val>
                                            <p:strVal val="#ppt_h"/>
                                          </p:val>
                                        </p:tav>
                                      </p:tavLst>
                                    </p:anim>
                                  </p:childTnLst>
                                </p:cTn>
                              </p:par>
                            </p:childTnLst>
                          </p:cTn>
                        </p:par>
                        <p:par>
                          <p:cTn id="77" fill="hold" nodeType="afterGroup">
                            <p:stCondLst>
                              <p:cond delay="6000"/>
                            </p:stCondLst>
                            <p:childTnLst>
                              <p:par>
                                <p:cTn id="78" presetID="17" presetClass="entr" presetSubtype="1" fill="hold" grpId="0" nodeType="afterEffect">
                                  <p:stCondLst>
                                    <p:cond delay="1000"/>
                                  </p:stCondLst>
                                  <p:childTnLst>
                                    <p:set>
                                      <p:cBhvr>
                                        <p:cTn id="79" dur="1" fill="hold">
                                          <p:stCondLst>
                                            <p:cond delay="0"/>
                                          </p:stCondLst>
                                        </p:cTn>
                                        <p:tgtEl>
                                          <p:spTgt spid="74772"/>
                                        </p:tgtEl>
                                        <p:attrNameLst>
                                          <p:attrName>style.visibility</p:attrName>
                                        </p:attrNameLst>
                                      </p:cBhvr>
                                      <p:to>
                                        <p:strVal val="visible"/>
                                      </p:to>
                                    </p:set>
                                    <p:anim calcmode="lin" valueType="num">
                                      <p:cBhvr>
                                        <p:cTn id="80" dur="500" fill="hold"/>
                                        <p:tgtEl>
                                          <p:spTgt spid="74772"/>
                                        </p:tgtEl>
                                        <p:attrNameLst>
                                          <p:attrName>ppt_x</p:attrName>
                                        </p:attrNameLst>
                                      </p:cBhvr>
                                      <p:tavLst>
                                        <p:tav tm="0">
                                          <p:val>
                                            <p:strVal val="#ppt_x"/>
                                          </p:val>
                                        </p:tav>
                                        <p:tav tm="100000">
                                          <p:val>
                                            <p:strVal val="#ppt_x"/>
                                          </p:val>
                                        </p:tav>
                                      </p:tavLst>
                                    </p:anim>
                                    <p:anim calcmode="lin" valueType="num">
                                      <p:cBhvr>
                                        <p:cTn id="81" dur="500" fill="hold"/>
                                        <p:tgtEl>
                                          <p:spTgt spid="74772"/>
                                        </p:tgtEl>
                                        <p:attrNameLst>
                                          <p:attrName>ppt_y</p:attrName>
                                        </p:attrNameLst>
                                      </p:cBhvr>
                                      <p:tavLst>
                                        <p:tav tm="0">
                                          <p:val>
                                            <p:strVal val="#ppt_y-#ppt_h/2"/>
                                          </p:val>
                                        </p:tav>
                                        <p:tav tm="100000">
                                          <p:val>
                                            <p:strVal val="#ppt_y"/>
                                          </p:val>
                                        </p:tav>
                                      </p:tavLst>
                                    </p:anim>
                                    <p:anim calcmode="lin" valueType="num">
                                      <p:cBhvr>
                                        <p:cTn id="82" dur="500" fill="hold"/>
                                        <p:tgtEl>
                                          <p:spTgt spid="74772"/>
                                        </p:tgtEl>
                                        <p:attrNameLst>
                                          <p:attrName>ppt_w</p:attrName>
                                        </p:attrNameLst>
                                      </p:cBhvr>
                                      <p:tavLst>
                                        <p:tav tm="0">
                                          <p:val>
                                            <p:strVal val="#ppt_w"/>
                                          </p:val>
                                        </p:tav>
                                        <p:tav tm="100000">
                                          <p:val>
                                            <p:strVal val="#ppt_w"/>
                                          </p:val>
                                        </p:tav>
                                      </p:tavLst>
                                    </p:anim>
                                    <p:anim calcmode="lin" valueType="num">
                                      <p:cBhvr>
                                        <p:cTn id="83" dur="500" fill="hold"/>
                                        <p:tgtEl>
                                          <p:spTgt spid="747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P spid="74761" grpId="0" animBg="1"/>
      <p:bldP spid="74762" grpId="0" animBg="1"/>
      <p:bldP spid="74763" grpId="0" animBg="1"/>
      <p:bldP spid="74764" grpId="0" autoUpdateAnimBg="0"/>
      <p:bldP spid="74765" grpId="0" animBg="1" autoUpdateAnimBg="0"/>
      <p:bldP spid="74768" grpId="0" animBg="1"/>
      <p:bldP spid="74769" grpId="0" animBg="1"/>
      <p:bldP spid="74770" grpId="0" autoUpdateAnimBg="0"/>
      <p:bldP spid="74771" grpId="0" autoUpdateAnimBg="0"/>
      <p:bldP spid="7477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de-DE">
                <a:latin typeface="Calibri" charset="0"/>
              </a:rPr>
              <a:t>Adiabatische Vorgänge</a:t>
            </a:r>
          </a:p>
        </p:txBody>
      </p:sp>
      <p:pic>
        <p:nvPicPr>
          <p:cNvPr id="61444" name="Picture 4" descr="E:\AB\FLIEGEN\MET\PP-Met\würf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24013"/>
            <a:ext cx="2133600" cy="210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5" name="Picture 5" descr="E:\AB\FLIEGEN\MET\PP-Met\würf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292600"/>
            <a:ext cx="1514475" cy="149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7" name="Line 7"/>
          <p:cNvSpPr>
            <a:spLocks noChangeShapeType="1"/>
          </p:cNvSpPr>
          <p:nvPr/>
        </p:nvSpPr>
        <p:spPr bwMode="auto">
          <a:xfrm>
            <a:off x="2971800" y="5784850"/>
            <a:ext cx="4495800"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1448" name="Line 8"/>
          <p:cNvSpPr>
            <a:spLocks noChangeShapeType="1"/>
          </p:cNvSpPr>
          <p:nvPr/>
        </p:nvSpPr>
        <p:spPr bwMode="auto">
          <a:xfrm flipV="1">
            <a:off x="2971800" y="1746250"/>
            <a:ext cx="0" cy="40386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61449" name="Line 9"/>
          <p:cNvSpPr>
            <a:spLocks noChangeShapeType="1"/>
          </p:cNvSpPr>
          <p:nvPr/>
        </p:nvSpPr>
        <p:spPr bwMode="auto">
          <a:xfrm>
            <a:off x="2819400" y="3727450"/>
            <a:ext cx="3048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1450" name="Line 10"/>
          <p:cNvSpPr>
            <a:spLocks noChangeShapeType="1"/>
          </p:cNvSpPr>
          <p:nvPr/>
        </p:nvSpPr>
        <p:spPr bwMode="auto">
          <a:xfrm rot="13500000" flipV="1">
            <a:off x="2327275" y="3859213"/>
            <a:ext cx="5338763" cy="46037"/>
          </a:xfrm>
          <a:prstGeom prst="line">
            <a:avLst/>
          </a:prstGeom>
          <a:noFill/>
          <a:ln w="50800">
            <a:solidFill>
              <a:srgbClr val="0080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61451" name="Line 11"/>
          <p:cNvSpPr>
            <a:spLocks noChangeShapeType="1"/>
          </p:cNvSpPr>
          <p:nvPr/>
        </p:nvSpPr>
        <p:spPr bwMode="auto">
          <a:xfrm>
            <a:off x="6934200" y="5632450"/>
            <a:ext cx="0" cy="304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1452" name="Line 12"/>
          <p:cNvSpPr>
            <a:spLocks noChangeShapeType="1"/>
          </p:cNvSpPr>
          <p:nvPr/>
        </p:nvSpPr>
        <p:spPr bwMode="auto">
          <a:xfrm>
            <a:off x="4876800" y="5632450"/>
            <a:ext cx="0" cy="304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1453" name="Text Box 13"/>
          <p:cNvSpPr txBox="1">
            <a:spLocks noChangeArrowheads="1"/>
          </p:cNvSpPr>
          <p:nvPr/>
        </p:nvSpPr>
        <p:spPr bwMode="auto">
          <a:xfrm>
            <a:off x="7543800" y="5562600"/>
            <a:ext cx="1250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Temperatur</a:t>
            </a:r>
          </a:p>
        </p:txBody>
      </p:sp>
      <p:sp>
        <p:nvSpPr>
          <p:cNvPr id="61454" name="Text Box 14"/>
          <p:cNvSpPr txBox="1">
            <a:spLocks noChangeArrowheads="1"/>
          </p:cNvSpPr>
          <p:nvPr/>
        </p:nvSpPr>
        <p:spPr bwMode="auto">
          <a:xfrm>
            <a:off x="2133600" y="1524000"/>
            <a:ext cx="679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Höhe</a:t>
            </a:r>
          </a:p>
        </p:txBody>
      </p:sp>
      <p:sp>
        <p:nvSpPr>
          <p:cNvPr id="61455" name="Text Box 15"/>
          <p:cNvSpPr txBox="1">
            <a:spLocks noChangeArrowheads="1"/>
          </p:cNvSpPr>
          <p:nvPr/>
        </p:nvSpPr>
        <p:spPr bwMode="auto">
          <a:xfrm>
            <a:off x="1828800" y="3505200"/>
            <a:ext cx="8763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1000 m</a:t>
            </a:r>
          </a:p>
        </p:txBody>
      </p:sp>
      <p:sp>
        <p:nvSpPr>
          <p:cNvPr id="61456" name="Text Box 16"/>
          <p:cNvSpPr txBox="1">
            <a:spLocks noChangeArrowheads="1"/>
          </p:cNvSpPr>
          <p:nvPr/>
        </p:nvSpPr>
        <p:spPr bwMode="auto">
          <a:xfrm>
            <a:off x="2133600" y="5486400"/>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0 m</a:t>
            </a:r>
          </a:p>
        </p:txBody>
      </p:sp>
      <p:sp>
        <p:nvSpPr>
          <p:cNvPr id="61457" name="Text Box 17"/>
          <p:cNvSpPr txBox="1">
            <a:spLocks noChangeArrowheads="1"/>
          </p:cNvSpPr>
          <p:nvPr/>
        </p:nvSpPr>
        <p:spPr bwMode="auto">
          <a:xfrm>
            <a:off x="6553200" y="59436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20°C</a:t>
            </a:r>
          </a:p>
        </p:txBody>
      </p:sp>
      <p:sp>
        <p:nvSpPr>
          <p:cNvPr id="61458" name="Text Box 18"/>
          <p:cNvSpPr txBox="1">
            <a:spLocks noChangeArrowheads="1"/>
          </p:cNvSpPr>
          <p:nvPr/>
        </p:nvSpPr>
        <p:spPr bwMode="auto">
          <a:xfrm>
            <a:off x="4495800" y="59436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10°C</a:t>
            </a:r>
          </a:p>
        </p:txBody>
      </p:sp>
      <p:sp>
        <p:nvSpPr>
          <p:cNvPr id="61460" name="AutoShape 20"/>
          <p:cNvSpPr>
            <a:spLocks noChangeArrowheads="1"/>
          </p:cNvSpPr>
          <p:nvPr/>
        </p:nvSpPr>
        <p:spPr bwMode="auto">
          <a:xfrm>
            <a:off x="6096000" y="3733800"/>
            <a:ext cx="304800" cy="533400"/>
          </a:xfrm>
          <a:prstGeom prst="upArrow">
            <a:avLst>
              <a:gd name="adj1" fmla="val 50000"/>
              <a:gd name="adj2" fmla="val 43750"/>
            </a:avLst>
          </a:prstGeom>
          <a:solidFill>
            <a:schemeClr val="bg1"/>
          </a:solidFill>
          <a:ln w="25400">
            <a:solidFill>
              <a:schemeClr val="tx1"/>
            </a:solidFill>
            <a:miter lim="800000"/>
            <a:headEnd/>
            <a:tailEnd/>
          </a:ln>
        </p:spPr>
        <p:txBody>
          <a:bodyPr anchor="ctr">
            <a:spAutoFit/>
          </a:bodyPr>
          <a:lstStyle/>
          <a:p>
            <a:endParaRPr lang="de-DE">
              <a:latin typeface="Calibri" charset="0"/>
            </a:endParaRPr>
          </a:p>
        </p:txBody>
      </p:sp>
      <p:sp>
        <p:nvSpPr>
          <p:cNvPr id="61461" name="Line 21"/>
          <p:cNvSpPr>
            <a:spLocks noChangeShapeType="1"/>
          </p:cNvSpPr>
          <p:nvPr/>
        </p:nvSpPr>
        <p:spPr bwMode="auto">
          <a:xfrm flipV="1">
            <a:off x="4876800" y="3276600"/>
            <a:ext cx="0" cy="2514600"/>
          </a:xfrm>
          <a:prstGeom prst="line">
            <a:avLst/>
          </a:prstGeom>
          <a:noFill/>
          <a:ln w="635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1462" name="Line 22"/>
          <p:cNvSpPr>
            <a:spLocks noChangeShapeType="1"/>
          </p:cNvSpPr>
          <p:nvPr/>
        </p:nvSpPr>
        <p:spPr bwMode="auto">
          <a:xfrm>
            <a:off x="2971800" y="3733800"/>
            <a:ext cx="2286000" cy="0"/>
          </a:xfrm>
          <a:prstGeom prst="line">
            <a:avLst/>
          </a:prstGeom>
          <a:noFill/>
          <a:ln w="635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1463" name="Text Box 23"/>
          <p:cNvSpPr txBox="1">
            <a:spLocks noChangeArrowheads="1"/>
          </p:cNvSpPr>
          <p:nvPr/>
        </p:nvSpPr>
        <p:spPr bwMode="auto">
          <a:xfrm>
            <a:off x="5791200" y="51054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20°C</a:t>
            </a:r>
          </a:p>
        </p:txBody>
      </p:sp>
      <p:sp>
        <p:nvSpPr>
          <p:cNvPr id="61464" name="Text Box 24"/>
          <p:cNvSpPr txBox="1">
            <a:spLocks noChangeArrowheads="1"/>
          </p:cNvSpPr>
          <p:nvPr/>
        </p:nvSpPr>
        <p:spPr bwMode="auto">
          <a:xfrm>
            <a:off x="5791200" y="28194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10°C</a:t>
            </a:r>
          </a:p>
        </p:txBody>
      </p:sp>
      <p:sp>
        <p:nvSpPr>
          <p:cNvPr id="61465" name="Oval 25"/>
          <p:cNvSpPr>
            <a:spLocks noChangeArrowheads="1"/>
          </p:cNvSpPr>
          <p:nvPr/>
        </p:nvSpPr>
        <p:spPr bwMode="auto">
          <a:xfrm>
            <a:off x="6858000" y="5715000"/>
            <a:ext cx="152400" cy="152400"/>
          </a:xfrm>
          <a:prstGeom prst="ellipse">
            <a:avLst/>
          </a:prstGeom>
          <a:solidFill>
            <a:schemeClr val="accent1"/>
          </a:solidFill>
          <a:ln w="25400">
            <a:solidFill>
              <a:srgbClr val="008000"/>
            </a:solidFill>
            <a:round/>
            <a:headEnd/>
            <a:tailEnd/>
          </a:ln>
        </p:spPr>
        <p:txBody>
          <a:bodyPr wrap="none" anchor="ctr">
            <a:spAutoFit/>
          </a:bodyPr>
          <a:lstStyle/>
          <a:p>
            <a:endParaRPr lang="de-DE">
              <a:latin typeface="Calibri" charset="0"/>
            </a:endParaRPr>
          </a:p>
        </p:txBody>
      </p:sp>
      <p:sp>
        <p:nvSpPr>
          <p:cNvPr id="61466" name="Oval 26"/>
          <p:cNvSpPr>
            <a:spLocks noChangeArrowheads="1"/>
          </p:cNvSpPr>
          <p:nvPr/>
        </p:nvSpPr>
        <p:spPr bwMode="auto">
          <a:xfrm>
            <a:off x="4800600" y="3657600"/>
            <a:ext cx="152400" cy="152400"/>
          </a:xfrm>
          <a:prstGeom prst="ellipse">
            <a:avLst/>
          </a:prstGeom>
          <a:solidFill>
            <a:schemeClr val="accent1"/>
          </a:solidFill>
          <a:ln w="25400">
            <a:solidFill>
              <a:srgbClr val="008000"/>
            </a:solidFill>
            <a:round/>
            <a:headEnd/>
            <a:tailEnd/>
          </a:ln>
        </p:spPr>
        <p:txBody>
          <a:bodyPr wrap="none" anchor="ctr">
            <a:spAutoFit/>
          </a:bodyPr>
          <a:lstStyle/>
          <a:p>
            <a:endParaRPr lang="de-DE">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61442"/>
                                        </p:tgtEl>
                                        <p:attrNameLst>
                                          <p:attrName>style.visibility</p:attrName>
                                        </p:attrNameLst>
                                      </p:cBhvr>
                                      <p:to>
                                        <p:strVal val="visible"/>
                                      </p:to>
                                    </p:set>
                                    <p:animEffect transition="in" filter="barn(outHorizontal)">
                                      <p:cBhvr>
                                        <p:cTn id="7" dur="5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1445"/>
                                        </p:tgtEl>
                                        <p:attrNameLst>
                                          <p:attrName>style.visibility</p:attrName>
                                        </p:attrNameLst>
                                      </p:cBhvr>
                                      <p:to>
                                        <p:strVal val="visible"/>
                                      </p:to>
                                    </p:set>
                                    <p:animEffect transition="in" filter="slide(fromBottom)">
                                      <p:cBhvr>
                                        <p:cTn id="12" dur="500"/>
                                        <p:tgtEl>
                                          <p:spTgt spid="61445"/>
                                        </p:tgtEl>
                                      </p:cBhvr>
                                    </p:animEffect>
                                  </p:childTnLst>
                                </p:cTn>
                              </p:par>
                            </p:childTnLst>
                          </p:cTn>
                        </p:par>
                        <p:par>
                          <p:cTn id="13" fill="hold" nodeType="afterGroup">
                            <p:stCondLst>
                              <p:cond delay="500"/>
                            </p:stCondLst>
                            <p:childTnLst>
                              <p:par>
                                <p:cTn id="14" presetID="17" presetClass="entr" presetSubtype="4" fill="hold" grpId="0" nodeType="afterEffect">
                                  <p:stCondLst>
                                    <p:cond delay="0"/>
                                  </p:stCondLst>
                                  <p:childTnLst>
                                    <p:set>
                                      <p:cBhvr>
                                        <p:cTn id="15" dur="1" fill="hold">
                                          <p:stCondLst>
                                            <p:cond delay="0"/>
                                          </p:stCondLst>
                                        </p:cTn>
                                        <p:tgtEl>
                                          <p:spTgt spid="61463"/>
                                        </p:tgtEl>
                                        <p:attrNameLst>
                                          <p:attrName>style.visibility</p:attrName>
                                        </p:attrNameLst>
                                      </p:cBhvr>
                                      <p:to>
                                        <p:strVal val="visible"/>
                                      </p:to>
                                    </p:set>
                                    <p:anim calcmode="lin" valueType="num">
                                      <p:cBhvr>
                                        <p:cTn id="16" dur="500" fill="hold"/>
                                        <p:tgtEl>
                                          <p:spTgt spid="61463"/>
                                        </p:tgtEl>
                                        <p:attrNameLst>
                                          <p:attrName>ppt_x</p:attrName>
                                        </p:attrNameLst>
                                      </p:cBhvr>
                                      <p:tavLst>
                                        <p:tav tm="0">
                                          <p:val>
                                            <p:strVal val="#ppt_x"/>
                                          </p:val>
                                        </p:tav>
                                        <p:tav tm="100000">
                                          <p:val>
                                            <p:strVal val="#ppt_x"/>
                                          </p:val>
                                        </p:tav>
                                      </p:tavLst>
                                    </p:anim>
                                    <p:anim calcmode="lin" valueType="num">
                                      <p:cBhvr>
                                        <p:cTn id="17" dur="500" fill="hold"/>
                                        <p:tgtEl>
                                          <p:spTgt spid="61463"/>
                                        </p:tgtEl>
                                        <p:attrNameLst>
                                          <p:attrName>ppt_y</p:attrName>
                                        </p:attrNameLst>
                                      </p:cBhvr>
                                      <p:tavLst>
                                        <p:tav tm="0">
                                          <p:val>
                                            <p:strVal val="#ppt_y+#ppt_h/2"/>
                                          </p:val>
                                        </p:tav>
                                        <p:tav tm="100000">
                                          <p:val>
                                            <p:strVal val="#ppt_y"/>
                                          </p:val>
                                        </p:tav>
                                      </p:tavLst>
                                    </p:anim>
                                    <p:anim calcmode="lin" valueType="num">
                                      <p:cBhvr>
                                        <p:cTn id="18" dur="500" fill="hold"/>
                                        <p:tgtEl>
                                          <p:spTgt spid="61463"/>
                                        </p:tgtEl>
                                        <p:attrNameLst>
                                          <p:attrName>ppt_w</p:attrName>
                                        </p:attrNameLst>
                                      </p:cBhvr>
                                      <p:tavLst>
                                        <p:tav tm="0">
                                          <p:val>
                                            <p:strVal val="#ppt_w"/>
                                          </p:val>
                                        </p:tav>
                                        <p:tav tm="100000">
                                          <p:val>
                                            <p:strVal val="#ppt_w"/>
                                          </p:val>
                                        </p:tav>
                                      </p:tavLst>
                                    </p:anim>
                                    <p:anim calcmode="lin" valueType="num">
                                      <p:cBhvr>
                                        <p:cTn id="19" dur="500" fill="hold"/>
                                        <p:tgtEl>
                                          <p:spTgt spid="61463"/>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61456"/>
                                        </p:tgtEl>
                                        <p:attrNameLst>
                                          <p:attrName>style.visibility</p:attrName>
                                        </p:attrNameLst>
                                      </p:cBhvr>
                                      <p:to>
                                        <p:strVal val="visible"/>
                                      </p:to>
                                    </p:set>
                                    <p:animEffect transition="in" filter="slide(fromBottom)">
                                      <p:cBhvr>
                                        <p:cTn id="23" dur="500"/>
                                        <p:tgtEl>
                                          <p:spTgt spid="614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4" fill="hold" grpId="0" nodeType="clickEffect">
                                  <p:stCondLst>
                                    <p:cond delay="0"/>
                                  </p:stCondLst>
                                  <p:childTnLst>
                                    <p:set>
                                      <p:cBhvr>
                                        <p:cTn id="27" dur="1" fill="hold">
                                          <p:stCondLst>
                                            <p:cond delay="0"/>
                                          </p:stCondLst>
                                        </p:cTn>
                                        <p:tgtEl>
                                          <p:spTgt spid="61460"/>
                                        </p:tgtEl>
                                        <p:attrNameLst>
                                          <p:attrName>style.visibility</p:attrName>
                                        </p:attrNameLst>
                                      </p:cBhvr>
                                      <p:to>
                                        <p:strVal val="visible"/>
                                      </p:to>
                                    </p:set>
                                    <p:anim calcmode="lin" valueType="num">
                                      <p:cBhvr>
                                        <p:cTn id="28" dur="500" fill="hold"/>
                                        <p:tgtEl>
                                          <p:spTgt spid="61460"/>
                                        </p:tgtEl>
                                        <p:attrNameLst>
                                          <p:attrName>ppt_x</p:attrName>
                                        </p:attrNameLst>
                                      </p:cBhvr>
                                      <p:tavLst>
                                        <p:tav tm="0">
                                          <p:val>
                                            <p:strVal val="#ppt_x"/>
                                          </p:val>
                                        </p:tav>
                                        <p:tav tm="100000">
                                          <p:val>
                                            <p:strVal val="#ppt_x"/>
                                          </p:val>
                                        </p:tav>
                                      </p:tavLst>
                                    </p:anim>
                                    <p:anim calcmode="lin" valueType="num">
                                      <p:cBhvr>
                                        <p:cTn id="29" dur="500" fill="hold"/>
                                        <p:tgtEl>
                                          <p:spTgt spid="61460"/>
                                        </p:tgtEl>
                                        <p:attrNameLst>
                                          <p:attrName>ppt_y</p:attrName>
                                        </p:attrNameLst>
                                      </p:cBhvr>
                                      <p:tavLst>
                                        <p:tav tm="0">
                                          <p:val>
                                            <p:strVal val="#ppt_y+#ppt_h/2"/>
                                          </p:val>
                                        </p:tav>
                                        <p:tav tm="100000">
                                          <p:val>
                                            <p:strVal val="#ppt_y"/>
                                          </p:val>
                                        </p:tav>
                                      </p:tavLst>
                                    </p:anim>
                                    <p:anim calcmode="lin" valueType="num">
                                      <p:cBhvr>
                                        <p:cTn id="30" dur="500" fill="hold"/>
                                        <p:tgtEl>
                                          <p:spTgt spid="61460"/>
                                        </p:tgtEl>
                                        <p:attrNameLst>
                                          <p:attrName>ppt_w</p:attrName>
                                        </p:attrNameLst>
                                      </p:cBhvr>
                                      <p:tavLst>
                                        <p:tav tm="0">
                                          <p:val>
                                            <p:strVal val="#ppt_w"/>
                                          </p:val>
                                        </p:tav>
                                        <p:tav tm="100000">
                                          <p:val>
                                            <p:strVal val="#ppt_w"/>
                                          </p:val>
                                        </p:tav>
                                      </p:tavLst>
                                    </p:anim>
                                    <p:anim calcmode="lin" valueType="num">
                                      <p:cBhvr>
                                        <p:cTn id="31" dur="500" fill="hold"/>
                                        <p:tgtEl>
                                          <p:spTgt spid="61460"/>
                                        </p:tgtEl>
                                        <p:attrNameLst>
                                          <p:attrName>ppt_h</p:attrName>
                                        </p:attrNameLst>
                                      </p:cBhvr>
                                      <p:tavLst>
                                        <p:tav tm="0">
                                          <p:val>
                                            <p:fltVal val="0"/>
                                          </p:val>
                                        </p:tav>
                                        <p:tav tm="100000">
                                          <p:val>
                                            <p:strVal val="#ppt_h"/>
                                          </p:val>
                                        </p:tav>
                                      </p:tavLst>
                                    </p:anim>
                                  </p:childTnLst>
                                </p:cTn>
                              </p:par>
                            </p:childTnLst>
                          </p:cTn>
                        </p:par>
                        <p:par>
                          <p:cTn id="32" fill="hold" nodeType="afterGroup">
                            <p:stCondLst>
                              <p:cond delay="500"/>
                            </p:stCondLst>
                            <p:childTnLst>
                              <p:par>
                                <p:cTn id="33" presetID="12" presetClass="entr" presetSubtype="4" fill="hold" nodeType="afterEffect">
                                  <p:stCondLst>
                                    <p:cond delay="0"/>
                                  </p:stCondLst>
                                  <p:childTnLst>
                                    <p:set>
                                      <p:cBhvr>
                                        <p:cTn id="34" dur="1" fill="hold">
                                          <p:stCondLst>
                                            <p:cond delay="0"/>
                                          </p:stCondLst>
                                        </p:cTn>
                                        <p:tgtEl>
                                          <p:spTgt spid="61444"/>
                                        </p:tgtEl>
                                        <p:attrNameLst>
                                          <p:attrName>style.visibility</p:attrName>
                                        </p:attrNameLst>
                                      </p:cBhvr>
                                      <p:to>
                                        <p:strVal val="visible"/>
                                      </p:to>
                                    </p:set>
                                    <p:animEffect transition="in" filter="slide(fromBottom)">
                                      <p:cBhvr>
                                        <p:cTn id="35" dur="500"/>
                                        <p:tgtEl>
                                          <p:spTgt spid="61444"/>
                                        </p:tgtEl>
                                      </p:cBhvr>
                                    </p:animEffect>
                                  </p:childTnLst>
                                </p:cTn>
                              </p:par>
                            </p:childTnLst>
                          </p:cTn>
                        </p:par>
                        <p:par>
                          <p:cTn id="36" fill="hold" nodeType="afterGroup">
                            <p:stCondLst>
                              <p:cond delay="1000"/>
                            </p:stCondLst>
                            <p:childTnLst>
                              <p:par>
                                <p:cTn id="37" presetID="17" presetClass="entr" presetSubtype="8" fill="hold" grpId="0" nodeType="afterEffect">
                                  <p:stCondLst>
                                    <p:cond delay="0"/>
                                  </p:stCondLst>
                                  <p:childTnLst>
                                    <p:set>
                                      <p:cBhvr>
                                        <p:cTn id="38" dur="1" fill="hold">
                                          <p:stCondLst>
                                            <p:cond delay="0"/>
                                          </p:stCondLst>
                                        </p:cTn>
                                        <p:tgtEl>
                                          <p:spTgt spid="61462"/>
                                        </p:tgtEl>
                                        <p:attrNameLst>
                                          <p:attrName>style.visibility</p:attrName>
                                        </p:attrNameLst>
                                      </p:cBhvr>
                                      <p:to>
                                        <p:strVal val="visible"/>
                                      </p:to>
                                    </p:set>
                                    <p:anim calcmode="lin" valueType="num">
                                      <p:cBhvr>
                                        <p:cTn id="39" dur="500" fill="hold"/>
                                        <p:tgtEl>
                                          <p:spTgt spid="61462"/>
                                        </p:tgtEl>
                                        <p:attrNameLst>
                                          <p:attrName>ppt_x</p:attrName>
                                        </p:attrNameLst>
                                      </p:cBhvr>
                                      <p:tavLst>
                                        <p:tav tm="0">
                                          <p:val>
                                            <p:strVal val="#ppt_x-#ppt_w/2"/>
                                          </p:val>
                                        </p:tav>
                                        <p:tav tm="100000">
                                          <p:val>
                                            <p:strVal val="#ppt_x"/>
                                          </p:val>
                                        </p:tav>
                                      </p:tavLst>
                                    </p:anim>
                                    <p:anim calcmode="lin" valueType="num">
                                      <p:cBhvr>
                                        <p:cTn id="40" dur="500" fill="hold"/>
                                        <p:tgtEl>
                                          <p:spTgt spid="61462"/>
                                        </p:tgtEl>
                                        <p:attrNameLst>
                                          <p:attrName>ppt_y</p:attrName>
                                        </p:attrNameLst>
                                      </p:cBhvr>
                                      <p:tavLst>
                                        <p:tav tm="0">
                                          <p:val>
                                            <p:strVal val="#ppt_y"/>
                                          </p:val>
                                        </p:tav>
                                        <p:tav tm="100000">
                                          <p:val>
                                            <p:strVal val="#ppt_y"/>
                                          </p:val>
                                        </p:tav>
                                      </p:tavLst>
                                    </p:anim>
                                    <p:anim calcmode="lin" valueType="num">
                                      <p:cBhvr>
                                        <p:cTn id="41" dur="500" fill="hold"/>
                                        <p:tgtEl>
                                          <p:spTgt spid="61462"/>
                                        </p:tgtEl>
                                        <p:attrNameLst>
                                          <p:attrName>ppt_w</p:attrName>
                                        </p:attrNameLst>
                                      </p:cBhvr>
                                      <p:tavLst>
                                        <p:tav tm="0">
                                          <p:val>
                                            <p:fltVal val="0"/>
                                          </p:val>
                                        </p:tav>
                                        <p:tav tm="100000">
                                          <p:val>
                                            <p:strVal val="#ppt_w"/>
                                          </p:val>
                                        </p:tav>
                                      </p:tavLst>
                                    </p:anim>
                                    <p:anim calcmode="lin" valueType="num">
                                      <p:cBhvr>
                                        <p:cTn id="42" dur="500" fill="hold"/>
                                        <p:tgtEl>
                                          <p:spTgt spid="61462"/>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1500"/>
                            </p:stCondLst>
                            <p:childTnLst>
                              <p:par>
                                <p:cTn id="44" presetID="17" presetClass="entr" presetSubtype="2" fill="hold" grpId="0" nodeType="afterEffect">
                                  <p:stCondLst>
                                    <p:cond delay="0"/>
                                  </p:stCondLst>
                                  <p:childTnLst>
                                    <p:set>
                                      <p:cBhvr>
                                        <p:cTn id="45" dur="1" fill="hold">
                                          <p:stCondLst>
                                            <p:cond delay="0"/>
                                          </p:stCondLst>
                                        </p:cTn>
                                        <p:tgtEl>
                                          <p:spTgt spid="61455"/>
                                        </p:tgtEl>
                                        <p:attrNameLst>
                                          <p:attrName>style.visibility</p:attrName>
                                        </p:attrNameLst>
                                      </p:cBhvr>
                                      <p:to>
                                        <p:strVal val="visible"/>
                                      </p:to>
                                    </p:set>
                                    <p:anim calcmode="lin" valueType="num">
                                      <p:cBhvr>
                                        <p:cTn id="46" dur="500" fill="hold"/>
                                        <p:tgtEl>
                                          <p:spTgt spid="61455"/>
                                        </p:tgtEl>
                                        <p:attrNameLst>
                                          <p:attrName>ppt_x</p:attrName>
                                        </p:attrNameLst>
                                      </p:cBhvr>
                                      <p:tavLst>
                                        <p:tav tm="0">
                                          <p:val>
                                            <p:strVal val="#ppt_x+#ppt_w/2"/>
                                          </p:val>
                                        </p:tav>
                                        <p:tav tm="100000">
                                          <p:val>
                                            <p:strVal val="#ppt_x"/>
                                          </p:val>
                                        </p:tav>
                                      </p:tavLst>
                                    </p:anim>
                                    <p:anim calcmode="lin" valueType="num">
                                      <p:cBhvr>
                                        <p:cTn id="47" dur="500" fill="hold"/>
                                        <p:tgtEl>
                                          <p:spTgt spid="61455"/>
                                        </p:tgtEl>
                                        <p:attrNameLst>
                                          <p:attrName>ppt_y</p:attrName>
                                        </p:attrNameLst>
                                      </p:cBhvr>
                                      <p:tavLst>
                                        <p:tav tm="0">
                                          <p:val>
                                            <p:strVal val="#ppt_y"/>
                                          </p:val>
                                        </p:tav>
                                        <p:tav tm="100000">
                                          <p:val>
                                            <p:strVal val="#ppt_y"/>
                                          </p:val>
                                        </p:tav>
                                      </p:tavLst>
                                    </p:anim>
                                    <p:anim calcmode="lin" valueType="num">
                                      <p:cBhvr>
                                        <p:cTn id="48" dur="500" fill="hold"/>
                                        <p:tgtEl>
                                          <p:spTgt spid="61455"/>
                                        </p:tgtEl>
                                        <p:attrNameLst>
                                          <p:attrName>ppt_w</p:attrName>
                                        </p:attrNameLst>
                                      </p:cBhvr>
                                      <p:tavLst>
                                        <p:tav tm="0">
                                          <p:val>
                                            <p:fltVal val="0"/>
                                          </p:val>
                                        </p:tav>
                                        <p:tav tm="100000">
                                          <p:val>
                                            <p:strVal val="#ppt_w"/>
                                          </p:val>
                                        </p:tav>
                                      </p:tavLst>
                                    </p:anim>
                                    <p:anim calcmode="lin" valueType="num">
                                      <p:cBhvr>
                                        <p:cTn id="49" dur="500" fill="hold"/>
                                        <p:tgtEl>
                                          <p:spTgt spid="61455"/>
                                        </p:tgtEl>
                                        <p:attrNameLst>
                                          <p:attrName>ppt_h</p:attrName>
                                        </p:attrNameLst>
                                      </p:cBhvr>
                                      <p:tavLst>
                                        <p:tav tm="0">
                                          <p:val>
                                            <p:strVal val="#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4" fill="hold" grpId="0" nodeType="clickEffect">
                                  <p:stCondLst>
                                    <p:cond delay="0"/>
                                  </p:stCondLst>
                                  <p:childTnLst>
                                    <p:set>
                                      <p:cBhvr>
                                        <p:cTn id="53" dur="1" fill="hold">
                                          <p:stCondLst>
                                            <p:cond delay="0"/>
                                          </p:stCondLst>
                                        </p:cTn>
                                        <p:tgtEl>
                                          <p:spTgt spid="61464"/>
                                        </p:tgtEl>
                                        <p:attrNameLst>
                                          <p:attrName>style.visibility</p:attrName>
                                        </p:attrNameLst>
                                      </p:cBhvr>
                                      <p:to>
                                        <p:strVal val="visible"/>
                                      </p:to>
                                    </p:set>
                                    <p:anim calcmode="lin" valueType="num">
                                      <p:cBhvr>
                                        <p:cTn id="54" dur="500" fill="hold"/>
                                        <p:tgtEl>
                                          <p:spTgt spid="61464"/>
                                        </p:tgtEl>
                                        <p:attrNameLst>
                                          <p:attrName>ppt_x</p:attrName>
                                        </p:attrNameLst>
                                      </p:cBhvr>
                                      <p:tavLst>
                                        <p:tav tm="0">
                                          <p:val>
                                            <p:strVal val="#ppt_x"/>
                                          </p:val>
                                        </p:tav>
                                        <p:tav tm="100000">
                                          <p:val>
                                            <p:strVal val="#ppt_x"/>
                                          </p:val>
                                        </p:tav>
                                      </p:tavLst>
                                    </p:anim>
                                    <p:anim calcmode="lin" valueType="num">
                                      <p:cBhvr>
                                        <p:cTn id="55" dur="500" fill="hold"/>
                                        <p:tgtEl>
                                          <p:spTgt spid="61464"/>
                                        </p:tgtEl>
                                        <p:attrNameLst>
                                          <p:attrName>ppt_y</p:attrName>
                                        </p:attrNameLst>
                                      </p:cBhvr>
                                      <p:tavLst>
                                        <p:tav tm="0">
                                          <p:val>
                                            <p:strVal val="#ppt_y+#ppt_h/2"/>
                                          </p:val>
                                        </p:tav>
                                        <p:tav tm="100000">
                                          <p:val>
                                            <p:strVal val="#ppt_y"/>
                                          </p:val>
                                        </p:tav>
                                      </p:tavLst>
                                    </p:anim>
                                    <p:anim calcmode="lin" valueType="num">
                                      <p:cBhvr>
                                        <p:cTn id="56" dur="500" fill="hold"/>
                                        <p:tgtEl>
                                          <p:spTgt spid="61464"/>
                                        </p:tgtEl>
                                        <p:attrNameLst>
                                          <p:attrName>ppt_w</p:attrName>
                                        </p:attrNameLst>
                                      </p:cBhvr>
                                      <p:tavLst>
                                        <p:tav tm="0">
                                          <p:val>
                                            <p:strVal val="#ppt_w"/>
                                          </p:val>
                                        </p:tav>
                                        <p:tav tm="100000">
                                          <p:val>
                                            <p:strVal val="#ppt_w"/>
                                          </p:val>
                                        </p:tav>
                                      </p:tavLst>
                                    </p:anim>
                                    <p:anim calcmode="lin" valueType="num">
                                      <p:cBhvr>
                                        <p:cTn id="57" dur="500" fill="hold"/>
                                        <p:tgtEl>
                                          <p:spTgt spid="61464"/>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7" presetClass="entr" presetSubtype="8" fill="hold" grpId="0" nodeType="clickEffect">
                                  <p:stCondLst>
                                    <p:cond delay="0"/>
                                  </p:stCondLst>
                                  <p:childTnLst>
                                    <p:set>
                                      <p:cBhvr>
                                        <p:cTn id="61" dur="1" fill="hold">
                                          <p:stCondLst>
                                            <p:cond delay="0"/>
                                          </p:stCondLst>
                                        </p:cTn>
                                        <p:tgtEl>
                                          <p:spTgt spid="61447"/>
                                        </p:tgtEl>
                                        <p:attrNameLst>
                                          <p:attrName>style.visibility</p:attrName>
                                        </p:attrNameLst>
                                      </p:cBhvr>
                                      <p:to>
                                        <p:strVal val="visible"/>
                                      </p:to>
                                    </p:set>
                                    <p:anim calcmode="lin" valueType="num">
                                      <p:cBhvr>
                                        <p:cTn id="62" dur="500" fill="hold"/>
                                        <p:tgtEl>
                                          <p:spTgt spid="61447"/>
                                        </p:tgtEl>
                                        <p:attrNameLst>
                                          <p:attrName>ppt_x</p:attrName>
                                        </p:attrNameLst>
                                      </p:cBhvr>
                                      <p:tavLst>
                                        <p:tav tm="0">
                                          <p:val>
                                            <p:strVal val="#ppt_x-#ppt_w/2"/>
                                          </p:val>
                                        </p:tav>
                                        <p:tav tm="100000">
                                          <p:val>
                                            <p:strVal val="#ppt_x"/>
                                          </p:val>
                                        </p:tav>
                                      </p:tavLst>
                                    </p:anim>
                                    <p:anim calcmode="lin" valueType="num">
                                      <p:cBhvr>
                                        <p:cTn id="63" dur="500" fill="hold"/>
                                        <p:tgtEl>
                                          <p:spTgt spid="61447"/>
                                        </p:tgtEl>
                                        <p:attrNameLst>
                                          <p:attrName>ppt_y</p:attrName>
                                        </p:attrNameLst>
                                      </p:cBhvr>
                                      <p:tavLst>
                                        <p:tav tm="0">
                                          <p:val>
                                            <p:strVal val="#ppt_y"/>
                                          </p:val>
                                        </p:tav>
                                        <p:tav tm="100000">
                                          <p:val>
                                            <p:strVal val="#ppt_y"/>
                                          </p:val>
                                        </p:tav>
                                      </p:tavLst>
                                    </p:anim>
                                    <p:anim calcmode="lin" valueType="num">
                                      <p:cBhvr>
                                        <p:cTn id="64" dur="500" fill="hold"/>
                                        <p:tgtEl>
                                          <p:spTgt spid="61447"/>
                                        </p:tgtEl>
                                        <p:attrNameLst>
                                          <p:attrName>ppt_w</p:attrName>
                                        </p:attrNameLst>
                                      </p:cBhvr>
                                      <p:tavLst>
                                        <p:tav tm="0">
                                          <p:val>
                                            <p:fltVal val="0"/>
                                          </p:val>
                                        </p:tav>
                                        <p:tav tm="100000">
                                          <p:val>
                                            <p:strVal val="#ppt_w"/>
                                          </p:val>
                                        </p:tav>
                                      </p:tavLst>
                                    </p:anim>
                                    <p:anim calcmode="lin" valueType="num">
                                      <p:cBhvr>
                                        <p:cTn id="65" dur="500" fill="hold"/>
                                        <p:tgtEl>
                                          <p:spTgt spid="61447"/>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500"/>
                            </p:stCondLst>
                            <p:childTnLst>
                              <p:par>
                                <p:cTn id="67" presetID="17" presetClass="entr" presetSubtype="8" fill="hold" grpId="0" nodeType="afterEffect">
                                  <p:stCondLst>
                                    <p:cond delay="0"/>
                                  </p:stCondLst>
                                  <p:childTnLst>
                                    <p:set>
                                      <p:cBhvr>
                                        <p:cTn id="68" dur="1" fill="hold">
                                          <p:stCondLst>
                                            <p:cond delay="0"/>
                                          </p:stCondLst>
                                        </p:cTn>
                                        <p:tgtEl>
                                          <p:spTgt spid="61453"/>
                                        </p:tgtEl>
                                        <p:attrNameLst>
                                          <p:attrName>style.visibility</p:attrName>
                                        </p:attrNameLst>
                                      </p:cBhvr>
                                      <p:to>
                                        <p:strVal val="visible"/>
                                      </p:to>
                                    </p:set>
                                    <p:anim calcmode="lin" valueType="num">
                                      <p:cBhvr>
                                        <p:cTn id="69" dur="500" fill="hold"/>
                                        <p:tgtEl>
                                          <p:spTgt spid="61453"/>
                                        </p:tgtEl>
                                        <p:attrNameLst>
                                          <p:attrName>ppt_x</p:attrName>
                                        </p:attrNameLst>
                                      </p:cBhvr>
                                      <p:tavLst>
                                        <p:tav tm="0">
                                          <p:val>
                                            <p:strVal val="#ppt_x-#ppt_w/2"/>
                                          </p:val>
                                        </p:tav>
                                        <p:tav tm="100000">
                                          <p:val>
                                            <p:strVal val="#ppt_x"/>
                                          </p:val>
                                        </p:tav>
                                      </p:tavLst>
                                    </p:anim>
                                    <p:anim calcmode="lin" valueType="num">
                                      <p:cBhvr>
                                        <p:cTn id="70" dur="500" fill="hold"/>
                                        <p:tgtEl>
                                          <p:spTgt spid="61453"/>
                                        </p:tgtEl>
                                        <p:attrNameLst>
                                          <p:attrName>ppt_y</p:attrName>
                                        </p:attrNameLst>
                                      </p:cBhvr>
                                      <p:tavLst>
                                        <p:tav tm="0">
                                          <p:val>
                                            <p:strVal val="#ppt_y"/>
                                          </p:val>
                                        </p:tav>
                                        <p:tav tm="100000">
                                          <p:val>
                                            <p:strVal val="#ppt_y"/>
                                          </p:val>
                                        </p:tav>
                                      </p:tavLst>
                                    </p:anim>
                                    <p:anim calcmode="lin" valueType="num">
                                      <p:cBhvr>
                                        <p:cTn id="71" dur="500" fill="hold"/>
                                        <p:tgtEl>
                                          <p:spTgt spid="61453"/>
                                        </p:tgtEl>
                                        <p:attrNameLst>
                                          <p:attrName>ppt_w</p:attrName>
                                        </p:attrNameLst>
                                      </p:cBhvr>
                                      <p:tavLst>
                                        <p:tav tm="0">
                                          <p:val>
                                            <p:fltVal val="0"/>
                                          </p:val>
                                        </p:tav>
                                        <p:tav tm="100000">
                                          <p:val>
                                            <p:strVal val="#ppt_w"/>
                                          </p:val>
                                        </p:tav>
                                      </p:tavLst>
                                    </p:anim>
                                    <p:anim calcmode="lin" valueType="num">
                                      <p:cBhvr>
                                        <p:cTn id="72" dur="500" fill="hold"/>
                                        <p:tgtEl>
                                          <p:spTgt spid="61453"/>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1000"/>
                            </p:stCondLst>
                            <p:childTnLst>
                              <p:par>
                                <p:cTn id="74" presetID="17" presetClass="entr" presetSubtype="4" fill="hold" grpId="0" nodeType="afterEffect">
                                  <p:stCondLst>
                                    <p:cond delay="0"/>
                                  </p:stCondLst>
                                  <p:childTnLst>
                                    <p:set>
                                      <p:cBhvr>
                                        <p:cTn id="75" dur="1" fill="hold">
                                          <p:stCondLst>
                                            <p:cond delay="0"/>
                                          </p:stCondLst>
                                        </p:cTn>
                                        <p:tgtEl>
                                          <p:spTgt spid="61448"/>
                                        </p:tgtEl>
                                        <p:attrNameLst>
                                          <p:attrName>style.visibility</p:attrName>
                                        </p:attrNameLst>
                                      </p:cBhvr>
                                      <p:to>
                                        <p:strVal val="visible"/>
                                      </p:to>
                                    </p:set>
                                    <p:anim calcmode="lin" valueType="num">
                                      <p:cBhvr>
                                        <p:cTn id="76" dur="500" fill="hold"/>
                                        <p:tgtEl>
                                          <p:spTgt spid="61448"/>
                                        </p:tgtEl>
                                        <p:attrNameLst>
                                          <p:attrName>ppt_x</p:attrName>
                                        </p:attrNameLst>
                                      </p:cBhvr>
                                      <p:tavLst>
                                        <p:tav tm="0">
                                          <p:val>
                                            <p:strVal val="#ppt_x"/>
                                          </p:val>
                                        </p:tav>
                                        <p:tav tm="100000">
                                          <p:val>
                                            <p:strVal val="#ppt_x"/>
                                          </p:val>
                                        </p:tav>
                                      </p:tavLst>
                                    </p:anim>
                                    <p:anim calcmode="lin" valueType="num">
                                      <p:cBhvr>
                                        <p:cTn id="77" dur="500" fill="hold"/>
                                        <p:tgtEl>
                                          <p:spTgt spid="61448"/>
                                        </p:tgtEl>
                                        <p:attrNameLst>
                                          <p:attrName>ppt_y</p:attrName>
                                        </p:attrNameLst>
                                      </p:cBhvr>
                                      <p:tavLst>
                                        <p:tav tm="0">
                                          <p:val>
                                            <p:strVal val="#ppt_y+#ppt_h/2"/>
                                          </p:val>
                                        </p:tav>
                                        <p:tav tm="100000">
                                          <p:val>
                                            <p:strVal val="#ppt_y"/>
                                          </p:val>
                                        </p:tav>
                                      </p:tavLst>
                                    </p:anim>
                                    <p:anim calcmode="lin" valueType="num">
                                      <p:cBhvr>
                                        <p:cTn id="78" dur="500" fill="hold"/>
                                        <p:tgtEl>
                                          <p:spTgt spid="61448"/>
                                        </p:tgtEl>
                                        <p:attrNameLst>
                                          <p:attrName>ppt_w</p:attrName>
                                        </p:attrNameLst>
                                      </p:cBhvr>
                                      <p:tavLst>
                                        <p:tav tm="0">
                                          <p:val>
                                            <p:strVal val="#ppt_w"/>
                                          </p:val>
                                        </p:tav>
                                        <p:tav tm="100000">
                                          <p:val>
                                            <p:strVal val="#ppt_w"/>
                                          </p:val>
                                        </p:tav>
                                      </p:tavLst>
                                    </p:anim>
                                    <p:anim calcmode="lin" valueType="num">
                                      <p:cBhvr>
                                        <p:cTn id="79" dur="500" fill="hold"/>
                                        <p:tgtEl>
                                          <p:spTgt spid="61448"/>
                                        </p:tgtEl>
                                        <p:attrNameLst>
                                          <p:attrName>ppt_h</p:attrName>
                                        </p:attrNameLst>
                                      </p:cBhvr>
                                      <p:tavLst>
                                        <p:tav tm="0">
                                          <p:val>
                                            <p:fltVal val="0"/>
                                          </p:val>
                                        </p:tav>
                                        <p:tav tm="100000">
                                          <p:val>
                                            <p:strVal val="#ppt_h"/>
                                          </p:val>
                                        </p:tav>
                                      </p:tavLst>
                                    </p:anim>
                                  </p:childTnLst>
                                </p:cTn>
                              </p:par>
                            </p:childTnLst>
                          </p:cTn>
                        </p:par>
                        <p:par>
                          <p:cTn id="80" fill="hold" nodeType="afterGroup">
                            <p:stCondLst>
                              <p:cond delay="1500"/>
                            </p:stCondLst>
                            <p:childTnLst>
                              <p:par>
                                <p:cTn id="81" presetID="17" presetClass="entr" presetSubtype="4" fill="hold" grpId="0" nodeType="afterEffect">
                                  <p:stCondLst>
                                    <p:cond delay="0"/>
                                  </p:stCondLst>
                                  <p:childTnLst>
                                    <p:set>
                                      <p:cBhvr>
                                        <p:cTn id="82" dur="1" fill="hold">
                                          <p:stCondLst>
                                            <p:cond delay="0"/>
                                          </p:stCondLst>
                                        </p:cTn>
                                        <p:tgtEl>
                                          <p:spTgt spid="61454"/>
                                        </p:tgtEl>
                                        <p:attrNameLst>
                                          <p:attrName>style.visibility</p:attrName>
                                        </p:attrNameLst>
                                      </p:cBhvr>
                                      <p:to>
                                        <p:strVal val="visible"/>
                                      </p:to>
                                    </p:set>
                                    <p:anim calcmode="lin" valueType="num">
                                      <p:cBhvr>
                                        <p:cTn id="83" dur="500" fill="hold"/>
                                        <p:tgtEl>
                                          <p:spTgt spid="61454"/>
                                        </p:tgtEl>
                                        <p:attrNameLst>
                                          <p:attrName>ppt_x</p:attrName>
                                        </p:attrNameLst>
                                      </p:cBhvr>
                                      <p:tavLst>
                                        <p:tav tm="0">
                                          <p:val>
                                            <p:strVal val="#ppt_x"/>
                                          </p:val>
                                        </p:tav>
                                        <p:tav tm="100000">
                                          <p:val>
                                            <p:strVal val="#ppt_x"/>
                                          </p:val>
                                        </p:tav>
                                      </p:tavLst>
                                    </p:anim>
                                    <p:anim calcmode="lin" valueType="num">
                                      <p:cBhvr>
                                        <p:cTn id="84" dur="500" fill="hold"/>
                                        <p:tgtEl>
                                          <p:spTgt spid="61454"/>
                                        </p:tgtEl>
                                        <p:attrNameLst>
                                          <p:attrName>ppt_y</p:attrName>
                                        </p:attrNameLst>
                                      </p:cBhvr>
                                      <p:tavLst>
                                        <p:tav tm="0">
                                          <p:val>
                                            <p:strVal val="#ppt_y+#ppt_h/2"/>
                                          </p:val>
                                        </p:tav>
                                        <p:tav tm="100000">
                                          <p:val>
                                            <p:strVal val="#ppt_y"/>
                                          </p:val>
                                        </p:tav>
                                      </p:tavLst>
                                    </p:anim>
                                    <p:anim calcmode="lin" valueType="num">
                                      <p:cBhvr>
                                        <p:cTn id="85" dur="500" fill="hold"/>
                                        <p:tgtEl>
                                          <p:spTgt spid="61454"/>
                                        </p:tgtEl>
                                        <p:attrNameLst>
                                          <p:attrName>ppt_w</p:attrName>
                                        </p:attrNameLst>
                                      </p:cBhvr>
                                      <p:tavLst>
                                        <p:tav tm="0">
                                          <p:val>
                                            <p:strVal val="#ppt_w"/>
                                          </p:val>
                                        </p:tav>
                                        <p:tav tm="100000">
                                          <p:val>
                                            <p:strVal val="#ppt_w"/>
                                          </p:val>
                                        </p:tav>
                                      </p:tavLst>
                                    </p:anim>
                                    <p:anim calcmode="lin" valueType="num">
                                      <p:cBhvr>
                                        <p:cTn id="86" dur="500" fill="hold"/>
                                        <p:tgtEl>
                                          <p:spTgt spid="61454"/>
                                        </p:tgtEl>
                                        <p:attrNameLst>
                                          <p:attrName>ppt_h</p:attrName>
                                        </p:attrNameLst>
                                      </p:cBhvr>
                                      <p:tavLst>
                                        <p:tav tm="0">
                                          <p:val>
                                            <p:fltVal val="0"/>
                                          </p:val>
                                        </p:tav>
                                        <p:tav tm="100000">
                                          <p:val>
                                            <p:strVal val="#ppt_h"/>
                                          </p:val>
                                        </p:tav>
                                      </p:tavLst>
                                    </p:anim>
                                  </p:childTnLst>
                                </p:cTn>
                              </p:par>
                            </p:childTnLst>
                          </p:cTn>
                        </p:par>
                        <p:par>
                          <p:cTn id="87" fill="hold" nodeType="afterGroup">
                            <p:stCondLst>
                              <p:cond delay="2000"/>
                            </p:stCondLst>
                            <p:childTnLst>
                              <p:par>
                                <p:cTn id="88" presetID="3" presetClass="entr" presetSubtype="5" fill="hold" grpId="0" nodeType="afterEffect">
                                  <p:stCondLst>
                                    <p:cond delay="0"/>
                                  </p:stCondLst>
                                  <p:childTnLst>
                                    <p:set>
                                      <p:cBhvr>
                                        <p:cTn id="89" dur="1" fill="hold">
                                          <p:stCondLst>
                                            <p:cond delay="0"/>
                                          </p:stCondLst>
                                        </p:cTn>
                                        <p:tgtEl>
                                          <p:spTgt spid="61451"/>
                                        </p:tgtEl>
                                        <p:attrNameLst>
                                          <p:attrName>style.visibility</p:attrName>
                                        </p:attrNameLst>
                                      </p:cBhvr>
                                      <p:to>
                                        <p:strVal val="visible"/>
                                      </p:to>
                                    </p:set>
                                    <p:animEffect transition="in" filter="blinds(vertical)">
                                      <p:cBhvr>
                                        <p:cTn id="90" dur="500"/>
                                        <p:tgtEl>
                                          <p:spTgt spid="61451"/>
                                        </p:tgtEl>
                                      </p:cBhvr>
                                    </p:animEffect>
                                  </p:childTnLst>
                                </p:cTn>
                              </p:par>
                            </p:childTnLst>
                          </p:cTn>
                        </p:par>
                        <p:par>
                          <p:cTn id="91" fill="hold" nodeType="afterGroup">
                            <p:stCondLst>
                              <p:cond delay="2500"/>
                            </p:stCondLst>
                            <p:childTnLst>
                              <p:par>
                                <p:cTn id="92" presetID="12" presetClass="entr" presetSubtype="4" fill="hold" grpId="0" nodeType="afterEffect">
                                  <p:stCondLst>
                                    <p:cond delay="0"/>
                                  </p:stCondLst>
                                  <p:childTnLst>
                                    <p:set>
                                      <p:cBhvr>
                                        <p:cTn id="93" dur="1" fill="hold">
                                          <p:stCondLst>
                                            <p:cond delay="0"/>
                                          </p:stCondLst>
                                        </p:cTn>
                                        <p:tgtEl>
                                          <p:spTgt spid="61457"/>
                                        </p:tgtEl>
                                        <p:attrNameLst>
                                          <p:attrName>style.visibility</p:attrName>
                                        </p:attrNameLst>
                                      </p:cBhvr>
                                      <p:to>
                                        <p:strVal val="visible"/>
                                      </p:to>
                                    </p:set>
                                    <p:animEffect transition="in" filter="slide(fromBottom)">
                                      <p:cBhvr>
                                        <p:cTn id="94" dur="500"/>
                                        <p:tgtEl>
                                          <p:spTgt spid="61457"/>
                                        </p:tgtEl>
                                      </p:cBhvr>
                                    </p:animEffect>
                                  </p:childTnLst>
                                </p:cTn>
                              </p:par>
                            </p:childTnLst>
                          </p:cTn>
                        </p:par>
                        <p:par>
                          <p:cTn id="95" fill="hold" nodeType="afterGroup">
                            <p:stCondLst>
                              <p:cond delay="3000"/>
                            </p:stCondLst>
                            <p:childTnLst>
                              <p:par>
                                <p:cTn id="96" presetID="23" presetClass="entr" presetSubtype="16" fill="hold" grpId="0" nodeType="afterEffect">
                                  <p:stCondLst>
                                    <p:cond delay="0"/>
                                  </p:stCondLst>
                                  <p:childTnLst>
                                    <p:set>
                                      <p:cBhvr>
                                        <p:cTn id="97" dur="1" fill="hold">
                                          <p:stCondLst>
                                            <p:cond delay="0"/>
                                          </p:stCondLst>
                                        </p:cTn>
                                        <p:tgtEl>
                                          <p:spTgt spid="61465"/>
                                        </p:tgtEl>
                                        <p:attrNameLst>
                                          <p:attrName>style.visibility</p:attrName>
                                        </p:attrNameLst>
                                      </p:cBhvr>
                                      <p:to>
                                        <p:strVal val="visible"/>
                                      </p:to>
                                    </p:set>
                                    <p:anim calcmode="lin" valueType="num">
                                      <p:cBhvr>
                                        <p:cTn id="98" dur="500" fill="hold"/>
                                        <p:tgtEl>
                                          <p:spTgt spid="61465"/>
                                        </p:tgtEl>
                                        <p:attrNameLst>
                                          <p:attrName>ppt_w</p:attrName>
                                        </p:attrNameLst>
                                      </p:cBhvr>
                                      <p:tavLst>
                                        <p:tav tm="0">
                                          <p:val>
                                            <p:fltVal val="0"/>
                                          </p:val>
                                        </p:tav>
                                        <p:tav tm="100000">
                                          <p:val>
                                            <p:strVal val="#ppt_w"/>
                                          </p:val>
                                        </p:tav>
                                      </p:tavLst>
                                    </p:anim>
                                    <p:anim calcmode="lin" valueType="num">
                                      <p:cBhvr>
                                        <p:cTn id="99" dur="500" fill="hold"/>
                                        <p:tgtEl>
                                          <p:spTgt spid="61465"/>
                                        </p:tgtEl>
                                        <p:attrNameLst>
                                          <p:attrName>ppt_h</p:attrName>
                                        </p:attrNameLst>
                                      </p:cBhvr>
                                      <p:tavLst>
                                        <p:tav tm="0">
                                          <p:val>
                                            <p:fltVal val="0"/>
                                          </p:val>
                                        </p:tav>
                                        <p:tav tm="100000">
                                          <p:val>
                                            <p:strVal val="#ppt_h"/>
                                          </p:val>
                                        </p:tav>
                                      </p:tavLst>
                                    </p:anim>
                                  </p:childTnLst>
                                </p:cTn>
                              </p:par>
                            </p:childTnLst>
                          </p:cTn>
                        </p:par>
                        <p:par>
                          <p:cTn id="100" fill="hold" nodeType="afterGroup">
                            <p:stCondLst>
                              <p:cond delay="3500"/>
                            </p:stCondLst>
                            <p:childTnLst>
                              <p:par>
                                <p:cTn id="101" presetID="16" presetClass="entr" presetSubtype="42" fill="hold" grpId="0" nodeType="afterEffect">
                                  <p:stCondLst>
                                    <p:cond delay="3000"/>
                                  </p:stCondLst>
                                  <p:childTnLst>
                                    <p:set>
                                      <p:cBhvr>
                                        <p:cTn id="102" dur="1" fill="hold">
                                          <p:stCondLst>
                                            <p:cond delay="0"/>
                                          </p:stCondLst>
                                        </p:cTn>
                                        <p:tgtEl>
                                          <p:spTgt spid="61449"/>
                                        </p:tgtEl>
                                        <p:attrNameLst>
                                          <p:attrName>style.visibility</p:attrName>
                                        </p:attrNameLst>
                                      </p:cBhvr>
                                      <p:to>
                                        <p:strVal val="visible"/>
                                      </p:to>
                                    </p:set>
                                    <p:animEffect transition="in" filter="barn(outHorizontal)">
                                      <p:cBhvr>
                                        <p:cTn id="103" dur="500"/>
                                        <p:tgtEl>
                                          <p:spTgt spid="61449"/>
                                        </p:tgtEl>
                                      </p:cBhvr>
                                    </p:animEffect>
                                  </p:childTnLst>
                                </p:cTn>
                              </p:par>
                            </p:childTnLst>
                          </p:cTn>
                        </p:par>
                        <p:par>
                          <p:cTn id="104" fill="hold" nodeType="afterGroup">
                            <p:stCondLst>
                              <p:cond delay="7000"/>
                            </p:stCondLst>
                            <p:childTnLst>
                              <p:par>
                                <p:cTn id="105" presetID="16" presetClass="entr" presetSubtype="37" fill="hold" grpId="0" nodeType="afterEffect">
                                  <p:stCondLst>
                                    <p:cond delay="0"/>
                                  </p:stCondLst>
                                  <p:childTnLst>
                                    <p:set>
                                      <p:cBhvr>
                                        <p:cTn id="106" dur="1" fill="hold">
                                          <p:stCondLst>
                                            <p:cond delay="0"/>
                                          </p:stCondLst>
                                        </p:cTn>
                                        <p:tgtEl>
                                          <p:spTgt spid="61452"/>
                                        </p:tgtEl>
                                        <p:attrNameLst>
                                          <p:attrName>style.visibility</p:attrName>
                                        </p:attrNameLst>
                                      </p:cBhvr>
                                      <p:to>
                                        <p:strVal val="visible"/>
                                      </p:to>
                                    </p:set>
                                    <p:animEffect transition="in" filter="barn(outVertical)">
                                      <p:cBhvr>
                                        <p:cTn id="107" dur="500"/>
                                        <p:tgtEl>
                                          <p:spTgt spid="61452"/>
                                        </p:tgtEl>
                                      </p:cBhvr>
                                    </p:animEffect>
                                  </p:childTnLst>
                                </p:cTn>
                              </p:par>
                            </p:childTnLst>
                          </p:cTn>
                        </p:par>
                        <p:par>
                          <p:cTn id="108" fill="hold" nodeType="afterGroup">
                            <p:stCondLst>
                              <p:cond delay="7500"/>
                            </p:stCondLst>
                            <p:childTnLst>
                              <p:par>
                                <p:cTn id="109" presetID="12" presetClass="entr" presetSubtype="4" fill="hold" grpId="0" nodeType="afterEffect">
                                  <p:stCondLst>
                                    <p:cond delay="0"/>
                                  </p:stCondLst>
                                  <p:childTnLst>
                                    <p:set>
                                      <p:cBhvr>
                                        <p:cTn id="110" dur="1" fill="hold">
                                          <p:stCondLst>
                                            <p:cond delay="0"/>
                                          </p:stCondLst>
                                        </p:cTn>
                                        <p:tgtEl>
                                          <p:spTgt spid="61458"/>
                                        </p:tgtEl>
                                        <p:attrNameLst>
                                          <p:attrName>style.visibility</p:attrName>
                                        </p:attrNameLst>
                                      </p:cBhvr>
                                      <p:to>
                                        <p:strVal val="visible"/>
                                      </p:to>
                                    </p:set>
                                    <p:animEffect transition="in" filter="slide(fromBottom)">
                                      <p:cBhvr>
                                        <p:cTn id="111" dur="500"/>
                                        <p:tgtEl>
                                          <p:spTgt spid="61458"/>
                                        </p:tgtEl>
                                      </p:cBhvr>
                                    </p:animEffect>
                                  </p:childTnLst>
                                </p:cTn>
                              </p:par>
                            </p:childTnLst>
                          </p:cTn>
                        </p:par>
                        <p:par>
                          <p:cTn id="112" fill="hold" nodeType="afterGroup">
                            <p:stCondLst>
                              <p:cond delay="8000"/>
                            </p:stCondLst>
                            <p:childTnLst>
                              <p:par>
                                <p:cTn id="113" presetID="17" presetClass="entr" presetSubtype="4" fill="hold" grpId="0" nodeType="afterEffect">
                                  <p:stCondLst>
                                    <p:cond delay="0"/>
                                  </p:stCondLst>
                                  <p:childTnLst>
                                    <p:set>
                                      <p:cBhvr>
                                        <p:cTn id="114" dur="1" fill="hold">
                                          <p:stCondLst>
                                            <p:cond delay="0"/>
                                          </p:stCondLst>
                                        </p:cTn>
                                        <p:tgtEl>
                                          <p:spTgt spid="61461"/>
                                        </p:tgtEl>
                                        <p:attrNameLst>
                                          <p:attrName>style.visibility</p:attrName>
                                        </p:attrNameLst>
                                      </p:cBhvr>
                                      <p:to>
                                        <p:strVal val="visible"/>
                                      </p:to>
                                    </p:set>
                                    <p:anim calcmode="lin" valueType="num">
                                      <p:cBhvr>
                                        <p:cTn id="115" dur="500" fill="hold"/>
                                        <p:tgtEl>
                                          <p:spTgt spid="61461"/>
                                        </p:tgtEl>
                                        <p:attrNameLst>
                                          <p:attrName>ppt_x</p:attrName>
                                        </p:attrNameLst>
                                      </p:cBhvr>
                                      <p:tavLst>
                                        <p:tav tm="0">
                                          <p:val>
                                            <p:strVal val="#ppt_x"/>
                                          </p:val>
                                        </p:tav>
                                        <p:tav tm="100000">
                                          <p:val>
                                            <p:strVal val="#ppt_x"/>
                                          </p:val>
                                        </p:tav>
                                      </p:tavLst>
                                    </p:anim>
                                    <p:anim calcmode="lin" valueType="num">
                                      <p:cBhvr>
                                        <p:cTn id="116" dur="500" fill="hold"/>
                                        <p:tgtEl>
                                          <p:spTgt spid="61461"/>
                                        </p:tgtEl>
                                        <p:attrNameLst>
                                          <p:attrName>ppt_y</p:attrName>
                                        </p:attrNameLst>
                                      </p:cBhvr>
                                      <p:tavLst>
                                        <p:tav tm="0">
                                          <p:val>
                                            <p:strVal val="#ppt_y+#ppt_h/2"/>
                                          </p:val>
                                        </p:tav>
                                        <p:tav tm="100000">
                                          <p:val>
                                            <p:strVal val="#ppt_y"/>
                                          </p:val>
                                        </p:tav>
                                      </p:tavLst>
                                    </p:anim>
                                    <p:anim calcmode="lin" valueType="num">
                                      <p:cBhvr>
                                        <p:cTn id="117" dur="500" fill="hold"/>
                                        <p:tgtEl>
                                          <p:spTgt spid="61461"/>
                                        </p:tgtEl>
                                        <p:attrNameLst>
                                          <p:attrName>ppt_w</p:attrName>
                                        </p:attrNameLst>
                                      </p:cBhvr>
                                      <p:tavLst>
                                        <p:tav tm="0">
                                          <p:val>
                                            <p:strVal val="#ppt_w"/>
                                          </p:val>
                                        </p:tav>
                                        <p:tav tm="100000">
                                          <p:val>
                                            <p:strVal val="#ppt_w"/>
                                          </p:val>
                                        </p:tav>
                                      </p:tavLst>
                                    </p:anim>
                                    <p:anim calcmode="lin" valueType="num">
                                      <p:cBhvr>
                                        <p:cTn id="118" dur="500" fill="hold"/>
                                        <p:tgtEl>
                                          <p:spTgt spid="61461"/>
                                        </p:tgtEl>
                                        <p:attrNameLst>
                                          <p:attrName>ppt_h</p:attrName>
                                        </p:attrNameLst>
                                      </p:cBhvr>
                                      <p:tavLst>
                                        <p:tav tm="0">
                                          <p:val>
                                            <p:fltVal val="0"/>
                                          </p:val>
                                        </p:tav>
                                        <p:tav tm="100000">
                                          <p:val>
                                            <p:strVal val="#ppt_h"/>
                                          </p:val>
                                        </p:tav>
                                      </p:tavLst>
                                    </p:anim>
                                  </p:childTnLst>
                                </p:cTn>
                              </p:par>
                            </p:childTnLst>
                          </p:cTn>
                        </p:par>
                        <p:par>
                          <p:cTn id="119" fill="hold" nodeType="afterGroup">
                            <p:stCondLst>
                              <p:cond delay="8500"/>
                            </p:stCondLst>
                            <p:childTnLst>
                              <p:par>
                                <p:cTn id="120" presetID="23" presetClass="entr" presetSubtype="16" fill="hold" grpId="0" nodeType="afterEffect">
                                  <p:stCondLst>
                                    <p:cond delay="0"/>
                                  </p:stCondLst>
                                  <p:childTnLst>
                                    <p:set>
                                      <p:cBhvr>
                                        <p:cTn id="121" dur="1" fill="hold">
                                          <p:stCondLst>
                                            <p:cond delay="0"/>
                                          </p:stCondLst>
                                        </p:cTn>
                                        <p:tgtEl>
                                          <p:spTgt spid="61466"/>
                                        </p:tgtEl>
                                        <p:attrNameLst>
                                          <p:attrName>style.visibility</p:attrName>
                                        </p:attrNameLst>
                                      </p:cBhvr>
                                      <p:to>
                                        <p:strVal val="visible"/>
                                      </p:to>
                                    </p:set>
                                    <p:anim calcmode="lin" valueType="num">
                                      <p:cBhvr>
                                        <p:cTn id="122" dur="500" fill="hold"/>
                                        <p:tgtEl>
                                          <p:spTgt spid="61466"/>
                                        </p:tgtEl>
                                        <p:attrNameLst>
                                          <p:attrName>ppt_w</p:attrName>
                                        </p:attrNameLst>
                                      </p:cBhvr>
                                      <p:tavLst>
                                        <p:tav tm="0">
                                          <p:val>
                                            <p:fltVal val="0"/>
                                          </p:val>
                                        </p:tav>
                                        <p:tav tm="100000">
                                          <p:val>
                                            <p:strVal val="#ppt_w"/>
                                          </p:val>
                                        </p:tav>
                                      </p:tavLst>
                                    </p:anim>
                                    <p:anim calcmode="lin" valueType="num">
                                      <p:cBhvr>
                                        <p:cTn id="123" dur="500" fill="hold"/>
                                        <p:tgtEl>
                                          <p:spTgt spid="61466"/>
                                        </p:tgtEl>
                                        <p:attrNameLst>
                                          <p:attrName>ppt_h</p:attrName>
                                        </p:attrNameLst>
                                      </p:cBhvr>
                                      <p:tavLst>
                                        <p:tav tm="0">
                                          <p:val>
                                            <p:fltVal val="0"/>
                                          </p:val>
                                        </p:tav>
                                        <p:tav tm="100000">
                                          <p:val>
                                            <p:strVal val="#ppt_h"/>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8" presetClass="entr" presetSubtype="9" fill="hold" grpId="0" nodeType="clickEffect">
                                  <p:stCondLst>
                                    <p:cond delay="0"/>
                                  </p:stCondLst>
                                  <p:childTnLst>
                                    <p:set>
                                      <p:cBhvr>
                                        <p:cTn id="127" dur="1" fill="hold">
                                          <p:stCondLst>
                                            <p:cond delay="0"/>
                                          </p:stCondLst>
                                        </p:cTn>
                                        <p:tgtEl>
                                          <p:spTgt spid="61450"/>
                                        </p:tgtEl>
                                        <p:attrNameLst>
                                          <p:attrName>style.visibility</p:attrName>
                                        </p:attrNameLst>
                                      </p:cBhvr>
                                      <p:to>
                                        <p:strVal val="visible"/>
                                      </p:to>
                                    </p:set>
                                    <p:animEffect transition="in" filter="strips(upLeft)">
                                      <p:cBhvr>
                                        <p:cTn id="128" dur="5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7" grpId="0" animBg="1"/>
      <p:bldP spid="61448" grpId="0" animBg="1"/>
      <p:bldP spid="61449" grpId="0" animBg="1"/>
      <p:bldP spid="61450" grpId="0" animBg="1"/>
      <p:bldP spid="61451" grpId="0" animBg="1"/>
      <p:bldP spid="61452" grpId="0" animBg="1"/>
      <p:bldP spid="61453" grpId="0" autoUpdateAnimBg="0"/>
      <p:bldP spid="61454" grpId="0" autoUpdateAnimBg="0"/>
      <p:bldP spid="61455" grpId="0" autoUpdateAnimBg="0"/>
      <p:bldP spid="61456" grpId="0" autoUpdateAnimBg="0"/>
      <p:bldP spid="61457" grpId="0" autoUpdateAnimBg="0"/>
      <p:bldP spid="61458" grpId="0" autoUpdateAnimBg="0"/>
      <p:bldP spid="61460" grpId="0" animBg="1"/>
      <p:bldP spid="61461" grpId="0" animBg="1"/>
      <p:bldP spid="61462" grpId="0" animBg="1"/>
      <p:bldP spid="61463" grpId="0" autoUpdateAnimBg="0"/>
      <p:bldP spid="61464" grpId="0" autoUpdateAnimBg="0"/>
      <p:bldP spid="61465" grpId="0" animBg="1"/>
      <p:bldP spid="6146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78" name="Picture 2" descr="E:\AB\FLIEGEN\MET\PP-Met\temp_auswert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44638"/>
            <a:ext cx="7543800" cy="493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9" name="Rectangle 3"/>
          <p:cNvSpPr>
            <a:spLocks noGrp="1" noChangeArrowheads="1"/>
          </p:cNvSpPr>
          <p:nvPr>
            <p:ph type="title"/>
          </p:nvPr>
        </p:nvSpPr>
        <p:spPr/>
        <p:txBody>
          <a:bodyPr/>
          <a:lstStyle/>
          <a:p>
            <a:r>
              <a:rPr lang="de-DE">
                <a:latin typeface="Calibri" charset="0"/>
              </a:rPr>
              <a:t>Temp-Auswertung 4</a:t>
            </a:r>
          </a:p>
        </p:txBody>
      </p:sp>
      <p:grpSp>
        <p:nvGrpSpPr>
          <p:cNvPr id="2" name="Group 4"/>
          <p:cNvGrpSpPr>
            <a:grpSpLocks/>
          </p:cNvGrpSpPr>
          <p:nvPr/>
        </p:nvGrpSpPr>
        <p:grpSpPr bwMode="auto">
          <a:xfrm>
            <a:off x="3338513" y="2395538"/>
            <a:ext cx="2871787" cy="3757612"/>
            <a:chOff x="2073" y="1473"/>
            <a:chExt cx="1809" cy="2367"/>
          </a:xfrm>
        </p:grpSpPr>
        <p:sp>
          <p:nvSpPr>
            <p:cNvPr id="47121" name="Line 5"/>
            <p:cNvSpPr>
              <a:spLocks noChangeShapeType="1"/>
            </p:cNvSpPr>
            <p:nvPr/>
          </p:nvSpPr>
          <p:spPr bwMode="auto">
            <a:xfrm flipV="1">
              <a:off x="3744" y="3643"/>
              <a:ext cx="138" cy="19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47122" name="Line 6"/>
            <p:cNvSpPr>
              <a:spLocks noChangeShapeType="1"/>
            </p:cNvSpPr>
            <p:nvPr/>
          </p:nvSpPr>
          <p:spPr bwMode="auto">
            <a:xfrm flipH="1" flipV="1">
              <a:off x="2964" y="2769"/>
              <a:ext cx="915" cy="876"/>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47123" name="Line 7"/>
            <p:cNvSpPr>
              <a:spLocks noChangeShapeType="1"/>
            </p:cNvSpPr>
            <p:nvPr/>
          </p:nvSpPr>
          <p:spPr bwMode="auto">
            <a:xfrm flipV="1">
              <a:off x="2964" y="2472"/>
              <a:ext cx="207" cy="29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7124" name="Line 8"/>
            <p:cNvSpPr>
              <a:spLocks noChangeShapeType="1"/>
            </p:cNvSpPr>
            <p:nvPr/>
          </p:nvSpPr>
          <p:spPr bwMode="auto">
            <a:xfrm flipH="1" flipV="1">
              <a:off x="2073" y="1473"/>
              <a:ext cx="1101" cy="100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grpSp>
      <p:sp>
        <p:nvSpPr>
          <p:cNvPr id="75785" name="Line 9"/>
          <p:cNvSpPr>
            <a:spLocks noChangeShapeType="1"/>
          </p:cNvSpPr>
          <p:nvPr/>
        </p:nvSpPr>
        <p:spPr bwMode="auto">
          <a:xfrm flipH="1" flipV="1">
            <a:off x="4724400" y="2390775"/>
            <a:ext cx="804863" cy="3757613"/>
          </a:xfrm>
          <a:prstGeom prst="line">
            <a:avLst/>
          </a:prstGeom>
          <a:noFill/>
          <a:ln w="38100">
            <a:solidFill>
              <a:schemeClr val="accent2"/>
            </a:solidFill>
            <a:prstDash val="lgDash"/>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5786" name="Line 10"/>
          <p:cNvSpPr>
            <a:spLocks noChangeShapeType="1"/>
          </p:cNvSpPr>
          <p:nvPr/>
        </p:nvSpPr>
        <p:spPr bwMode="auto">
          <a:xfrm flipH="1" flipV="1">
            <a:off x="5186363" y="4502150"/>
            <a:ext cx="1989137" cy="1660525"/>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5787" name="Line 11"/>
          <p:cNvSpPr>
            <a:spLocks noChangeShapeType="1"/>
          </p:cNvSpPr>
          <p:nvPr/>
        </p:nvSpPr>
        <p:spPr bwMode="auto">
          <a:xfrm>
            <a:off x="1382713" y="4506913"/>
            <a:ext cx="3784600" cy="0"/>
          </a:xfrm>
          <a:prstGeom prst="line">
            <a:avLst/>
          </a:prstGeom>
          <a:noFill/>
          <a:ln w="38100">
            <a:solidFill>
              <a:schemeClr val="hlink"/>
            </a:solidFill>
            <a:prstDash val="sysDot"/>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5788" name="Text Box 12"/>
          <p:cNvSpPr txBox="1">
            <a:spLocks noChangeArrowheads="1"/>
          </p:cNvSpPr>
          <p:nvPr/>
        </p:nvSpPr>
        <p:spPr bwMode="auto">
          <a:xfrm>
            <a:off x="428625" y="4319588"/>
            <a:ext cx="819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1800m</a:t>
            </a:r>
          </a:p>
        </p:txBody>
      </p:sp>
      <p:sp>
        <p:nvSpPr>
          <p:cNvPr id="75789" name="AutoShape 13"/>
          <p:cNvSpPr>
            <a:spLocks noChangeArrowheads="1"/>
          </p:cNvSpPr>
          <p:nvPr/>
        </p:nvSpPr>
        <p:spPr bwMode="auto">
          <a:xfrm>
            <a:off x="7267575" y="5237163"/>
            <a:ext cx="852488" cy="392112"/>
          </a:xfrm>
          <a:prstGeom prst="wedgeRectCallout">
            <a:avLst>
              <a:gd name="adj1" fmla="val -55958"/>
              <a:gd name="adj2" fmla="val 167815"/>
            </a:avLst>
          </a:prstGeom>
          <a:solidFill>
            <a:srgbClr val="FFFFFF">
              <a:alpha val="50195"/>
            </a:srgbClr>
          </a:solidFill>
          <a:ln w="25400">
            <a:solidFill>
              <a:schemeClr val="hlink"/>
            </a:solidFill>
            <a:miter lim="800000"/>
            <a:headEnd/>
            <a:tailEnd/>
          </a:ln>
        </p:spPr>
        <p:txBody>
          <a:bodyPr anchor="ctr">
            <a:spAutoFit/>
          </a:bodyPr>
          <a:lstStyle/>
          <a:p>
            <a:r>
              <a:rPr lang="de-DE">
                <a:solidFill>
                  <a:schemeClr val="hlink"/>
                </a:solidFill>
                <a:latin typeface="Calibri" charset="0"/>
              </a:rPr>
              <a:t>26°C</a:t>
            </a:r>
            <a:endParaRPr lang="de-DE">
              <a:latin typeface="Calibri" charset="0"/>
            </a:endParaRPr>
          </a:p>
        </p:txBody>
      </p:sp>
      <p:pic>
        <p:nvPicPr>
          <p:cNvPr id="75790" name="Picture 14" descr="E:\AB\FLIEGEN\MET\PP-Met\wolk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175" y="4152900"/>
            <a:ext cx="9382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91" name="Freeform 15"/>
          <p:cNvSpPr>
            <a:spLocks/>
          </p:cNvSpPr>
          <p:nvPr/>
        </p:nvSpPr>
        <p:spPr bwMode="auto">
          <a:xfrm>
            <a:off x="4691063" y="3744913"/>
            <a:ext cx="476250" cy="746125"/>
          </a:xfrm>
          <a:custGeom>
            <a:avLst/>
            <a:gdLst>
              <a:gd name="T0" fmla="*/ 2147483647 w 543"/>
              <a:gd name="T1" fmla="*/ 2147483647 h 819"/>
              <a:gd name="T2" fmla="*/ 2147483647 w 543"/>
              <a:gd name="T3" fmla="*/ 2147483647 h 819"/>
              <a:gd name="T4" fmla="*/ 2147483647 w 543"/>
              <a:gd name="T5" fmla="*/ 2147483647 h 819"/>
              <a:gd name="T6" fmla="*/ 2147483647 w 543"/>
              <a:gd name="T7" fmla="*/ 2147483647 h 819"/>
              <a:gd name="T8" fmla="*/ 0 w 543"/>
              <a:gd name="T9" fmla="*/ 0 h 819"/>
              <a:gd name="T10" fmla="*/ 0 60000 65536"/>
              <a:gd name="T11" fmla="*/ 0 60000 65536"/>
              <a:gd name="T12" fmla="*/ 0 60000 65536"/>
              <a:gd name="T13" fmla="*/ 0 60000 65536"/>
              <a:gd name="T14" fmla="*/ 0 60000 65536"/>
              <a:gd name="T15" fmla="*/ 0 w 543"/>
              <a:gd name="T16" fmla="*/ 0 h 819"/>
              <a:gd name="T17" fmla="*/ 543 w 543"/>
              <a:gd name="T18" fmla="*/ 819 h 819"/>
            </a:gdLst>
            <a:ahLst/>
            <a:cxnLst>
              <a:cxn ang="T10">
                <a:pos x="T0" y="T1"/>
              </a:cxn>
              <a:cxn ang="T11">
                <a:pos x="T2" y="T3"/>
              </a:cxn>
              <a:cxn ang="T12">
                <a:pos x="T4" y="T5"/>
              </a:cxn>
              <a:cxn ang="T13">
                <a:pos x="T6" y="T7"/>
              </a:cxn>
              <a:cxn ang="T14">
                <a:pos x="T8" y="T9"/>
              </a:cxn>
            </a:cxnLst>
            <a:rect l="T15" t="T16" r="T17" b="T18"/>
            <a:pathLst>
              <a:path w="543" h="819">
                <a:moveTo>
                  <a:pt x="543" y="819"/>
                </a:moveTo>
                <a:cubicBezTo>
                  <a:pt x="523" y="785"/>
                  <a:pt x="504" y="752"/>
                  <a:pt x="471" y="699"/>
                </a:cubicBezTo>
                <a:cubicBezTo>
                  <a:pt x="438" y="646"/>
                  <a:pt x="401" y="588"/>
                  <a:pt x="345" y="504"/>
                </a:cubicBezTo>
                <a:cubicBezTo>
                  <a:pt x="289" y="420"/>
                  <a:pt x="195" y="279"/>
                  <a:pt x="138" y="195"/>
                </a:cubicBezTo>
                <a:cubicBezTo>
                  <a:pt x="81" y="111"/>
                  <a:pt x="40" y="55"/>
                  <a:pt x="0" y="0"/>
                </a:cubicBezTo>
              </a:path>
            </a:pathLst>
          </a:custGeom>
          <a:noFill/>
          <a:ln w="3810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75792" name="Line 16"/>
          <p:cNvSpPr>
            <a:spLocks noChangeShapeType="1"/>
          </p:cNvSpPr>
          <p:nvPr/>
        </p:nvSpPr>
        <p:spPr bwMode="auto">
          <a:xfrm>
            <a:off x="1387475" y="4164013"/>
            <a:ext cx="3546475" cy="0"/>
          </a:xfrm>
          <a:prstGeom prst="line">
            <a:avLst/>
          </a:prstGeom>
          <a:noFill/>
          <a:ln w="38100">
            <a:solidFill>
              <a:schemeClr val="hlink"/>
            </a:solidFill>
            <a:prstDash val="sysDot"/>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5793" name="Text Box 17"/>
          <p:cNvSpPr txBox="1">
            <a:spLocks noChangeArrowheads="1"/>
          </p:cNvSpPr>
          <p:nvPr/>
        </p:nvSpPr>
        <p:spPr bwMode="auto">
          <a:xfrm>
            <a:off x="442913" y="3927475"/>
            <a:ext cx="819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2200m</a:t>
            </a:r>
          </a:p>
        </p:txBody>
      </p:sp>
      <p:sp>
        <p:nvSpPr>
          <p:cNvPr id="75794" name="Text Box 18"/>
          <p:cNvSpPr txBox="1">
            <a:spLocks noChangeArrowheads="1"/>
          </p:cNvSpPr>
          <p:nvPr/>
        </p:nvSpPr>
        <p:spPr bwMode="auto">
          <a:xfrm>
            <a:off x="1143000" y="4495800"/>
            <a:ext cx="41021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hlink"/>
                </a:solidFill>
              </a:rPr>
              <a:t>Konvektions-Kondensationsniveau (KKN)</a:t>
            </a:r>
            <a:endParaRPr lang="de-DE"/>
          </a:p>
        </p:txBody>
      </p:sp>
      <p:sp>
        <p:nvSpPr>
          <p:cNvPr id="75795" name="Text Box 19"/>
          <p:cNvSpPr txBox="1">
            <a:spLocks noChangeArrowheads="1"/>
          </p:cNvSpPr>
          <p:nvPr/>
        </p:nvSpPr>
        <p:spPr bwMode="auto">
          <a:xfrm>
            <a:off x="2584450" y="3798888"/>
            <a:ext cx="2051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hlink"/>
                </a:solidFill>
              </a:rPr>
              <a:t>Wolken-Obergrenze</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75779"/>
                                        </p:tgtEl>
                                        <p:attrNameLst>
                                          <p:attrName>style.visibility</p:attrName>
                                        </p:attrNameLst>
                                      </p:cBhvr>
                                      <p:to>
                                        <p:strVal val="visible"/>
                                      </p:to>
                                    </p:set>
                                    <p:animEffect transition="in" filter="barn(outHorizontal)">
                                      <p:cBhvr>
                                        <p:cTn id="7" dur="500"/>
                                        <p:tgtEl>
                                          <p:spTgt spid="75779"/>
                                        </p:tgtEl>
                                      </p:cBhvr>
                                    </p:animEffect>
                                  </p:childTnLst>
                                </p:cTn>
                              </p:par>
                            </p:childTnLst>
                          </p:cTn>
                        </p:par>
                        <p:par>
                          <p:cTn id="8" fill="hold" nodeType="afterGroup">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75778"/>
                                        </p:tgtEl>
                                        <p:attrNameLst>
                                          <p:attrName>style.visibility</p:attrName>
                                        </p:attrNameLst>
                                      </p:cBhvr>
                                      <p:to>
                                        <p:strVal val="visible"/>
                                      </p:to>
                                    </p:set>
                                    <p:animEffect transition="in" filter="randombar(horizontal)">
                                      <p:cBhvr>
                                        <p:cTn id="11" dur="500"/>
                                        <p:tgtEl>
                                          <p:spTgt spid="75778"/>
                                        </p:tgtEl>
                                      </p:cBhvr>
                                    </p:animEffect>
                                  </p:childTnLst>
                                </p:cTn>
                              </p:par>
                            </p:childTnLst>
                          </p:cTn>
                        </p:par>
                        <p:par>
                          <p:cTn id="12" fill="hold" nodeType="afterGroup">
                            <p:stCondLst>
                              <p:cond delay="3000"/>
                            </p:stCondLst>
                            <p:childTnLst>
                              <p:par>
                                <p:cTn id="13" presetID="18" presetClass="entr" presetSubtype="9"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Left)">
                                      <p:cBhvr>
                                        <p:cTn id="15" dur="500"/>
                                        <p:tgtEl>
                                          <p:spTgt spid="2"/>
                                        </p:tgtEl>
                                      </p:cBhvr>
                                    </p:animEffect>
                                  </p:childTnLst>
                                </p:cTn>
                              </p:par>
                            </p:childTnLst>
                          </p:cTn>
                        </p:par>
                        <p:par>
                          <p:cTn id="16" fill="hold" nodeType="afterGroup">
                            <p:stCondLst>
                              <p:cond delay="3500"/>
                            </p:stCondLst>
                            <p:childTnLst>
                              <p:par>
                                <p:cTn id="17" presetID="18" presetClass="entr" presetSubtype="9" fill="hold" grpId="0" nodeType="afterEffect">
                                  <p:stCondLst>
                                    <p:cond delay="0"/>
                                  </p:stCondLst>
                                  <p:childTnLst>
                                    <p:set>
                                      <p:cBhvr>
                                        <p:cTn id="18" dur="1" fill="hold">
                                          <p:stCondLst>
                                            <p:cond delay="0"/>
                                          </p:stCondLst>
                                        </p:cTn>
                                        <p:tgtEl>
                                          <p:spTgt spid="75785"/>
                                        </p:tgtEl>
                                        <p:attrNameLst>
                                          <p:attrName>style.visibility</p:attrName>
                                        </p:attrNameLst>
                                      </p:cBhvr>
                                      <p:to>
                                        <p:strVal val="visible"/>
                                      </p:to>
                                    </p:set>
                                    <p:animEffect transition="in" filter="strips(upLeft)">
                                      <p:cBhvr>
                                        <p:cTn id="19" dur="500"/>
                                        <p:tgtEl>
                                          <p:spTgt spid="757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5789"/>
                                        </p:tgtEl>
                                        <p:attrNameLst>
                                          <p:attrName>style.visibility</p:attrName>
                                        </p:attrNameLst>
                                      </p:cBhvr>
                                      <p:to>
                                        <p:strVal val="visible"/>
                                      </p:to>
                                    </p:set>
                                    <p:anim calcmode="lin" valueType="num">
                                      <p:cBhvr>
                                        <p:cTn id="24" dur="500" fill="hold"/>
                                        <p:tgtEl>
                                          <p:spTgt spid="75789"/>
                                        </p:tgtEl>
                                        <p:attrNameLst>
                                          <p:attrName>ppt_w</p:attrName>
                                        </p:attrNameLst>
                                      </p:cBhvr>
                                      <p:tavLst>
                                        <p:tav tm="0">
                                          <p:val>
                                            <p:fltVal val="0"/>
                                          </p:val>
                                        </p:tav>
                                        <p:tav tm="100000">
                                          <p:val>
                                            <p:strVal val="#ppt_w"/>
                                          </p:val>
                                        </p:tav>
                                      </p:tavLst>
                                    </p:anim>
                                    <p:anim calcmode="lin" valueType="num">
                                      <p:cBhvr>
                                        <p:cTn id="25" dur="500" fill="hold"/>
                                        <p:tgtEl>
                                          <p:spTgt spid="75789"/>
                                        </p:tgtEl>
                                        <p:attrNameLst>
                                          <p:attrName>ppt_h</p:attrName>
                                        </p:attrNameLst>
                                      </p:cBhvr>
                                      <p:tavLst>
                                        <p:tav tm="0">
                                          <p:val>
                                            <p:fltVal val="0"/>
                                          </p:val>
                                        </p:tav>
                                        <p:tav tm="100000">
                                          <p:val>
                                            <p:strVal val="#ppt_h"/>
                                          </p:val>
                                        </p:tav>
                                      </p:tavLst>
                                    </p:anim>
                                  </p:childTnLst>
                                </p:cTn>
                              </p:par>
                            </p:childTnLst>
                          </p:cTn>
                        </p:par>
                        <p:par>
                          <p:cTn id="26" fill="hold" nodeType="afterGroup">
                            <p:stCondLst>
                              <p:cond delay="500"/>
                            </p:stCondLst>
                            <p:childTnLst>
                              <p:par>
                                <p:cTn id="27" presetID="18" presetClass="entr" presetSubtype="9" fill="hold" grpId="0" nodeType="afterEffect">
                                  <p:stCondLst>
                                    <p:cond delay="2000"/>
                                  </p:stCondLst>
                                  <p:childTnLst>
                                    <p:set>
                                      <p:cBhvr>
                                        <p:cTn id="28" dur="1" fill="hold">
                                          <p:stCondLst>
                                            <p:cond delay="0"/>
                                          </p:stCondLst>
                                        </p:cTn>
                                        <p:tgtEl>
                                          <p:spTgt spid="75786"/>
                                        </p:tgtEl>
                                        <p:attrNameLst>
                                          <p:attrName>style.visibility</p:attrName>
                                        </p:attrNameLst>
                                      </p:cBhvr>
                                      <p:to>
                                        <p:strVal val="visible"/>
                                      </p:to>
                                    </p:set>
                                    <p:animEffect transition="in" filter="strips(upLeft)">
                                      <p:cBhvr>
                                        <p:cTn id="29" dur="500"/>
                                        <p:tgtEl>
                                          <p:spTgt spid="75786"/>
                                        </p:tgtEl>
                                      </p:cBhvr>
                                    </p:animEffect>
                                  </p:childTnLst>
                                </p:cTn>
                              </p:par>
                            </p:childTnLst>
                          </p:cTn>
                        </p:par>
                        <p:par>
                          <p:cTn id="30" fill="hold" nodeType="afterGroup">
                            <p:stCondLst>
                              <p:cond delay="3000"/>
                            </p:stCondLst>
                            <p:childTnLst>
                              <p:par>
                                <p:cTn id="31" presetID="17" presetClass="entr" presetSubtype="2" fill="hold" grpId="0" nodeType="afterEffect">
                                  <p:stCondLst>
                                    <p:cond delay="1000"/>
                                  </p:stCondLst>
                                  <p:childTnLst>
                                    <p:set>
                                      <p:cBhvr>
                                        <p:cTn id="32" dur="1" fill="hold">
                                          <p:stCondLst>
                                            <p:cond delay="0"/>
                                          </p:stCondLst>
                                        </p:cTn>
                                        <p:tgtEl>
                                          <p:spTgt spid="75787"/>
                                        </p:tgtEl>
                                        <p:attrNameLst>
                                          <p:attrName>style.visibility</p:attrName>
                                        </p:attrNameLst>
                                      </p:cBhvr>
                                      <p:to>
                                        <p:strVal val="visible"/>
                                      </p:to>
                                    </p:set>
                                    <p:anim calcmode="lin" valueType="num">
                                      <p:cBhvr>
                                        <p:cTn id="33" dur="500" fill="hold"/>
                                        <p:tgtEl>
                                          <p:spTgt spid="75787"/>
                                        </p:tgtEl>
                                        <p:attrNameLst>
                                          <p:attrName>ppt_x</p:attrName>
                                        </p:attrNameLst>
                                      </p:cBhvr>
                                      <p:tavLst>
                                        <p:tav tm="0">
                                          <p:val>
                                            <p:strVal val="#ppt_x+#ppt_w/2"/>
                                          </p:val>
                                        </p:tav>
                                        <p:tav tm="100000">
                                          <p:val>
                                            <p:strVal val="#ppt_x"/>
                                          </p:val>
                                        </p:tav>
                                      </p:tavLst>
                                    </p:anim>
                                    <p:anim calcmode="lin" valueType="num">
                                      <p:cBhvr>
                                        <p:cTn id="34" dur="500" fill="hold"/>
                                        <p:tgtEl>
                                          <p:spTgt spid="75787"/>
                                        </p:tgtEl>
                                        <p:attrNameLst>
                                          <p:attrName>ppt_y</p:attrName>
                                        </p:attrNameLst>
                                      </p:cBhvr>
                                      <p:tavLst>
                                        <p:tav tm="0">
                                          <p:val>
                                            <p:strVal val="#ppt_y"/>
                                          </p:val>
                                        </p:tav>
                                        <p:tav tm="100000">
                                          <p:val>
                                            <p:strVal val="#ppt_y"/>
                                          </p:val>
                                        </p:tav>
                                      </p:tavLst>
                                    </p:anim>
                                    <p:anim calcmode="lin" valueType="num">
                                      <p:cBhvr>
                                        <p:cTn id="35" dur="500" fill="hold"/>
                                        <p:tgtEl>
                                          <p:spTgt spid="75787"/>
                                        </p:tgtEl>
                                        <p:attrNameLst>
                                          <p:attrName>ppt_w</p:attrName>
                                        </p:attrNameLst>
                                      </p:cBhvr>
                                      <p:tavLst>
                                        <p:tav tm="0">
                                          <p:val>
                                            <p:fltVal val="0"/>
                                          </p:val>
                                        </p:tav>
                                        <p:tav tm="100000">
                                          <p:val>
                                            <p:strVal val="#ppt_w"/>
                                          </p:val>
                                        </p:tav>
                                      </p:tavLst>
                                    </p:anim>
                                    <p:anim calcmode="lin" valueType="num">
                                      <p:cBhvr>
                                        <p:cTn id="36" dur="500" fill="hold"/>
                                        <p:tgtEl>
                                          <p:spTgt spid="75787"/>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4500"/>
                            </p:stCondLst>
                            <p:childTnLst>
                              <p:par>
                                <p:cTn id="38" presetID="15" presetClass="entr" presetSubtype="0" fill="hold" grpId="0" nodeType="afterEffect">
                                  <p:stCondLst>
                                    <p:cond delay="0"/>
                                  </p:stCondLst>
                                  <p:childTnLst>
                                    <p:set>
                                      <p:cBhvr>
                                        <p:cTn id="39" dur="1" fill="hold">
                                          <p:stCondLst>
                                            <p:cond delay="0"/>
                                          </p:stCondLst>
                                        </p:cTn>
                                        <p:tgtEl>
                                          <p:spTgt spid="75788"/>
                                        </p:tgtEl>
                                        <p:attrNameLst>
                                          <p:attrName>style.visibility</p:attrName>
                                        </p:attrNameLst>
                                      </p:cBhvr>
                                      <p:to>
                                        <p:strVal val="visible"/>
                                      </p:to>
                                    </p:set>
                                    <p:anim calcmode="lin" valueType="num">
                                      <p:cBhvr>
                                        <p:cTn id="40" dur="1000" fill="hold"/>
                                        <p:tgtEl>
                                          <p:spTgt spid="75788"/>
                                        </p:tgtEl>
                                        <p:attrNameLst>
                                          <p:attrName>ppt_w</p:attrName>
                                        </p:attrNameLst>
                                      </p:cBhvr>
                                      <p:tavLst>
                                        <p:tav tm="0">
                                          <p:val>
                                            <p:fltVal val="0"/>
                                          </p:val>
                                        </p:tav>
                                        <p:tav tm="100000">
                                          <p:val>
                                            <p:strVal val="#ppt_w"/>
                                          </p:val>
                                        </p:tav>
                                      </p:tavLst>
                                    </p:anim>
                                    <p:anim calcmode="lin" valueType="num">
                                      <p:cBhvr>
                                        <p:cTn id="41" dur="1000" fill="hold"/>
                                        <p:tgtEl>
                                          <p:spTgt spid="75788"/>
                                        </p:tgtEl>
                                        <p:attrNameLst>
                                          <p:attrName>ppt_h</p:attrName>
                                        </p:attrNameLst>
                                      </p:cBhvr>
                                      <p:tavLst>
                                        <p:tav tm="0">
                                          <p:val>
                                            <p:fltVal val="0"/>
                                          </p:val>
                                        </p:tav>
                                        <p:tav tm="100000">
                                          <p:val>
                                            <p:strVal val="#ppt_h"/>
                                          </p:val>
                                        </p:tav>
                                      </p:tavLst>
                                    </p:anim>
                                    <p:anim calcmode="lin" valueType="num">
                                      <p:cBhvr>
                                        <p:cTn id="42" dur="1000" fill="hold"/>
                                        <p:tgtEl>
                                          <p:spTgt spid="7578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757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9" fill="hold" grpId="0" nodeType="clickEffect">
                                  <p:stCondLst>
                                    <p:cond delay="0"/>
                                  </p:stCondLst>
                                  <p:childTnLst>
                                    <p:set>
                                      <p:cBhvr>
                                        <p:cTn id="47" dur="1" fill="hold">
                                          <p:stCondLst>
                                            <p:cond delay="0"/>
                                          </p:stCondLst>
                                        </p:cTn>
                                        <p:tgtEl>
                                          <p:spTgt spid="75791"/>
                                        </p:tgtEl>
                                        <p:attrNameLst>
                                          <p:attrName>style.visibility</p:attrName>
                                        </p:attrNameLst>
                                      </p:cBhvr>
                                      <p:to>
                                        <p:strVal val="visible"/>
                                      </p:to>
                                    </p:set>
                                    <p:animEffect transition="in" filter="strips(upLeft)">
                                      <p:cBhvr>
                                        <p:cTn id="48" dur="500"/>
                                        <p:tgtEl>
                                          <p:spTgt spid="75791"/>
                                        </p:tgtEl>
                                      </p:cBhvr>
                                    </p:animEffect>
                                  </p:childTnLst>
                                </p:cTn>
                              </p:par>
                            </p:childTnLst>
                          </p:cTn>
                        </p:par>
                        <p:par>
                          <p:cTn id="49" fill="hold" nodeType="afterGroup">
                            <p:stCondLst>
                              <p:cond delay="500"/>
                            </p:stCondLst>
                            <p:childTnLst>
                              <p:par>
                                <p:cTn id="50" presetID="17" presetClass="entr" presetSubtype="2" fill="hold" grpId="0" nodeType="afterEffect">
                                  <p:stCondLst>
                                    <p:cond delay="1000"/>
                                  </p:stCondLst>
                                  <p:childTnLst>
                                    <p:set>
                                      <p:cBhvr>
                                        <p:cTn id="51" dur="1" fill="hold">
                                          <p:stCondLst>
                                            <p:cond delay="0"/>
                                          </p:stCondLst>
                                        </p:cTn>
                                        <p:tgtEl>
                                          <p:spTgt spid="75792"/>
                                        </p:tgtEl>
                                        <p:attrNameLst>
                                          <p:attrName>style.visibility</p:attrName>
                                        </p:attrNameLst>
                                      </p:cBhvr>
                                      <p:to>
                                        <p:strVal val="visible"/>
                                      </p:to>
                                    </p:set>
                                    <p:anim calcmode="lin" valueType="num">
                                      <p:cBhvr>
                                        <p:cTn id="52" dur="500" fill="hold"/>
                                        <p:tgtEl>
                                          <p:spTgt spid="75792"/>
                                        </p:tgtEl>
                                        <p:attrNameLst>
                                          <p:attrName>ppt_x</p:attrName>
                                        </p:attrNameLst>
                                      </p:cBhvr>
                                      <p:tavLst>
                                        <p:tav tm="0">
                                          <p:val>
                                            <p:strVal val="#ppt_x+#ppt_w/2"/>
                                          </p:val>
                                        </p:tav>
                                        <p:tav tm="100000">
                                          <p:val>
                                            <p:strVal val="#ppt_x"/>
                                          </p:val>
                                        </p:tav>
                                      </p:tavLst>
                                    </p:anim>
                                    <p:anim calcmode="lin" valueType="num">
                                      <p:cBhvr>
                                        <p:cTn id="53" dur="500" fill="hold"/>
                                        <p:tgtEl>
                                          <p:spTgt spid="75792"/>
                                        </p:tgtEl>
                                        <p:attrNameLst>
                                          <p:attrName>ppt_y</p:attrName>
                                        </p:attrNameLst>
                                      </p:cBhvr>
                                      <p:tavLst>
                                        <p:tav tm="0">
                                          <p:val>
                                            <p:strVal val="#ppt_y"/>
                                          </p:val>
                                        </p:tav>
                                        <p:tav tm="100000">
                                          <p:val>
                                            <p:strVal val="#ppt_y"/>
                                          </p:val>
                                        </p:tav>
                                      </p:tavLst>
                                    </p:anim>
                                    <p:anim calcmode="lin" valueType="num">
                                      <p:cBhvr>
                                        <p:cTn id="54" dur="500" fill="hold"/>
                                        <p:tgtEl>
                                          <p:spTgt spid="75792"/>
                                        </p:tgtEl>
                                        <p:attrNameLst>
                                          <p:attrName>ppt_w</p:attrName>
                                        </p:attrNameLst>
                                      </p:cBhvr>
                                      <p:tavLst>
                                        <p:tav tm="0">
                                          <p:val>
                                            <p:fltVal val="0"/>
                                          </p:val>
                                        </p:tav>
                                        <p:tav tm="100000">
                                          <p:val>
                                            <p:strVal val="#ppt_w"/>
                                          </p:val>
                                        </p:tav>
                                      </p:tavLst>
                                    </p:anim>
                                    <p:anim calcmode="lin" valueType="num">
                                      <p:cBhvr>
                                        <p:cTn id="55" dur="500" fill="hold"/>
                                        <p:tgtEl>
                                          <p:spTgt spid="75792"/>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2000"/>
                            </p:stCondLst>
                            <p:childTnLst>
                              <p:par>
                                <p:cTn id="57" presetID="15" presetClass="entr" presetSubtype="0" fill="hold" grpId="0" nodeType="afterEffect">
                                  <p:stCondLst>
                                    <p:cond delay="0"/>
                                  </p:stCondLst>
                                  <p:childTnLst>
                                    <p:set>
                                      <p:cBhvr>
                                        <p:cTn id="58" dur="1" fill="hold">
                                          <p:stCondLst>
                                            <p:cond delay="0"/>
                                          </p:stCondLst>
                                        </p:cTn>
                                        <p:tgtEl>
                                          <p:spTgt spid="75793"/>
                                        </p:tgtEl>
                                        <p:attrNameLst>
                                          <p:attrName>style.visibility</p:attrName>
                                        </p:attrNameLst>
                                      </p:cBhvr>
                                      <p:to>
                                        <p:strVal val="visible"/>
                                      </p:to>
                                    </p:set>
                                    <p:anim calcmode="lin" valueType="num">
                                      <p:cBhvr>
                                        <p:cTn id="59" dur="1000" fill="hold"/>
                                        <p:tgtEl>
                                          <p:spTgt spid="75793"/>
                                        </p:tgtEl>
                                        <p:attrNameLst>
                                          <p:attrName>ppt_w</p:attrName>
                                        </p:attrNameLst>
                                      </p:cBhvr>
                                      <p:tavLst>
                                        <p:tav tm="0">
                                          <p:val>
                                            <p:fltVal val="0"/>
                                          </p:val>
                                        </p:tav>
                                        <p:tav tm="100000">
                                          <p:val>
                                            <p:strVal val="#ppt_w"/>
                                          </p:val>
                                        </p:tav>
                                      </p:tavLst>
                                    </p:anim>
                                    <p:anim calcmode="lin" valueType="num">
                                      <p:cBhvr>
                                        <p:cTn id="60" dur="1000" fill="hold"/>
                                        <p:tgtEl>
                                          <p:spTgt spid="75793"/>
                                        </p:tgtEl>
                                        <p:attrNameLst>
                                          <p:attrName>ppt_h</p:attrName>
                                        </p:attrNameLst>
                                      </p:cBhvr>
                                      <p:tavLst>
                                        <p:tav tm="0">
                                          <p:val>
                                            <p:fltVal val="0"/>
                                          </p:val>
                                        </p:tav>
                                        <p:tav tm="100000">
                                          <p:val>
                                            <p:strVal val="#ppt_h"/>
                                          </p:val>
                                        </p:tav>
                                      </p:tavLst>
                                    </p:anim>
                                    <p:anim calcmode="lin" valueType="num">
                                      <p:cBhvr>
                                        <p:cTn id="61" dur="1000" fill="hold"/>
                                        <p:tgtEl>
                                          <p:spTgt spid="75793"/>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75793"/>
                                        </p:tgtEl>
                                        <p:attrNameLst>
                                          <p:attrName>ppt_y</p:attrName>
                                        </p:attrNameLst>
                                      </p:cBhvr>
                                      <p:tavLst>
                                        <p:tav tm="0" fmla="#ppt_y+(sin(-2*pi*(1-$))*-#ppt_x+cos(-2*pi*(1-$))*(1-#ppt_y))*(1-$)">
                                          <p:val>
                                            <p:fltVal val="0"/>
                                          </p:val>
                                        </p:tav>
                                        <p:tav tm="100000">
                                          <p:val>
                                            <p:fltVal val="1"/>
                                          </p:val>
                                        </p:tav>
                                      </p:tavLst>
                                    </p:anim>
                                  </p:childTnLst>
                                </p:cTn>
                              </p:par>
                            </p:childTnLst>
                          </p:cTn>
                        </p:par>
                        <p:par>
                          <p:cTn id="63" fill="hold" nodeType="afterGroup">
                            <p:stCondLst>
                              <p:cond delay="3000"/>
                            </p:stCondLst>
                            <p:childTnLst>
                              <p:par>
                                <p:cTn id="64" presetID="17" presetClass="entr" presetSubtype="4" fill="hold" nodeType="afterEffect">
                                  <p:stCondLst>
                                    <p:cond delay="0"/>
                                  </p:stCondLst>
                                  <p:childTnLst>
                                    <p:set>
                                      <p:cBhvr>
                                        <p:cTn id="65" dur="1" fill="hold">
                                          <p:stCondLst>
                                            <p:cond delay="0"/>
                                          </p:stCondLst>
                                        </p:cTn>
                                        <p:tgtEl>
                                          <p:spTgt spid="75790"/>
                                        </p:tgtEl>
                                        <p:attrNameLst>
                                          <p:attrName>style.visibility</p:attrName>
                                        </p:attrNameLst>
                                      </p:cBhvr>
                                      <p:to>
                                        <p:strVal val="visible"/>
                                      </p:to>
                                    </p:set>
                                    <p:anim calcmode="lin" valueType="num">
                                      <p:cBhvr>
                                        <p:cTn id="66" dur="500" fill="hold"/>
                                        <p:tgtEl>
                                          <p:spTgt spid="75790"/>
                                        </p:tgtEl>
                                        <p:attrNameLst>
                                          <p:attrName>ppt_x</p:attrName>
                                        </p:attrNameLst>
                                      </p:cBhvr>
                                      <p:tavLst>
                                        <p:tav tm="0">
                                          <p:val>
                                            <p:strVal val="#ppt_x"/>
                                          </p:val>
                                        </p:tav>
                                        <p:tav tm="100000">
                                          <p:val>
                                            <p:strVal val="#ppt_x"/>
                                          </p:val>
                                        </p:tav>
                                      </p:tavLst>
                                    </p:anim>
                                    <p:anim calcmode="lin" valueType="num">
                                      <p:cBhvr>
                                        <p:cTn id="67" dur="500" fill="hold"/>
                                        <p:tgtEl>
                                          <p:spTgt spid="75790"/>
                                        </p:tgtEl>
                                        <p:attrNameLst>
                                          <p:attrName>ppt_y</p:attrName>
                                        </p:attrNameLst>
                                      </p:cBhvr>
                                      <p:tavLst>
                                        <p:tav tm="0">
                                          <p:val>
                                            <p:strVal val="#ppt_y+#ppt_h/2"/>
                                          </p:val>
                                        </p:tav>
                                        <p:tav tm="100000">
                                          <p:val>
                                            <p:strVal val="#ppt_y"/>
                                          </p:val>
                                        </p:tav>
                                      </p:tavLst>
                                    </p:anim>
                                    <p:anim calcmode="lin" valueType="num">
                                      <p:cBhvr>
                                        <p:cTn id="68" dur="500" fill="hold"/>
                                        <p:tgtEl>
                                          <p:spTgt spid="75790"/>
                                        </p:tgtEl>
                                        <p:attrNameLst>
                                          <p:attrName>ppt_w</p:attrName>
                                        </p:attrNameLst>
                                      </p:cBhvr>
                                      <p:tavLst>
                                        <p:tav tm="0">
                                          <p:val>
                                            <p:strVal val="#ppt_w"/>
                                          </p:val>
                                        </p:tav>
                                        <p:tav tm="100000">
                                          <p:val>
                                            <p:strVal val="#ppt_w"/>
                                          </p:val>
                                        </p:tav>
                                      </p:tavLst>
                                    </p:anim>
                                    <p:anim calcmode="lin" valueType="num">
                                      <p:cBhvr>
                                        <p:cTn id="69" dur="500" fill="hold"/>
                                        <p:tgtEl>
                                          <p:spTgt spid="75790"/>
                                        </p:tgtEl>
                                        <p:attrNameLst>
                                          <p:attrName>ppt_h</p:attrName>
                                        </p:attrNameLst>
                                      </p:cBhvr>
                                      <p:tavLst>
                                        <p:tav tm="0">
                                          <p:val>
                                            <p:fltVal val="0"/>
                                          </p:val>
                                        </p:tav>
                                        <p:tav tm="100000">
                                          <p:val>
                                            <p:strVal val="#ppt_h"/>
                                          </p:val>
                                        </p:tav>
                                      </p:tavLst>
                                    </p:anim>
                                  </p:childTnLst>
                                </p:cTn>
                              </p:par>
                            </p:childTnLst>
                          </p:cTn>
                        </p:par>
                        <p:par>
                          <p:cTn id="70" fill="hold" nodeType="afterGroup">
                            <p:stCondLst>
                              <p:cond delay="3500"/>
                            </p:stCondLst>
                            <p:childTnLst>
                              <p:par>
                                <p:cTn id="71" presetID="17" presetClass="entr" presetSubtype="4" fill="hold" grpId="0" nodeType="afterEffect">
                                  <p:stCondLst>
                                    <p:cond delay="0"/>
                                  </p:stCondLst>
                                  <p:childTnLst>
                                    <p:set>
                                      <p:cBhvr>
                                        <p:cTn id="72" dur="1" fill="hold">
                                          <p:stCondLst>
                                            <p:cond delay="0"/>
                                          </p:stCondLst>
                                        </p:cTn>
                                        <p:tgtEl>
                                          <p:spTgt spid="75794"/>
                                        </p:tgtEl>
                                        <p:attrNameLst>
                                          <p:attrName>style.visibility</p:attrName>
                                        </p:attrNameLst>
                                      </p:cBhvr>
                                      <p:to>
                                        <p:strVal val="visible"/>
                                      </p:to>
                                    </p:set>
                                    <p:anim calcmode="lin" valueType="num">
                                      <p:cBhvr>
                                        <p:cTn id="73" dur="500" fill="hold"/>
                                        <p:tgtEl>
                                          <p:spTgt spid="75794"/>
                                        </p:tgtEl>
                                        <p:attrNameLst>
                                          <p:attrName>ppt_x</p:attrName>
                                        </p:attrNameLst>
                                      </p:cBhvr>
                                      <p:tavLst>
                                        <p:tav tm="0">
                                          <p:val>
                                            <p:strVal val="#ppt_x"/>
                                          </p:val>
                                        </p:tav>
                                        <p:tav tm="100000">
                                          <p:val>
                                            <p:strVal val="#ppt_x"/>
                                          </p:val>
                                        </p:tav>
                                      </p:tavLst>
                                    </p:anim>
                                    <p:anim calcmode="lin" valueType="num">
                                      <p:cBhvr>
                                        <p:cTn id="74" dur="500" fill="hold"/>
                                        <p:tgtEl>
                                          <p:spTgt spid="75794"/>
                                        </p:tgtEl>
                                        <p:attrNameLst>
                                          <p:attrName>ppt_y</p:attrName>
                                        </p:attrNameLst>
                                      </p:cBhvr>
                                      <p:tavLst>
                                        <p:tav tm="0">
                                          <p:val>
                                            <p:strVal val="#ppt_y+#ppt_h/2"/>
                                          </p:val>
                                        </p:tav>
                                        <p:tav tm="100000">
                                          <p:val>
                                            <p:strVal val="#ppt_y"/>
                                          </p:val>
                                        </p:tav>
                                      </p:tavLst>
                                    </p:anim>
                                    <p:anim calcmode="lin" valueType="num">
                                      <p:cBhvr>
                                        <p:cTn id="75" dur="500" fill="hold"/>
                                        <p:tgtEl>
                                          <p:spTgt spid="75794"/>
                                        </p:tgtEl>
                                        <p:attrNameLst>
                                          <p:attrName>ppt_w</p:attrName>
                                        </p:attrNameLst>
                                      </p:cBhvr>
                                      <p:tavLst>
                                        <p:tav tm="0">
                                          <p:val>
                                            <p:strVal val="#ppt_w"/>
                                          </p:val>
                                        </p:tav>
                                        <p:tav tm="100000">
                                          <p:val>
                                            <p:strVal val="#ppt_w"/>
                                          </p:val>
                                        </p:tav>
                                      </p:tavLst>
                                    </p:anim>
                                    <p:anim calcmode="lin" valueType="num">
                                      <p:cBhvr>
                                        <p:cTn id="76" dur="500" fill="hold"/>
                                        <p:tgtEl>
                                          <p:spTgt spid="75794"/>
                                        </p:tgtEl>
                                        <p:attrNameLst>
                                          <p:attrName>ppt_h</p:attrName>
                                        </p:attrNameLst>
                                      </p:cBhvr>
                                      <p:tavLst>
                                        <p:tav tm="0">
                                          <p:val>
                                            <p:fltVal val="0"/>
                                          </p:val>
                                        </p:tav>
                                        <p:tav tm="100000">
                                          <p:val>
                                            <p:strVal val="#ppt_h"/>
                                          </p:val>
                                        </p:tav>
                                      </p:tavLst>
                                    </p:anim>
                                  </p:childTnLst>
                                </p:cTn>
                              </p:par>
                            </p:childTnLst>
                          </p:cTn>
                        </p:par>
                        <p:par>
                          <p:cTn id="77" fill="hold" nodeType="afterGroup">
                            <p:stCondLst>
                              <p:cond delay="4000"/>
                            </p:stCondLst>
                            <p:childTnLst>
                              <p:par>
                                <p:cTn id="78" presetID="17" presetClass="entr" presetSubtype="1" fill="hold" grpId="0" nodeType="afterEffect">
                                  <p:stCondLst>
                                    <p:cond delay="0"/>
                                  </p:stCondLst>
                                  <p:childTnLst>
                                    <p:set>
                                      <p:cBhvr>
                                        <p:cTn id="79" dur="1" fill="hold">
                                          <p:stCondLst>
                                            <p:cond delay="0"/>
                                          </p:stCondLst>
                                        </p:cTn>
                                        <p:tgtEl>
                                          <p:spTgt spid="75795"/>
                                        </p:tgtEl>
                                        <p:attrNameLst>
                                          <p:attrName>style.visibility</p:attrName>
                                        </p:attrNameLst>
                                      </p:cBhvr>
                                      <p:to>
                                        <p:strVal val="visible"/>
                                      </p:to>
                                    </p:set>
                                    <p:anim calcmode="lin" valueType="num">
                                      <p:cBhvr>
                                        <p:cTn id="80" dur="500" fill="hold"/>
                                        <p:tgtEl>
                                          <p:spTgt spid="75795"/>
                                        </p:tgtEl>
                                        <p:attrNameLst>
                                          <p:attrName>ppt_x</p:attrName>
                                        </p:attrNameLst>
                                      </p:cBhvr>
                                      <p:tavLst>
                                        <p:tav tm="0">
                                          <p:val>
                                            <p:strVal val="#ppt_x"/>
                                          </p:val>
                                        </p:tav>
                                        <p:tav tm="100000">
                                          <p:val>
                                            <p:strVal val="#ppt_x"/>
                                          </p:val>
                                        </p:tav>
                                      </p:tavLst>
                                    </p:anim>
                                    <p:anim calcmode="lin" valueType="num">
                                      <p:cBhvr>
                                        <p:cTn id="81" dur="500" fill="hold"/>
                                        <p:tgtEl>
                                          <p:spTgt spid="75795"/>
                                        </p:tgtEl>
                                        <p:attrNameLst>
                                          <p:attrName>ppt_y</p:attrName>
                                        </p:attrNameLst>
                                      </p:cBhvr>
                                      <p:tavLst>
                                        <p:tav tm="0">
                                          <p:val>
                                            <p:strVal val="#ppt_y-#ppt_h/2"/>
                                          </p:val>
                                        </p:tav>
                                        <p:tav tm="100000">
                                          <p:val>
                                            <p:strVal val="#ppt_y"/>
                                          </p:val>
                                        </p:tav>
                                      </p:tavLst>
                                    </p:anim>
                                    <p:anim calcmode="lin" valueType="num">
                                      <p:cBhvr>
                                        <p:cTn id="82" dur="500" fill="hold"/>
                                        <p:tgtEl>
                                          <p:spTgt spid="75795"/>
                                        </p:tgtEl>
                                        <p:attrNameLst>
                                          <p:attrName>ppt_w</p:attrName>
                                        </p:attrNameLst>
                                      </p:cBhvr>
                                      <p:tavLst>
                                        <p:tav tm="0">
                                          <p:val>
                                            <p:strVal val="#ppt_w"/>
                                          </p:val>
                                        </p:tav>
                                        <p:tav tm="100000">
                                          <p:val>
                                            <p:strVal val="#ppt_w"/>
                                          </p:val>
                                        </p:tav>
                                      </p:tavLst>
                                    </p:anim>
                                    <p:anim calcmode="lin" valueType="num">
                                      <p:cBhvr>
                                        <p:cTn id="83" dur="500" fill="hold"/>
                                        <p:tgtEl>
                                          <p:spTgt spid="757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P spid="75785" grpId="0" animBg="1"/>
      <p:bldP spid="75786" grpId="0" animBg="1"/>
      <p:bldP spid="75787" grpId="0" animBg="1"/>
      <p:bldP spid="75788" grpId="0" autoUpdateAnimBg="0"/>
      <p:bldP spid="75789" grpId="0" animBg="1" autoUpdateAnimBg="0"/>
      <p:bldP spid="75791" grpId="0" animBg="1"/>
      <p:bldP spid="75792" grpId="0" animBg="1"/>
      <p:bldP spid="75793" grpId="0" autoUpdateAnimBg="0"/>
      <p:bldP spid="75794" grpId="0" autoUpdateAnimBg="0"/>
      <p:bldP spid="7579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02" name="Picture 2" descr="E:\AB\FLIEGEN\MET\PP-Met\temp_auswert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44638"/>
            <a:ext cx="7543800" cy="493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3" name="Rectangle 3"/>
          <p:cNvSpPr>
            <a:spLocks noGrp="1" noChangeArrowheads="1"/>
          </p:cNvSpPr>
          <p:nvPr>
            <p:ph type="title"/>
          </p:nvPr>
        </p:nvSpPr>
        <p:spPr/>
        <p:txBody>
          <a:bodyPr/>
          <a:lstStyle/>
          <a:p>
            <a:r>
              <a:rPr lang="de-DE">
                <a:latin typeface="Calibri" charset="0"/>
              </a:rPr>
              <a:t>Temp-Auswertung 5</a:t>
            </a:r>
          </a:p>
        </p:txBody>
      </p:sp>
      <p:grpSp>
        <p:nvGrpSpPr>
          <p:cNvPr id="2" name="Group 4"/>
          <p:cNvGrpSpPr>
            <a:grpSpLocks/>
          </p:cNvGrpSpPr>
          <p:nvPr/>
        </p:nvGrpSpPr>
        <p:grpSpPr bwMode="auto">
          <a:xfrm>
            <a:off x="3338513" y="2395538"/>
            <a:ext cx="2871787" cy="3757612"/>
            <a:chOff x="2073" y="1473"/>
            <a:chExt cx="1809" cy="2367"/>
          </a:xfrm>
        </p:grpSpPr>
        <p:sp>
          <p:nvSpPr>
            <p:cNvPr id="49166" name="Line 5"/>
            <p:cNvSpPr>
              <a:spLocks noChangeShapeType="1"/>
            </p:cNvSpPr>
            <p:nvPr/>
          </p:nvSpPr>
          <p:spPr bwMode="auto">
            <a:xfrm flipV="1">
              <a:off x="3744" y="3643"/>
              <a:ext cx="138" cy="19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49167" name="Line 6"/>
            <p:cNvSpPr>
              <a:spLocks noChangeShapeType="1"/>
            </p:cNvSpPr>
            <p:nvPr/>
          </p:nvSpPr>
          <p:spPr bwMode="auto">
            <a:xfrm flipH="1" flipV="1">
              <a:off x="2964" y="2769"/>
              <a:ext cx="915" cy="876"/>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49168" name="Line 7"/>
            <p:cNvSpPr>
              <a:spLocks noChangeShapeType="1"/>
            </p:cNvSpPr>
            <p:nvPr/>
          </p:nvSpPr>
          <p:spPr bwMode="auto">
            <a:xfrm flipV="1">
              <a:off x="2964" y="2472"/>
              <a:ext cx="207" cy="29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9169" name="Line 8"/>
            <p:cNvSpPr>
              <a:spLocks noChangeShapeType="1"/>
            </p:cNvSpPr>
            <p:nvPr/>
          </p:nvSpPr>
          <p:spPr bwMode="auto">
            <a:xfrm flipH="1" flipV="1">
              <a:off x="2073" y="1473"/>
              <a:ext cx="1101" cy="100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grpSp>
      <p:sp>
        <p:nvSpPr>
          <p:cNvPr id="76809" name="Line 9"/>
          <p:cNvSpPr>
            <a:spLocks noChangeShapeType="1"/>
          </p:cNvSpPr>
          <p:nvPr/>
        </p:nvSpPr>
        <p:spPr bwMode="auto">
          <a:xfrm flipH="1" flipV="1">
            <a:off x="4724400" y="2390775"/>
            <a:ext cx="804863" cy="3757613"/>
          </a:xfrm>
          <a:prstGeom prst="line">
            <a:avLst/>
          </a:prstGeom>
          <a:noFill/>
          <a:ln w="38100">
            <a:solidFill>
              <a:schemeClr val="accent2"/>
            </a:solidFill>
            <a:prstDash val="lgDash"/>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6810" name="Line 10"/>
          <p:cNvSpPr>
            <a:spLocks noChangeShapeType="1"/>
          </p:cNvSpPr>
          <p:nvPr/>
        </p:nvSpPr>
        <p:spPr bwMode="auto">
          <a:xfrm flipH="1" flipV="1">
            <a:off x="5105400" y="4071938"/>
            <a:ext cx="2493963" cy="2081212"/>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6811" name="Line 11"/>
          <p:cNvSpPr>
            <a:spLocks noChangeShapeType="1"/>
          </p:cNvSpPr>
          <p:nvPr/>
        </p:nvSpPr>
        <p:spPr bwMode="auto">
          <a:xfrm>
            <a:off x="1311275" y="4078288"/>
            <a:ext cx="3784600" cy="0"/>
          </a:xfrm>
          <a:prstGeom prst="line">
            <a:avLst/>
          </a:prstGeom>
          <a:noFill/>
          <a:ln w="38100">
            <a:solidFill>
              <a:schemeClr val="hlink"/>
            </a:solidFill>
            <a:prstDash val="sysDot"/>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76813" name="AutoShape 13"/>
          <p:cNvSpPr>
            <a:spLocks noChangeArrowheads="1"/>
          </p:cNvSpPr>
          <p:nvPr/>
        </p:nvSpPr>
        <p:spPr bwMode="auto">
          <a:xfrm>
            <a:off x="7824788" y="5208588"/>
            <a:ext cx="852487" cy="392112"/>
          </a:xfrm>
          <a:prstGeom prst="wedgeRectCallout">
            <a:avLst>
              <a:gd name="adj1" fmla="val -75514"/>
              <a:gd name="adj2" fmla="val 167815"/>
            </a:avLst>
          </a:prstGeom>
          <a:solidFill>
            <a:srgbClr val="FFFFFF">
              <a:alpha val="50195"/>
            </a:srgbClr>
          </a:solidFill>
          <a:ln w="25400">
            <a:solidFill>
              <a:schemeClr val="hlink"/>
            </a:solidFill>
            <a:miter lim="800000"/>
            <a:headEnd/>
            <a:tailEnd/>
          </a:ln>
        </p:spPr>
        <p:txBody>
          <a:bodyPr anchor="ctr">
            <a:spAutoFit/>
          </a:bodyPr>
          <a:lstStyle/>
          <a:p>
            <a:r>
              <a:rPr lang="de-DE">
                <a:solidFill>
                  <a:schemeClr val="hlink"/>
                </a:solidFill>
                <a:latin typeface="Calibri" charset="0"/>
              </a:rPr>
              <a:t>30°C</a:t>
            </a:r>
            <a:endParaRPr lang="de-DE">
              <a:latin typeface="Calibri" charset="0"/>
            </a:endParaRPr>
          </a:p>
        </p:txBody>
      </p:sp>
      <p:pic>
        <p:nvPicPr>
          <p:cNvPr id="76814" name="Picture 14" descr="E:\AB\FLIEGEN\MET\PP-Met\wolke.gif"/>
          <p:cNvPicPr>
            <a:picLocks noChangeAspect="1" noChangeArrowheads="1"/>
          </p:cNvPicPr>
          <p:nvPr/>
        </p:nvPicPr>
        <p:blipFill>
          <a:blip r:embed="rId4">
            <a:extLst>
              <a:ext uri="{28A0092B-C50C-407E-A947-70E740481C1C}">
                <a14:useLocalDpi xmlns:a14="http://schemas.microsoft.com/office/drawing/2010/main" val="0"/>
              </a:ext>
            </a:extLst>
          </a:blip>
          <a:srcRect t="18750"/>
          <a:stretch>
            <a:fillRect/>
          </a:stretch>
        </p:blipFill>
        <p:spPr bwMode="auto">
          <a:xfrm>
            <a:off x="1582738" y="1533525"/>
            <a:ext cx="2371725" cy="253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15" name="Freeform 15"/>
          <p:cNvSpPr>
            <a:spLocks/>
          </p:cNvSpPr>
          <p:nvPr/>
        </p:nvSpPr>
        <p:spPr bwMode="auto">
          <a:xfrm>
            <a:off x="3348038" y="1558925"/>
            <a:ext cx="1762125" cy="2503488"/>
          </a:xfrm>
          <a:custGeom>
            <a:avLst/>
            <a:gdLst>
              <a:gd name="T0" fmla="*/ 2147483647 w 543"/>
              <a:gd name="T1" fmla="*/ 2147483647 h 819"/>
              <a:gd name="T2" fmla="*/ 2147483647 w 543"/>
              <a:gd name="T3" fmla="*/ 2147483647 h 819"/>
              <a:gd name="T4" fmla="*/ 2147483647 w 543"/>
              <a:gd name="T5" fmla="*/ 2147483647 h 819"/>
              <a:gd name="T6" fmla="*/ 2147483647 w 543"/>
              <a:gd name="T7" fmla="*/ 2147483647 h 819"/>
              <a:gd name="T8" fmla="*/ 0 w 543"/>
              <a:gd name="T9" fmla="*/ 0 h 819"/>
              <a:gd name="T10" fmla="*/ 0 60000 65536"/>
              <a:gd name="T11" fmla="*/ 0 60000 65536"/>
              <a:gd name="T12" fmla="*/ 0 60000 65536"/>
              <a:gd name="T13" fmla="*/ 0 60000 65536"/>
              <a:gd name="T14" fmla="*/ 0 60000 65536"/>
              <a:gd name="T15" fmla="*/ 0 w 543"/>
              <a:gd name="T16" fmla="*/ 0 h 819"/>
              <a:gd name="T17" fmla="*/ 543 w 543"/>
              <a:gd name="T18" fmla="*/ 819 h 819"/>
            </a:gdLst>
            <a:ahLst/>
            <a:cxnLst>
              <a:cxn ang="T10">
                <a:pos x="T0" y="T1"/>
              </a:cxn>
              <a:cxn ang="T11">
                <a:pos x="T2" y="T3"/>
              </a:cxn>
              <a:cxn ang="T12">
                <a:pos x="T4" y="T5"/>
              </a:cxn>
              <a:cxn ang="T13">
                <a:pos x="T6" y="T7"/>
              </a:cxn>
              <a:cxn ang="T14">
                <a:pos x="T8" y="T9"/>
              </a:cxn>
            </a:cxnLst>
            <a:rect l="T15" t="T16" r="T17" b="T18"/>
            <a:pathLst>
              <a:path w="543" h="819">
                <a:moveTo>
                  <a:pt x="543" y="819"/>
                </a:moveTo>
                <a:cubicBezTo>
                  <a:pt x="523" y="785"/>
                  <a:pt x="504" y="752"/>
                  <a:pt x="471" y="699"/>
                </a:cubicBezTo>
                <a:cubicBezTo>
                  <a:pt x="438" y="646"/>
                  <a:pt x="401" y="588"/>
                  <a:pt x="345" y="504"/>
                </a:cubicBezTo>
                <a:cubicBezTo>
                  <a:pt x="289" y="420"/>
                  <a:pt x="195" y="279"/>
                  <a:pt x="138" y="195"/>
                </a:cubicBezTo>
                <a:cubicBezTo>
                  <a:pt x="81" y="111"/>
                  <a:pt x="40" y="55"/>
                  <a:pt x="0" y="0"/>
                </a:cubicBezTo>
              </a:path>
            </a:pathLst>
          </a:custGeom>
          <a:noFill/>
          <a:ln w="3810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76817" name="Text Box 17"/>
          <p:cNvSpPr txBox="1">
            <a:spLocks noChangeArrowheads="1"/>
          </p:cNvSpPr>
          <p:nvPr/>
        </p:nvSpPr>
        <p:spPr bwMode="auto">
          <a:xfrm>
            <a:off x="442913" y="3870325"/>
            <a:ext cx="819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2300m</a:t>
            </a:r>
          </a:p>
        </p:txBody>
      </p:sp>
      <p:sp>
        <p:nvSpPr>
          <p:cNvPr id="76818" name="Text Box 18"/>
          <p:cNvSpPr txBox="1">
            <a:spLocks noChangeArrowheads="1"/>
          </p:cNvSpPr>
          <p:nvPr/>
        </p:nvSpPr>
        <p:spPr bwMode="auto">
          <a:xfrm>
            <a:off x="1155700" y="4075113"/>
            <a:ext cx="3746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hlink"/>
                </a:solidFill>
              </a:rPr>
              <a:t>Hebungs-Kondensationsniveau (HKN)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76803"/>
                                        </p:tgtEl>
                                        <p:attrNameLst>
                                          <p:attrName>style.visibility</p:attrName>
                                        </p:attrNameLst>
                                      </p:cBhvr>
                                      <p:to>
                                        <p:strVal val="visible"/>
                                      </p:to>
                                    </p:set>
                                    <p:animEffect transition="in" filter="barn(outHorizontal)">
                                      <p:cBhvr>
                                        <p:cTn id="7" dur="500"/>
                                        <p:tgtEl>
                                          <p:spTgt spid="76803"/>
                                        </p:tgtEl>
                                      </p:cBhvr>
                                    </p:animEffect>
                                  </p:childTnLst>
                                </p:cTn>
                              </p:par>
                            </p:childTnLst>
                          </p:cTn>
                        </p:par>
                        <p:par>
                          <p:cTn id="8" fill="hold" nodeType="afterGroup">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76802"/>
                                        </p:tgtEl>
                                        <p:attrNameLst>
                                          <p:attrName>style.visibility</p:attrName>
                                        </p:attrNameLst>
                                      </p:cBhvr>
                                      <p:to>
                                        <p:strVal val="visible"/>
                                      </p:to>
                                    </p:set>
                                    <p:animEffect transition="in" filter="randombar(horizontal)">
                                      <p:cBhvr>
                                        <p:cTn id="11" dur="500"/>
                                        <p:tgtEl>
                                          <p:spTgt spid="76802"/>
                                        </p:tgtEl>
                                      </p:cBhvr>
                                    </p:animEffect>
                                  </p:childTnLst>
                                </p:cTn>
                              </p:par>
                            </p:childTnLst>
                          </p:cTn>
                        </p:par>
                        <p:par>
                          <p:cTn id="12" fill="hold" nodeType="afterGroup">
                            <p:stCondLst>
                              <p:cond delay="3000"/>
                            </p:stCondLst>
                            <p:childTnLst>
                              <p:par>
                                <p:cTn id="13" presetID="18" presetClass="entr" presetSubtype="9"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Left)">
                                      <p:cBhvr>
                                        <p:cTn id="15" dur="500"/>
                                        <p:tgtEl>
                                          <p:spTgt spid="2"/>
                                        </p:tgtEl>
                                      </p:cBhvr>
                                    </p:animEffect>
                                  </p:childTnLst>
                                </p:cTn>
                              </p:par>
                            </p:childTnLst>
                          </p:cTn>
                        </p:par>
                        <p:par>
                          <p:cTn id="16" fill="hold" nodeType="afterGroup">
                            <p:stCondLst>
                              <p:cond delay="3500"/>
                            </p:stCondLst>
                            <p:childTnLst>
                              <p:par>
                                <p:cTn id="17" presetID="18" presetClass="entr" presetSubtype="9" fill="hold" grpId="0" nodeType="afterEffect">
                                  <p:stCondLst>
                                    <p:cond delay="0"/>
                                  </p:stCondLst>
                                  <p:childTnLst>
                                    <p:set>
                                      <p:cBhvr>
                                        <p:cTn id="18" dur="1" fill="hold">
                                          <p:stCondLst>
                                            <p:cond delay="0"/>
                                          </p:stCondLst>
                                        </p:cTn>
                                        <p:tgtEl>
                                          <p:spTgt spid="76809"/>
                                        </p:tgtEl>
                                        <p:attrNameLst>
                                          <p:attrName>style.visibility</p:attrName>
                                        </p:attrNameLst>
                                      </p:cBhvr>
                                      <p:to>
                                        <p:strVal val="visible"/>
                                      </p:to>
                                    </p:set>
                                    <p:animEffect transition="in" filter="strips(upLeft)">
                                      <p:cBhvr>
                                        <p:cTn id="19" dur="500"/>
                                        <p:tgtEl>
                                          <p:spTgt spid="7680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6813"/>
                                        </p:tgtEl>
                                        <p:attrNameLst>
                                          <p:attrName>style.visibility</p:attrName>
                                        </p:attrNameLst>
                                      </p:cBhvr>
                                      <p:to>
                                        <p:strVal val="visible"/>
                                      </p:to>
                                    </p:set>
                                    <p:anim calcmode="lin" valueType="num">
                                      <p:cBhvr>
                                        <p:cTn id="24" dur="500" fill="hold"/>
                                        <p:tgtEl>
                                          <p:spTgt spid="76813"/>
                                        </p:tgtEl>
                                        <p:attrNameLst>
                                          <p:attrName>ppt_w</p:attrName>
                                        </p:attrNameLst>
                                      </p:cBhvr>
                                      <p:tavLst>
                                        <p:tav tm="0">
                                          <p:val>
                                            <p:fltVal val="0"/>
                                          </p:val>
                                        </p:tav>
                                        <p:tav tm="100000">
                                          <p:val>
                                            <p:strVal val="#ppt_w"/>
                                          </p:val>
                                        </p:tav>
                                      </p:tavLst>
                                    </p:anim>
                                    <p:anim calcmode="lin" valueType="num">
                                      <p:cBhvr>
                                        <p:cTn id="25" dur="500" fill="hold"/>
                                        <p:tgtEl>
                                          <p:spTgt spid="76813"/>
                                        </p:tgtEl>
                                        <p:attrNameLst>
                                          <p:attrName>ppt_h</p:attrName>
                                        </p:attrNameLst>
                                      </p:cBhvr>
                                      <p:tavLst>
                                        <p:tav tm="0">
                                          <p:val>
                                            <p:fltVal val="0"/>
                                          </p:val>
                                        </p:tav>
                                        <p:tav tm="100000">
                                          <p:val>
                                            <p:strVal val="#ppt_h"/>
                                          </p:val>
                                        </p:tav>
                                      </p:tavLst>
                                    </p:anim>
                                  </p:childTnLst>
                                </p:cTn>
                              </p:par>
                            </p:childTnLst>
                          </p:cTn>
                        </p:par>
                        <p:par>
                          <p:cTn id="26" fill="hold" nodeType="afterGroup">
                            <p:stCondLst>
                              <p:cond delay="500"/>
                            </p:stCondLst>
                            <p:childTnLst>
                              <p:par>
                                <p:cTn id="27" presetID="18" presetClass="entr" presetSubtype="9" fill="hold" grpId="0" nodeType="afterEffect">
                                  <p:stCondLst>
                                    <p:cond delay="2000"/>
                                  </p:stCondLst>
                                  <p:childTnLst>
                                    <p:set>
                                      <p:cBhvr>
                                        <p:cTn id="28" dur="1" fill="hold">
                                          <p:stCondLst>
                                            <p:cond delay="0"/>
                                          </p:stCondLst>
                                        </p:cTn>
                                        <p:tgtEl>
                                          <p:spTgt spid="76810"/>
                                        </p:tgtEl>
                                        <p:attrNameLst>
                                          <p:attrName>style.visibility</p:attrName>
                                        </p:attrNameLst>
                                      </p:cBhvr>
                                      <p:to>
                                        <p:strVal val="visible"/>
                                      </p:to>
                                    </p:set>
                                    <p:animEffect transition="in" filter="strips(upLeft)">
                                      <p:cBhvr>
                                        <p:cTn id="29" dur="500"/>
                                        <p:tgtEl>
                                          <p:spTgt spid="76810"/>
                                        </p:tgtEl>
                                      </p:cBhvr>
                                    </p:animEffect>
                                  </p:childTnLst>
                                </p:cTn>
                              </p:par>
                            </p:childTnLst>
                          </p:cTn>
                        </p:par>
                        <p:par>
                          <p:cTn id="30" fill="hold" nodeType="afterGroup">
                            <p:stCondLst>
                              <p:cond delay="3000"/>
                            </p:stCondLst>
                            <p:childTnLst>
                              <p:par>
                                <p:cTn id="31" presetID="17" presetClass="entr" presetSubtype="2" fill="hold" grpId="0" nodeType="afterEffect">
                                  <p:stCondLst>
                                    <p:cond delay="1000"/>
                                  </p:stCondLst>
                                  <p:childTnLst>
                                    <p:set>
                                      <p:cBhvr>
                                        <p:cTn id="32" dur="1" fill="hold">
                                          <p:stCondLst>
                                            <p:cond delay="0"/>
                                          </p:stCondLst>
                                        </p:cTn>
                                        <p:tgtEl>
                                          <p:spTgt spid="76811"/>
                                        </p:tgtEl>
                                        <p:attrNameLst>
                                          <p:attrName>style.visibility</p:attrName>
                                        </p:attrNameLst>
                                      </p:cBhvr>
                                      <p:to>
                                        <p:strVal val="visible"/>
                                      </p:to>
                                    </p:set>
                                    <p:anim calcmode="lin" valueType="num">
                                      <p:cBhvr>
                                        <p:cTn id="33" dur="500" fill="hold"/>
                                        <p:tgtEl>
                                          <p:spTgt spid="76811"/>
                                        </p:tgtEl>
                                        <p:attrNameLst>
                                          <p:attrName>ppt_x</p:attrName>
                                        </p:attrNameLst>
                                      </p:cBhvr>
                                      <p:tavLst>
                                        <p:tav tm="0">
                                          <p:val>
                                            <p:strVal val="#ppt_x+#ppt_w/2"/>
                                          </p:val>
                                        </p:tav>
                                        <p:tav tm="100000">
                                          <p:val>
                                            <p:strVal val="#ppt_x"/>
                                          </p:val>
                                        </p:tav>
                                      </p:tavLst>
                                    </p:anim>
                                    <p:anim calcmode="lin" valueType="num">
                                      <p:cBhvr>
                                        <p:cTn id="34" dur="500" fill="hold"/>
                                        <p:tgtEl>
                                          <p:spTgt spid="76811"/>
                                        </p:tgtEl>
                                        <p:attrNameLst>
                                          <p:attrName>ppt_y</p:attrName>
                                        </p:attrNameLst>
                                      </p:cBhvr>
                                      <p:tavLst>
                                        <p:tav tm="0">
                                          <p:val>
                                            <p:strVal val="#ppt_y"/>
                                          </p:val>
                                        </p:tav>
                                        <p:tav tm="100000">
                                          <p:val>
                                            <p:strVal val="#ppt_y"/>
                                          </p:val>
                                        </p:tav>
                                      </p:tavLst>
                                    </p:anim>
                                    <p:anim calcmode="lin" valueType="num">
                                      <p:cBhvr>
                                        <p:cTn id="35" dur="500" fill="hold"/>
                                        <p:tgtEl>
                                          <p:spTgt spid="76811"/>
                                        </p:tgtEl>
                                        <p:attrNameLst>
                                          <p:attrName>ppt_w</p:attrName>
                                        </p:attrNameLst>
                                      </p:cBhvr>
                                      <p:tavLst>
                                        <p:tav tm="0">
                                          <p:val>
                                            <p:fltVal val="0"/>
                                          </p:val>
                                        </p:tav>
                                        <p:tav tm="100000">
                                          <p:val>
                                            <p:strVal val="#ppt_w"/>
                                          </p:val>
                                        </p:tav>
                                      </p:tavLst>
                                    </p:anim>
                                    <p:anim calcmode="lin" valueType="num">
                                      <p:cBhvr>
                                        <p:cTn id="36" dur="500" fill="hold"/>
                                        <p:tgtEl>
                                          <p:spTgt spid="76811"/>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4500"/>
                            </p:stCondLst>
                            <p:childTnLst>
                              <p:par>
                                <p:cTn id="38" presetID="15" presetClass="entr" presetSubtype="0" fill="hold" grpId="0" nodeType="afterEffect">
                                  <p:stCondLst>
                                    <p:cond delay="0"/>
                                  </p:stCondLst>
                                  <p:childTnLst>
                                    <p:set>
                                      <p:cBhvr>
                                        <p:cTn id="39" dur="1" fill="hold">
                                          <p:stCondLst>
                                            <p:cond delay="0"/>
                                          </p:stCondLst>
                                        </p:cTn>
                                        <p:tgtEl>
                                          <p:spTgt spid="76817"/>
                                        </p:tgtEl>
                                        <p:attrNameLst>
                                          <p:attrName>style.visibility</p:attrName>
                                        </p:attrNameLst>
                                      </p:cBhvr>
                                      <p:to>
                                        <p:strVal val="visible"/>
                                      </p:to>
                                    </p:set>
                                    <p:anim calcmode="lin" valueType="num">
                                      <p:cBhvr>
                                        <p:cTn id="40" dur="1000" fill="hold"/>
                                        <p:tgtEl>
                                          <p:spTgt spid="76817"/>
                                        </p:tgtEl>
                                        <p:attrNameLst>
                                          <p:attrName>ppt_w</p:attrName>
                                        </p:attrNameLst>
                                      </p:cBhvr>
                                      <p:tavLst>
                                        <p:tav tm="0">
                                          <p:val>
                                            <p:fltVal val="0"/>
                                          </p:val>
                                        </p:tav>
                                        <p:tav tm="100000">
                                          <p:val>
                                            <p:strVal val="#ppt_w"/>
                                          </p:val>
                                        </p:tav>
                                      </p:tavLst>
                                    </p:anim>
                                    <p:anim calcmode="lin" valueType="num">
                                      <p:cBhvr>
                                        <p:cTn id="41" dur="1000" fill="hold"/>
                                        <p:tgtEl>
                                          <p:spTgt spid="76817"/>
                                        </p:tgtEl>
                                        <p:attrNameLst>
                                          <p:attrName>ppt_h</p:attrName>
                                        </p:attrNameLst>
                                      </p:cBhvr>
                                      <p:tavLst>
                                        <p:tav tm="0">
                                          <p:val>
                                            <p:fltVal val="0"/>
                                          </p:val>
                                        </p:tav>
                                        <p:tav tm="100000">
                                          <p:val>
                                            <p:strVal val="#ppt_h"/>
                                          </p:val>
                                        </p:tav>
                                      </p:tavLst>
                                    </p:anim>
                                    <p:anim calcmode="lin" valueType="num">
                                      <p:cBhvr>
                                        <p:cTn id="42" dur="1000" fill="hold"/>
                                        <p:tgtEl>
                                          <p:spTgt spid="76817"/>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76817"/>
                                        </p:tgtEl>
                                        <p:attrNameLst>
                                          <p:attrName>ppt_y</p:attrName>
                                        </p:attrNameLst>
                                      </p:cBhvr>
                                      <p:tavLst>
                                        <p:tav tm="0" fmla="#ppt_y+(sin(-2*pi*(1-$))*-#ppt_x+cos(-2*pi*(1-$))*(1-#ppt_y))*(1-$)">
                                          <p:val>
                                            <p:fltVal val="0"/>
                                          </p:val>
                                        </p:tav>
                                        <p:tav tm="100000">
                                          <p:val>
                                            <p:fltVal val="1"/>
                                          </p:val>
                                        </p:tav>
                                      </p:tavLst>
                                    </p:anim>
                                  </p:childTnLst>
                                </p:cTn>
                              </p:par>
                            </p:childTnLst>
                          </p:cTn>
                        </p:par>
                        <p:par>
                          <p:cTn id="44" fill="hold" nodeType="afterGroup">
                            <p:stCondLst>
                              <p:cond delay="5500"/>
                            </p:stCondLst>
                            <p:childTnLst>
                              <p:par>
                                <p:cTn id="45" presetID="17" presetClass="entr" presetSubtype="4" fill="hold" grpId="0" nodeType="afterEffect">
                                  <p:stCondLst>
                                    <p:cond delay="0"/>
                                  </p:stCondLst>
                                  <p:childTnLst>
                                    <p:set>
                                      <p:cBhvr>
                                        <p:cTn id="46" dur="1" fill="hold">
                                          <p:stCondLst>
                                            <p:cond delay="0"/>
                                          </p:stCondLst>
                                        </p:cTn>
                                        <p:tgtEl>
                                          <p:spTgt spid="76818"/>
                                        </p:tgtEl>
                                        <p:attrNameLst>
                                          <p:attrName>style.visibility</p:attrName>
                                        </p:attrNameLst>
                                      </p:cBhvr>
                                      <p:to>
                                        <p:strVal val="visible"/>
                                      </p:to>
                                    </p:set>
                                    <p:anim calcmode="lin" valueType="num">
                                      <p:cBhvr>
                                        <p:cTn id="47" dur="500" fill="hold"/>
                                        <p:tgtEl>
                                          <p:spTgt spid="76818"/>
                                        </p:tgtEl>
                                        <p:attrNameLst>
                                          <p:attrName>ppt_x</p:attrName>
                                        </p:attrNameLst>
                                      </p:cBhvr>
                                      <p:tavLst>
                                        <p:tav tm="0">
                                          <p:val>
                                            <p:strVal val="#ppt_x"/>
                                          </p:val>
                                        </p:tav>
                                        <p:tav tm="100000">
                                          <p:val>
                                            <p:strVal val="#ppt_x"/>
                                          </p:val>
                                        </p:tav>
                                      </p:tavLst>
                                    </p:anim>
                                    <p:anim calcmode="lin" valueType="num">
                                      <p:cBhvr>
                                        <p:cTn id="48" dur="500" fill="hold"/>
                                        <p:tgtEl>
                                          <p:spTgt spid="76818"/>
                                        </p:tgtEl>
                                        <p:attrNameLst>
                                          <p:attrName>ppt_y</p:attrName>
                                        </p:attrNameLst>
                                      </p:cBhvr>
                                      <p:tavLst>
                                        <p:tav tm="0">
                                          <p:val>
                                            <p:strVal val="#ppt_y+#ppt_h/2"/>
                                          </p:val>
                                        </p:tav>
                                        <p:tav tm="100000">
                                          <p:val>
                                            <p:strVal val="#ppt_y"/>
                                          </p:val>
                                        </p:tav>
                                      </p:tavLst>
                                    </p:anim>
                                    <p:anim calcmode="lin" valueType="num">
                                      <p:cBhvr>
                                        <p:cTn id="49" dur="500" fill="hold"/>
                                        <p:tgtEl>
                                          <p:spTgt spid="76818"/>
                                        </p:tgtEl>
                                        <p:attrNameLst>
                                          <p:attrName>ppt_w</p:attrName>
                                        </p:attrNameLst>
                                      </p:cBhvr>
                                      <p:tavLst>
                                        <p:tav tm="0">
                                          <p:val>
                                            <p:strVal val="#ppt_w"/>
                                          </p:val>
                                        </p:tav>
                                        <p:tav tm="100000">
                                          <p:val>
                                            <p:strVal val="#ppt_w"/>
                                          </p:val>
                                        </p:tav>
                                      </p:tavLst>
                                    </p:anim>
                                    <p:anim calcmode="lin" valueType="num">
                                      <p:cBhvr>
                                        <p:cTn id="50" dur="500" fill="hold"/>
                                        <p:tgtEl>
                                          <p:spTgt spid="76818"/>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9" fill="hold" grpId="0" nodeType="clickEffect">
                                  <p:stCondLst>
                                    <p:cond delay="0"/>
                                  </p:stCondLst>
                                  <p:childTnLst>
                                    <p:set>
                                      <p:cBhvr>
                                        <p:cTn id="54" dur="1" fill="hold">
                                          <p:stCondLst>
                                            <p:cond delay="0"/>
                                          </p:stCondLst>
                                        </p:cTn>
                                        <p:tgtEl>
                                          <p:spTgt spid="76815"/>
                                        </p:tgtEl>
                                        <p:attrNameLst>
                                          <p:attrName>style.visibility</p:attrName>
                                        </p:attrNameLst>
                                      </p:cBhvr>
                                      <p:to>
                                        <p:strVal val="visible"/>
                                      </p:to>
                                    </p:set>
                                    <p:animEffect transition="in" filter="strips(upLeft)">
                                      <p:cBhvr>
                                        <p:cTn id="55" dur="500"/>
                                        <p:tgtEl>
                                          <p:spTgt spid="76815"/>
                                        </p:tgtEl>
                                      </p:cBhvr>
                                    </p:animEffect>
                                  </p:childTnLst>
                                </p:cTn>
                              </p:par>
                            </p:childTnLst>
                          </p:cTn>
                        </p:par>
                        <p:par>
                          <p:cTn id="56" fill="hold" nodeType="afterGroup">
                            <p:stCondLst>
                              <p:cond delay="500"/>
                            </p:stCondLst>
                            <p:childTnLst>
                              <p:par>
                                <p:cTn id="57" presetID="17" presetClass="entr" presetSubtype="4" fill="hold" nodeType="afterEffect">
                                  <p:stCondLst>
                                    <p:cond delay="2000"/>
                                  </p:stCondLst>
                                  <p:childTnLst>
                                    <p:set>
                                      <p:cBhvr>
                                        <p:cTn id="58" dur="1" fill="hold">
                                          <p:stCondLst>
                                            <p:cond delay="0"/>
                                          </p:stCondLst>
                                        </p:cTn>
                                        <p:tgtEl>
                                          <p:spTgt spid="76814"/>
                                        </p:tgtEl>
                                        <p:attrNameLst>
                                          <p:attrName>style.visibility</p:attrName>
                                        </p:attrNameLst>
                                      </p:cBhvr>
                                      <p:to>
                                        <p:strVal val="visible"/>
                                      </p:to>
                                    </p:set>
                                    <p:anim calcmode="lin" valueType="num">
                                      <p:cBhvr>
                                        <p:cTn id="59" dur="500" fill="hold"/>
                                        <p:tgtEl>
                                          <p:spTgt spid="76814"/>
                                        </p:tgtEl>
                                        <p:attrNameLst>
                                          <p:attrName>ppt_x</p:attrName>
                                        </p:attrNameLst>
                                      </p:cBhvr>
                                      <p:tavLst>
                                        <p:tav tm="0">
                                          <p:val>
                                            <p:strVal val="#ppt_x"/>
                                          </p:val>
                                        </p:tav>
                                        <p:tav tm="100000">
                                          <p:val>
                                            <p:strVal val="#ppt_x"/>
                                          </p:val>
                                        </p:tav>
                                      </p:tavLst>
                                    </p:anim>
                                    <p:anim calcmode="lin" valueType="num">
                                      <p:cBhvr>
                                        <p:cTn id="60" dur="500" fill="hold"/>
                                        <p:tgtEl>
                                          <p:spTgt spid="76814"/>
                                        </p:tgtEl>
                                        <p:attrNameLst>
                                          <p:attrName>ppt_y</p:attrName>
                                        </p:attrNameLst>
                                      </p:cBhvr>
                                      <p:tavLst>
                                        <p:tav tm="0">
                                          <p:val>
                                            <p:strVal val="#ppt_y+#ppt_h/2"/>
                                          </p:val>
                                        </p:tav>
                                        <p:tav tm="100000">
                                          <p:val>
                                            <p:strVal val="#ppt_y"/>
                                          </p:val>
                                        </p:tav>
                                      </p:tavLst>
                                    </p:anim>
                                    <p:anim calcmode="lin" valueType="num">
                                      <p:cBhvr>
                                        <p:cTn id="61" dur="500" fill="hold"/>
                                        <p:tgtEl>
                                          <p:spTgt spid="76814"/>
                                        </p:tgtEl>
                                        <p:attrNameLst>
                                          <p:attrName>ppt_w</p:attrName>
                                        </p:attrNameLst>
                                      </p:cBhvr>
                                      <p:tavLst>
                                        <p:tav tm="0">
                                          <p:val>
                                            <p:strVal val="#ppt_w"/>
                                          </p:val>
                                        </p:tav>
                                        <p:tav tm="100000">
                                          <p:val>
                                            <p:strVal val="#ppt_w"/>
                                          </p:val>
                                        </p:tav>
                                      </p:tavLst>
                                    </p:anim>
                                    <p:anim calcmode="lin" valueType="num">
                                      <p:cBhvr>
                                        <p:cTn id="62" dur="500" fill="hold"/>
                                        <p:tgtEl>
                                          <p:spTgt spid="768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9" grpId="0" animBg="1"/>
      <p:bldP spid="76810" grpId="0" animBg="1"/>
      <p:bldP spid="76811" grpId="0" animBg="1"/>
      <p:bldP spid="76813" grpId="0" animBg="1" autoUpdateAnimBg="0"/>
      <p:bldP spid="76815" grpId="0" animBg="1"/>
      <p:bldP spid="76817" grpId="0" autoUpdateAnimBg="0"/>
      <p:bldP spid="7681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Bild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460375"/>
            <a:ext cx="9158288" cy="563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feil nach links 3"/>
          <p:cNvSpPr/>
          <p:nvPr/>
        </p:nvSpPr>
        <p:spPr>
          <a:xfrm>
            <a:off x="784225" y="2473325"/>
            <a:ext cx="609600" cy="2286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62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Oval 2"/>
          <p:cNvSpPr/>
          <p:nvPr/>
        </p:nvSpPr>
        <p:spPr>
          <a:xfrm>
            <a:off x="4191000" y="4419600"/>
            <a:ext cx="762000" cy="304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62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Oval 2"/>
          <p:cNvSpPr/>
          <p:nvPr/>
        </p:nvSpPr>
        <p:spPr>
          <a:xfrm>
            <a:off x="2790825" y="2111375"/>
            <a:ext cx="1676400" cy="7620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381000"/>
            <a:ext cx="9164638"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Oval 2"/>
          <p:cNvSpPr/>
          <p:nvPr/>
        </p:nvSpPr>
        <p:spPr>
          <a:xfrm>
            <a:off x="1317625" y="2273300"/>
            <a:ext cx="990600" cy="304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
        <p:nvSpPr>
          <p:cNvPr id="4" name="Oval 3"/>
          <p:cNvSpPr/>
          <p:nvPr/>
        </p:nvSpPr>
        <p:spPr>
          <a:xfrm>
            <a:off x="2308225" y="2273300"/>
            <a:ext cx="990600" cy="304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
        <p:nvSpPr>
          <p:cNvPr id="5" name="Pfeil nach rechts 4"/>
          <p:cNvSpPr/>
          <p:nvPr/>
        </p:nvSpPr>
        <p:spPr>
          <a:xfrm rot="20448975">
            <a:off x="4457700" y="4271963"/>
            <a:ext cx="434975" cy="1524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113"/>
            <a:ext cx="88884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0"/>
            <a:ext cx="83947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Abgerundetes Rechteck 2"/>
          <p:cNvSpPr/>
          <p:nvPr/>
        </p:nvSpPr>
        <p:spPr>
          <a:xfrm>
            <a:off x="2286000" y="1905000"/>
            <a:ext cx="609600" cy="3048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
        <p:nvSpPr>
          <p:cNvPr id="4" name="Abgerundetes Rechteck 3"/>
          <p:cNvSpPr/>
          <p:nvPr/>
        </p:nvSpPr>
        <p:spPr>
          <a:xfrm>
            <a:off x="3151188" y="1905000"/>
            <a:ext cx="609600" cy="3048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
        <p:nvSpPr>
          <p:cNvPr id="5" name="Abgerundetes Rechteck 4"/>
          <p:cNvSpPr/>
          <p:nvPr/>
        </p:nvSpPr>
        <p:spPr>
          <a:xfrm>
            <a:off x="1447800" y="3657600"/>
            <a:ext cx="1447800" cy="3048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Bild 1"/>
          <p:cNvPicPr>
            <a:picLocks noChangeAspect="1"/>
          </p:cNvPicPr>
          <p:nvPr/>
        </p:nvPicPr>
        <p:blipFill>
          <a:blip r:embed="rId2">
            <a:extLst>
              <a:ext uri="{28A0092B-C50C-407E-A947-70E740481C1C}">
                <a14:useLocalDpi xmlns:a14="http://schemas.microsoft.com/office/drawing/2010/main" val="0"/>
              </a:ext>
            </a:extLst>
          </a:blip>
          <a:srcRect l="3241" t="62309" r="22453" b="5338"/>
          <a:stretch>
            <a:fillRect/>
          </a:stretch>
        </p:blipFill>
        <p:spPr bwMode="auto">
          <a:xfrm>
            <a:off x="0" y="914400"/>
            <a:ext cx="9139238" cy="307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feil nach oben 2"/>
          <p:cNvSpPr/>
          <p:nvPr/>
        </p:nvSpPr>
        <p:spPr>
          <a:xfrm>
            <a:off x="7477125" y="3313113"/>
            <a:ext cx="152400" cy="685800"/>
          </a:xfrm>
          <a:prstGeom prst="up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
        <p:nvSpPr>
          <p:cNvPr id="4" name="Pfeil nach oben 3"/>
          <p:cNvSpPr/>
          <p:nvPr/>
        </p:nvSpPr>
        <p:spPr>
          <a:xfrm>
            <a:off x="7648575" y="3314700"/>
            <a:ext cx="152400" cy="9525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
        <p:nvSpPr>
          <p:cNvPr id="5" name="Textfeld 4"/>
          <p:cNvSpPr txBox="1">
            <a:spLocks noChangeArrowheads="1"/>
          </p:cNvSpPr>
          <p:nvPr/>
        </p:nvSpPr>
        <p:spPr bwMode="auto">
          <a:xfrm>
            <a:off x="5389563" y="3998913"/>
            <a:ext cx="22399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8000"/>
                </a:solidFill>
              </a:rPr>
              <a:t>Bodentaupunkt: 14,5°</a:t>
            </a:r>
          </a:p>
        </p:txBody>
      </p:sp>
      <p:sp>
        <p:nvSpPr>
          <p:cNvPr id="6" name="Textfeld 5"/>
          <p:cNvSpPr txBox="1">
            <a:spLocks noChangeArrowheads="1"/>
          </p:cNvSpPr>
          <p:nvPr/>
        </p:nvSpPr>
        <p:spPr bwMode="auto">
          <a:xfrm>
            <a:off x="5389563" y="4368800"/>
            <a:ext cx="24622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FF0000"/>
                </a:solidFill>
              </a:rPr>
              <a:t>Bodentemperatur: 16,8°</a:t>
            </a:r>
          </a:p>
        </p:txBody>
      </p:sp>
      <p:cxnSp>
        <p:nvCxnSpPr>
          <p:cNvPr id="8" name="Gerade Verbindung 7"/>
          <p:cNvCxnSpPr/>
          <p:nvPr/>
        </p:nvCxnSpPr>
        <p:spPr>
          <a:xfrm rot="10800000">
            <a:off x="2085975" y="3278188"/>
            <a:ext cx="7053263" cy="1587"/>
          </a:xfrm>
          <a:prstGeom prst="line">
            <a:avLst/>
          </a:prstGeom>
        </p:spPr>
        <p:style>
          <a:lnRef idx="2">
            <a:schemeClr val="accent1"/>
          </a:lnRef>
          <a:fillRef idx="0">
            <a:schemeClr val="accent1"/>
          </a:fillRef>
          <a:effectRef idx="1">
            <a:schemeClr val="accent1"/>
          </a:effectRef>
          <a:fontRef idx="minor">
            <a:schemeClr val="tx1"/>
          </a:fontRef>
        </p:style>
      </p:cxnSp>
      <p:sp>
        <p:nvSpPr>
          <p:cNvPr id="57352" name="Textfeld 8"/>
          <p:cNvSpPr txBox="1">
            <a:spLocks noChangeArrowheads="1"/>
          </p:cNvSpPr>
          <p:nvPr/>
        </p:nvSpPr>
        <p:spPr bwMode="auto">
          <a:xfrm>
            <a:off x="1365250" y="3092450"/>
            <a:ext cx="7207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315m</a:t>
            </a:r>
          </a:p>
        </p:txBody>
      </p:sp>
      <p:cxnSp>
        <p:nvCxnSpPr>
          <p:cNvPr id="10" name="Gerade Verbindung 9"/>
          <p:cNvCxnSpPr/>
          <p:nvPr/>
        </p:nvCxnSpPr>
        <p:spPr>
          <a:xfrm rot="10800000" flipV="1">
            <a:off x="2085975" y="2897188"/>
            <a:ext cx="57658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57354" name="Textfeld 11"/>
          <p:cNvSpPr txBox="1">
            <a:spLocks noChangeArrowheads="1"/>
          </p:cNvSpPr>
          <p:nvPr/>
        </p:nvSpPr>
        <p:spPr bwMode="auto">
          <a:xfrm>
            <a:off x="1249363" y="2713038"/>
            <a:ext cx="8366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1007m</a:t>
            </a:r>
          </a:p>
        </p:txBody>
      </p:sp>
      <p:sp>
        <p:nvSpPr>
          <p:cNvPr id="20" name="Pfeil nach oben 19"/>
          <p:cNvSpPr/>
          <p:nvPr/>
        </p:nvSpPr>
        <p:spPr>
          <a:xfrm>
            <a:off x="7851775" y="2986088"/>
            <a:ext cx="152400" cy="17526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
        <p:nvSpPr>
          <p:cNvPr id="21" name="Textfeld 20"/>
          <p:cNvSpPr txBox="1">
            <a:spLocks noChangeArrowheads="1"/>
          </p:cNvSpPr>
          <p:nvPr/>
        </p:nvSpPr>
        <p:spPr bwMode="auto">
          <a:xfrm>
            <a:off x="5389563" y="4738688"/>
            <a:ext cx="26225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FF0000"/>
                </a:solidFill>
              </a:rPr>
              <a:t>Temperatur in 1007: 19,6°</a:t>
            </a:r>
          </a:p>
        </p:txBody>
      </p:sp>
      <p:sp>
        <p:nvSpPr>
          <p:cNvPr id="22" name="Textfeld 21"/>
          <p:cNvSpPr txBox="1">
            <a:spLocks noChangeArrowheads="1"/>
          </p:cNvSpPr>
          <p:nvPr/>
        </p:nvSpPr>
        <p:spPr bwMode="auto">
          <a:xfrm>
            <a:off x="0" y="4738688"/>
            <a:ext cx="386556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Höhenunterschied zur Inversion: 700 m</a:t>
            </a:r>
          </a:p>
        </p:txBody>
      </p:sp>
      <p:sp>
        <p:nvSpPr>
          <p:cNvPr id="23" name="Textfeld 22"/>
          <p:cNvSpPr txBox="1">
            <a:spLocks noChangeArrowheads="1"/>
          </p:cNvSpPr>
          <p:nvPr/>
        </p:nvSpPr>
        <p:spPr bwMode="auto">
          <a:xfrm>
            <a:off x="0" y="5149850"/>
            <a:ext cx="56276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Bodentemperatur zum Überwinden der Inversion etwa 27°</a:t>
            </a:r>
          </a:p>
        </p:txBody>
      </p:sp>
      <p:cxnSp>
        <p:nvCxnSpPr>
          <p:cNvPr id="25" name="Gerade Verbindung 24"/>
          <p:cNvCxnSpPr/>
          <p:nvPr/>
        </p:nvCxnSpPr>
        <p:spPr>
          <a:xfrm>
            <a:off x="7924800" y="2898775"/>
            <a:ext cx="588963" cy="385763"/>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a:off x="5791200" y="914400"/>
            <a:ext cx="3352800" cy="23256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p:nvPr/>
        </p:nvCxnSpPr>
        <p:spPr>
          <a:xfrm rot="5400000">
            <a:off x="8327231" y="3471069"/>
            <a:ext cx="371475"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feld 31"/>
          <p:cNvSpPr txBox="1">
            <a:spLocks noChangeArrowheads="1"/>
          </p:cNvSpPr>
          <p:nvPr/>
        </p:nvSpPr>
        <p:spPr bwMode="auto">
          <a:xfrm>
            <a:off x="8244408" y="3659188"/>
            <a:ext cx="496887" cy="368300"/>
          </a:xfrm>
          <a:prstGeom prst="rect">
            <a:avLst/>
          </a:prstGeom>
          <a:no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dirty="0">
                <a:solidFill>
                  <a:srgbClr val="FF0000"/>
                </a:solidFill>
              </a:rPr>
              <a:t>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up)">
                                      <p:cBhvr>
                                        <p:cTn id="46" dur="500"/>
                                        <p:tgtEl>
                                          <p:spTgt spid="25"/>
                                        </p:tgtEl>
                                      </p:cBhvr>
                                    </p:animEffect>
                                  </p:childTnLst>
                                </p:cTn>
                              </p:par>
                            </p:childTnLst>
                          </p:cTn>
                        </p:par>
                        <p:par>
                          <p:cTn id="47" fill="hold" nodeType="afterGroup">
                            <p:stCondLst>
                              <p:cond delay="500"/>
                            </p:stCondLst>
                            <p:childTnLst>
                              <p:par>
                                <p:cTn id="48" presetID="22" presetClass="entr" presetSubtype="1"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par>
                          <p:cTn id="51" fill="hold" nodeType="afterGroup">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20" grpId="0" animBg="1"/>
      <p:bldP spid="21" grpId="0"/>
      <p:bldP spid="22" grpId="0"/>
      <p:bldP spid="23"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Bild 1"/>
          <p:cNvPicPr>
            <a:picLocks noChangeAspect="1"/>
          </p:cNvPicPr>
          <p:nvPr/>
        </p:nvPicPr>
        <p:blipFill>
          <a:blip r:embed="rId2">
            <a:extLst>
              <a:ext uri="{28A0092B-C50C-407E-A947-70E740481C1C}">
                <a14:useLocalDpi xmlns:a14="http://schemas.microsoft.com/office/drawing/2010/main" val="0"/>
              </a:ext>
            </a:extLst>
          </a:blip>
          <a:srcRect l="3241" t="62309" r="22453" b="5338"/>
          <a:stretch>
            <a:fillRect/>
          </a:stretch>
        </p:blipFill>
        <p:spPr bwMode="auto">
          <a:xfrm>
            <a:off x="0" y="914400"/>
            <a:ext cx="9139238" cy="307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feil nach oben 2"/>
          <p:cNvSpPr/>
          <p:nvPr/>
        </p:nvSpPr>
        <p:spPr>
          <a:xfrm>
            <a:off x="7477125" y="3313113"/>
            <a:ext cx="152400" cy="685800"/>
          </a:xfrm>
          <a:prstGeom prst="up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
        <p:nvSpPr>
          <p:cNvPr id="4" name="Pfeil nach oben 3"/>
          <p:cNvSpPr/>
          <p:nvPr/>
        </p:nvSpPr>
        <p:spPr>
          <a:xfrm>
            <a:off x="7648575" y="3314700"/>
            <a:ext cx="152400" cy="9525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
        <p:nvSpPr>
          <p:cNvPr id="58373" name="Textfeld 4"/>
          <p:cNvSpPr txBox="1">
            <a:spLocks noChangeArrowheads="1"/>
          </p:cNvSpPr>
          <p:nvPr/>
        </p:nvSpPr>
        <p:spPr bwMode="auto">
          <a:xfrm>
            <a:off x="5389563" y="3998913"/>
            <a:ext cx="22399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8000"/>
                </a:solidFill>
              </a:rPr>
              <a:t>Bodentaupunkt: 14,5°</a:t>
            </a:r>
          </a:p>
        </p:txBody>
      </p:sp>
      <p:sp>
        <p:nvSpPr>
          <p:cNvPr id="58374" name="Textfeld 5"/>
          <p:cNvSpPr txBox="1">
            <a:spLocks noChangeArrowheads="1"/>
          </p:cNvSpPr>
          <p:nvPr/>
        </p:nvSpPr>
        <p:spPr bwMode="auto">
          <a:xfrm>
            <a:off x="5389563" y="4368800"/>
            <a:ext cx="24622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FF0000"/>
                </a:solidFill>
              </a:rPr>
              <a:t>Bodentemperatur: 16,8°</a:t>
            </a:r>
          </a:p>
        </p:txBody>
      </p:sp>
      <p:cxnSp>
        <p:nvCxnSpPr>
          <p:cNvPr id="8" name="Gerade Verbindung 7"/>
          <p:cNvCxnSpPr/>
          <p:nvPr/>
        </p:nvCxnSpPr>
        <p:spPr>
          <a:xfrm rot="10800000">
            <a:off x="2085975" y="3278188"/>
            <a:ext cx="7053263" cy="1587"/>
          </a:xfrm>
          <a:prstGeom prst="line">
            <a:avLst/>
          </a:prstGeom>
        </p:spPr>
        <p:style>
          <a:lnRef idx="2">
            <a:schemeClr val="accent1"/>
          </a:lnRef>
          <a:fillRef idx="0">
            <a:schemeClr val="accent1"/>
          </a:fillRef>
          <a:effectRef idx="1">
            <a:schemeClr val="accent1"/>
          </a:effectRef>
          <a:fontRef idx="minor">
            <a:schemeClr val="tx1"/>
          </a:fontRef>
        </p:style>
      </p:cxnSp>
      <p:sp>
        <p:nvSpPr>
          <p:cNvPr id="58376" name="Textfeld 8"/>
          <p:cNvSpPr txBox="1">
            <a:spLocks noChangeArrowheads="1"/>
          </p:cNvSpPr>
          <p:nvPr/>
        </p:nvSpPr>
        <p:spPr bwMode="auto">
          <a:xfrm>
            <a:off x="1365250" y="3092450"/>
            <a:ext cx="7207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315m</a:t>
            </a:r>
          </a:p>
        </p:txBody>
      </p:sp>
      <p:cxnSp>
        <p:nvCxnSpPr>
          <p:cNvPr id="10" name="Gerade Verbindung 9"/>
          <p:cNvCxnSpPr/>
          <p:nvPr/>
        </p:nvCxnSpPr>
        <p:spPr>
          <a:xfrm rot="10800000" flipV="1">
            <a:off x="2085975" y="2319338"/>
            <a:ext cx="5203825" cy="1587"/>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feld 11"/>
          <p:cNvSpPr txBox="1">
            <a:spLocks noChangeArrowheads="1"/>
          </p:cNvSpPr>
          <p:nvPr/>
        </p:nvSpPr>
        <p:spPr bwMode="auto">
          <a:xfrm>
            <a:off x="1249363" y="2135188"/>
            <a:ext cx="8366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2100m</a:t>
            </a:r>
          </a:p>
        </p:txBody>
      </p:sp>
      <p:cxnSp>
        <p:nvCxnSpPr>
          <p:cNvPr id="24" name="Gerade Verbindung 23"/>
          <p:cNvCxnSpPr/>
          <p:nvPr/>
        </p:nvCxnSpPr>
        <p:spPr>
          <a:xfrm rot="16200000" flipH="1">
            <a:off x="5976937" y="1795463"/>
            <a:ext cx="2366963" cy="60483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p:nvCxnSpPr>
        <p:spPr>
          <a:xfrm rot="16200000" flipH="1">
            <a:off x="6053931" y="1799432"/>
            <a:ext cx="2365375" cy="60483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p:nvCxnSpPr>
        <p:spPr>
          <a:xfrm>
            <a:off x="7289800" y="2319338"/>
            <a:ext cx="1404938" cy="96202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Gerade Verbindung mit Pfeil 35"/>
          <p:cNvCxnSpPr/>
          <p:nvPr/>
        </p:nvCxnSpPr>
        <p:spPr>
          <a:xfrm rot="5400000">
            <a:off x="8507412" y="3471863"/>
            <a:ext cx="37306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Abgerundetes Rechteck 36"/>
          <p:cNvSpPr/>
          <p:nvPr/>
        </p:nvSpPr>
        <p:spPr>
          <a:xfrm>
            <a:off x="8458200" y="3659188"/>
            <a:ext cx="381000" cy="3302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latin typeface="Calibri"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nodeType="afterGroup">
                            <p:stCondLst>
                              <p:cond delay="500"/>
                            </p:stCondLst>
                            <p:childTnLst>
                              <p:par>
                                <p:cTn id="14" presetID="10" presetClass="exit" presetSubtype="0" fill="hold" nodeType="afterEffect">
                                  <p:stCondLst>
                                    <p:cond delay="0"/>
                                  </p:stCondLst>
                                  <p:childTnLst>
                                    <p:animEffect transition="out" filter="fade">
                                      <p:cBhvr>
                                        <p:cTn id="15" dur="2000"/>
                                        <p:tgtEl>
                                          <p:spTgt spid="24"/>
                                        </p:tgtEl>
                                      </p:cBhvr>
                                    </p:animEffect>
                                    <p:set>
                                      <p:cBhvr>
                                        <p:cTn id="16" dur="1" fill="hold">
                                          <p:stCondLst>
                                            <p:cond delay="1999"/>
                                          </p:stCondLst>
                                        </p:cTn>
                                        <p:tgtEl>
                                          <p:spTgt spid="24"/>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nodeType="afterGroup">
                            <p:stCondLst>
                              <p:cond delay="500"/>
                            </p:stCondLst>
                            <p:childTnLst>
                              <p:par>
                                <p:cTn id="31" presetID="22" presetClass="entr" presetSubtype="1"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up)">
                                      <p:cBhvr>
                                        <p:cTn id="33" dur="500"/>
                                        <p:tgtEl>
                                          <p:spTgt spid="36"/>
                                        </p:tgtEl>
                                      </p:cBhvr>
                                    </p:animEffect>
                                  </p:childTnLst>
                                </p:cTn>
                              </p:par>
                            </p:childTnLst>
                          </p:cTn>
                        </p:par>
                        <p:par>
                          <p:cTn id="34" fill="hold" nodeType="afterGroup">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81200" y="609600"/>
            <a:ext cx="7010400" cy="762000"/>
          </a:xfrm>
        </p:spPr>
        <p:txBody>
          <a:bodyPr>
            <a:normAutofit/>
          </a:bodyPr>
          <a:lstStyle/>
          <a:p>
            <a:r>
              <a:rPr lang="de-DE" sz="2900">
                <a:latin typeface="Calibri" charset="0"/>
              </a:rPr>
              <a:t>Der trockenadiabatische Hebungsgradient</a:t>
            </a:r>
          </a:p>
        </p:txBody>
      </p:sp>
      <p:sp>
        <p:nvSpPr>
          <p:cNvPr id="62467" name="Text Box 3"/>
          <p:cNvSpPr txBox="1">
            <a:spLocks noChangeArrowheads="1"/>
          </p:cNvSpPr>
          <p:nvPr/>
        </p:nvSpPr>
        <p:spPr bwMode="auto">
          <a:xfrm>
            <a:off x="3833813" y="2332038"/>
            <a:ext cx="1312862"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3200"/>
              <a:t>beträgt</a:t>
            </a:r>
            <a:endParaRPr lang="de-DE"/>
          </a:p>
        </p:txBody>
      </p:sp>
      <p:graphicFrame>
        <p:nvGraphicFramePr>
          <p:cNvPr id="62468" name="Object 2"/>
          <p:cNvGraphicFramePr>
            <a:graphicFrameLocks noChangeAspect="1"/>
          </p:cNvGraphicFramePr>
          <p:nvPr/>
        </p:nvGraphicFramePr>
        <p:xfrm>
          <a:off x="3733800" y="3200400"/>
          <a:ext cx="1295400" cy="1055688"/>
        </p:xfrm>
        <a:graphic>
          <a:graphicData uri="http://schemas.openxmlformats.org/presentationml/2006/ole">
            <mc:AlternateContent xmlns:mc="http://schemas.openxmlformats.org/markup-compatibility/2006">
              <mc:Choice xmlns:v="urn:schemas-microsoft-com:vml" Requires="v">
                <p:oleObj spid="_x0000_s18453" name="Equation" r:id="rId4" imgW="482400" imgH="393480" progId="Equation.DSMT4">
                  <p:embed/>
                </p:oleObj>
              </mc:Choice>
              <mc:Fallback>
                <p:oleObj name="Equation" r:id="rId4" imgW="48240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200400"/>
                        <a:ext cx="1295400" cy="1055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62466"/>
                                        </p:tgtEl>
                                        <p:attrNameLst>
                                          <p:attrName>style.visibility</p:attrName>
                                        </p:attrNameLst>
                                      </p:cBhvr>
                                      <p:to>
                                        <p:strVal val="visible"/>
                                      </p:to>
                                    </p:set>
                                    <p:animEffect transition="in" filter="barn(outHorizontal)">
                                      <p:cBhvr>
                                        <p:cTn id="7" dur="500"/>
                                        <p:tgtEl>
                                          <p:spTgt spid="6246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iterate type="lt">
                                    <p:tmPct val="100000"/>
                                  </p:iterate>
                                  <p:childTnLst>
                                    <p:set>
                                      <p:cBhvr>
                                        <p:cTn id="10" dur="1" fill="hold">
                                          <p:stCondLst>
                                            <p:cond delay="0"/>
                                          </p:stCondLst>
                                        </p:cTn>
                                        <p:tgtEl>
                                          <p:spTgt spid="62467"/>
                                        </p:tgtEl>
                                        <p:attrNameLst>
                                          <p:attrName>style.visibility</p:attrName>
                                        </p:attrNameLst>
                                      </p:cBhvr>
                                      <p:to>
                                        <p:strVal val="visible"/>
                                      </p:to>
                                    </p:set>
                                    <p:anim calcmode="lin" valueType="num">
                                      <p:cBhvr>
                                        <p:cTn id="11" dur="75" fill="hold"/>
                                        <p:tgtEl>
                                          <p:spTgt spid="62467"/>
                                        </p:tgtEl>
                                        <p:attrNameLst>
                                          <p:attrName>ppt_w</p:attrName>
                                        </p:attrNameLst>
                                      </p:cBhvr>
                                      <p:tavLst>
                                        <p:tav tm="0">
                                          <p:val>
                                            <p:fltVal val="0"/>
                                          </p:val>
                                        </p:tav>
                                        <p:tav tm="100000">
                                          <p:val>
                                            <p:strVal val="#ppt_w"/>
                                          </p:val>
                                        </p:tav>
                                      </p:tavLst>
                                    </p:anim>
                                    <p:anim calcmode="lin" valueType="num">
                                      <p:cBhvr>
                                        <p:cTn id="12" dur="75" fill="hold"/>
                                        <p:tgtEl>
                                          <p:spTgt spid="62467"/>
                                        </p:tgtEl>
                                        <p:attrNameLst>
                                          <p:attrName>ppt_h</p:attrName>
                                        </p:attrNameLst>
                                      </p:cBhvr>
                                      <p:tavLst>
                                        <p:tav tm="0">
                                          <p:val>
                                            <p:fltVal val="0"/>
                                          </p:val>
                                        </p:tav>
                                        <p:tav tm="100000">
                                          <p:val>
                                            <p:strVal val="#ppt_h"/>
                                          </p:val>
                                        </p:tav>
                                      </p:tavLst>
                                    </p:anim>
                                  </p:childTnLst>
                                </p:cTn>
                              </p:par>
                            </p:childTnLst>
                          </p:cTn>
                        </p:par>
                        <p:par>
                          <p:cTn id="13" fill="hold" nodeType="afterGroup">
                            <p:stCondLst>
                              <p:cond delay="3025"/>
                            </p:stCondLst>
                            <p:childTnLst>
                              <p:par>
                                <p:cTn id="14" presetID="23" presetClass="entr" presetSubtype="528" fill="hold" nodeType="afterEffect">
                                  <p:stCondLst>
                                    <p:cond delay="1000"/>
                                  </p:stCondLst>
                                  <p:childTnLst>
                                    <p:set>
                                      <p:cBhvr>
                                        <p:cTn id="15" dur="1" fill="hold">
                                          <p:stCondLst>
                                            <p:cond delay="0"/>
                                          </p:stCondLst>
                                        </p:cTn>
                                        <p:tgtEl>
                                          <p:spTgt spid="62468"/>
                                        </p:tgtEl>
                                        <p:attrNameLst>
                                          <p:attrName>style.visibility</p:attrName>
                                        </p:attrNameLst>
                                      </p:cBhvr>
                                      <p:to>
                                        <p:strVal val="visible"/>
                                      </p:to>
                                    </p:set>
                                    <p:anim calcmode="lin" valueType="num">
                                      <p:cBhvr>
                                        <p:cTn id="16" dur="500" fill="hold"/>
                                        <p:tgtEl>
                                          <p:spTgt spid="62468"/>
                                        </p:tgtEl>
                                        <p:attrNameLst>
                                          <p:attrName>ppt_w</p:attrName>
                                        </p:attrNameLst>
                                      </p:cBhvr>
                                      <p:tavLst>
                                        <p:tav tm="0">
                                          <p:val>
                                            <p:fltVal val="0"/>
                                          </p:val>
                                        </p:tav>
                                        <p:tav tm="100000">
                                          <p:val>
                                            <p:strVal val="#ppt_w"/>
                                          </p:val>
                                        </p:tav>
                                      </p:tavLst>
                                    </p:anim>
                                    <p:anim calcmode="lin" valueType="num">
                                      <p:cBhvr>
                                        <p:cTn id="17" dur="500" fill="hold"/>
                                        <p:tgtEl>
                                          <p:spTgt spid="62468"/>
                                        </p:tgtEl>
                                        <p:attrNameLst>
                                          <p:attrName>ppt_h</p:attrName>
                                        </p:attrNameLst>
                                      </p:cBhvr>
                                      <p:tavLst>
                                        <p:tav tm="0">
                                          <p:val>
                                            <p:fltVal val="0"/>
                                          </p:val>
                                        </p:tav>
                                        <p:tav tm="100000">
                                          <p:val>
                                            <p:strVal val="#ppt_h"/>
                                          </p:val>
                                        </p:tav>
                                      </p:tavLst>
                                    </p:anim>
                                    <p:anim calcmode="lin" valueType="num">
                                      <p:cBhvr>
                                        <p:cTn id="18" dur="500" fill="hold"/>
                                        <p:tgtEl>
                                          <p:spTgt spid="62468"/>
                                        </p:tgtEl>
                                        <p:attrNameLst>
                                          <p:attrName>ppt_x</p:attrName>
                                        </p:attrNameLst>
                                      </p:cBhvr>
                                      <p:tavLst>
                                        <p:tav tm="0">
                                          <p:val>
                                            <p:fltVal val="0.5"/>
                                          </p:val>
                                        </p:tav>
                                        <p:tav tm="100000">
                                          <p:val>
                                            <p:strVal val="#ppt_x"/>
                                          </p:val>
                                        </p:tav>
                                      </p:tavLst>
                                    </p:anim>
                                    <p:anim calcmode="lin" valueType="num">
                                      <p:cBhvr>
                                        <p:cTn id="19" dur="500" fill="hold"/>
                                        <p:tgtEl>
                                          <p:spTgt spid="624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Bild 1"/>
          <p:cNvPicPr>
            <a:picLocks noChangeAspect="1"/>
          </p:cNvPicPr>
          <p:nvPr/>
        </p:nvPicPr>
        <p:blipFill>
          <a:blip r:embed="rId2">
            <a:extLst>
              <a:ext uri="{28A0092B-C50C-407E-A947-70E740481C1C}">
                <a14:useLocalDpi xmlns:a14="http://schemas.microsoft.com/office/drawing/2010/main" val="0"/>
              </a:ext>
            </a:extLst>
          </a:blip>
          <a:srcRect l="1715" t="3481" r="16843"/>
          <a:stretch>
            <a:fillRect/>
          </a:stretch>
        </p:blipFill>
        <p:spPr bwMode="auto">
          <a:xfrm>
            <a:off x="304800" y="0"/>
            <a:ext cx="74882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 name="Gerade Verbindung 2"/>
          <p:cNvCxnSpPr/>
          <p:nvPr/>
        </p:nvCxnSpPr>
        <p:spPr>
          <a:xfrm rot="16200000" flipH="1">
            <a:off x="4605337" y="4487863"/>
            <a:ext cx="2366963" cy="60483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 name="Gerade Verbindung 3"/>
          <p:cNvCxnSpPr/>
          <p:nvPr/>
        </p:nvCxnSpPr>
        <p:spPr>
          <a:xfrm>
            <a:off x="5907088" y="5219700"/>
            <a:ext cx="1044575" cy="709613"/>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6" name="Freihandform 5"/>
          <p:cNvSpPr/>
          <p:nvPr/>
        </p:nvSpPr>
        <p:spPr>
          <a:xfrm>
            <a:off x="1535113" y="1309688"/>
            <a:ext cx="4778375" cy="4584700"/>
          </a:xfrm>
          <a:custGeom>
            <a:avLst/>
            <a:gdLst>
              <a:gd name="connsiteX0" fmla="*/ 0 w 2473093"/>
              <a:gd name="connsiteY0" fmla="*/ 0 h 2864462"/>
              <a:gd name="connsiteX1" fmla="*/ 973959 w 2473093"/>
              <a:gd name="connsiteY1" fmla="*/ 840243 h 2864462"/>
              <a:gd name="connsiteX2" fmla="*/ 1823787 w 2473093"/>
              <a:gd name="connsiteY2" fmla="*/ 1775967 h 2864462"/>
              <a:gd name="connsiteX3" fmla="*/ 2310767 w 2473093"/>
              <a:gd name="connsiteY3" fmla="*/ 2501631 h 2864462"/>
              <a:gd name="connsiteX4" fmla="*/ 2473093 w 2473093"/>
              <a:gd name="connsiteY4" fmla="*/ 2864462 h 2864462"/>
              <a:gd name="connsiteX0" fmla="*/ 0 w 2473093"/>
              <a:gd name="connsiteY0" fmla="*/ 0 h 2864462"/>
              <a:gd name="connsiteX1" fmla="*/ 973959 w 2473093"/>
              <a:gd name="connsiteY1" fmla="*/ 840243 h 2864462"/>
              <a:gd name="connsiteX2" fmla="*/ 1866650 w 2473093"/>
              <a:gd name="connsiteY2" fmla="*/ 1775967 h 2864462"/>
              <a:gd name="connsiteX3" fmla="*/ 2310767 w 2473093"/>
              <a:gd name="connsiteY3" fmla="*/ 2501631 h 2864462"/>
              <a:gd name="connsiteX4" fmla="*/ 2473093 w 2473093"/>
              <a:gd name="connsiteY4" fmla="*/ 2864462 h 2864462"/>
              <a:gd name="connsiteX0" fmla="*/ 0 w 2473093"/>
              <a:gd name="connsiteY0" fmla="*/ 0 h 2864462"/>
              <a:gd name="connsiteX1" fmla="*/ 973959 w 2473093"/>
              <a:gd name="connsiteY1" fmla="*/ 840243 h 2864462"/>
              <a:gd name="connsiteX2" fmla="*/ 1866650 w 2473093"/>
              <a:gd name="connsiteY2" fmla="*/ 1775967 h 2864462"/>
              <a:gd name="connsiteX3" fmla="*/ 2310767 w 2473093"/>
              <a:gd name="connsiteY3" fmla="*/ 2501631 h 2864462"/>
              <a:gd name="connsiteX4" fmla="*/ 2473093 w 2473093"/>
              <a:gd name="connsiteY4" fmla="*/ 2864462 h 2864462"/>
              <a:gd name="connsiteX0" fmla="*/ 0 w 2473093"/>
              <a:gd name="connsiteY0" fmla="*/ 0 h 2864462"/>
              <a:gd name="connsiteX1" fmla="*/ 973959 w 2473093"/>
              <a:gd name="connsiteY1" fmla="*/ 840243 h 2864462"/>
              <a:gd name="connsiteX2" fmla="*/ 1866650 w 2473093"/>
              <a:gd name="connsiteY2" fmla="*/ 1775967 h 2864462"/>
              <a:gd name="connsiteX3" fmla="*/ 2310767 w 2473093"/>
              <a:gd name="connsiteY3" fmla="*/ 2501631 h 2864462"/>
              <a:gd name="connsiteX4" fmla="*/ 2473093 w 2473093"/>
              <a:gd name="connsiteY4" fmla="*/ 2864462 h 2864462"/>
              <a:gd name="connsiteX0" fmla="*/ 0 w 2473093"/>
              <a:gd name="connsiteY0" fmla="*/ 0 h 2864462"/>
              <a:gd name="connsiteX1" fmla="*/ 973959 w 2473093"/>
              <a:gd name="connsiteY1" fmla="*/ 840243 h 2864462"/>
              <a:gd name="connsiteX2" fmla="*/ 1866650 w 2473093"/>
              <a:gd name="connsiteY2" fmla="*/ 1775967 h 2864462"/>
              <a:gd name="connsiteX3" fmla="*/ 2310767 w 2473093"/>
              <a:gd name="connsiteY3" fmla="*/ 2501631 h 2864462"/>
              <a:gd name="connsiteX4" fmla="*/ 2307476 w 2473093"/>
              <a:gd name="connsiteY4" fmla="*/ 2500599 h 2864462"/>
              <a:gd name="connsiteX5" fmla="*/ 2473093 w 2473093"/>
              <a:gd name="connsiteY5" fmla="*/ 2864462 h 2864462"/>
              <a:gd name="connsiteX0" fmla="*/ 0 w 2473093"/>
              <a:gd name="connsiteY0" fmla="*/ 0 h 2864462"/>
              <a:gd name="connsiteX1" fmla="*/ 973959 w 2473093"/>
              <a:gd name="connsiteY1" fmla="*/ 840243 h 2864462"/>
              <a:gd name="connsiteX2" fmla="*/ 1866650 w 2473093"/>
              <a:gd name="connsiteY2" fmla="*/ 1775967 h 2864462"/>
              <a:gd name="connsiteX3" fmla="*/ 2310767 w 2473093"/>
              <a:gd name="connsiteY3" fmla="*/ 2501631 h 2864462"/>
              <a:gd name="connsiteX4" fmla="*/ 2307476 w 2473093"/>
              <a:gd name="connsiteY4" fmla="*/ 2500599 h 2864462"/>
              <a:gd name="connsiteX5" fmla="*/ 2473093 w 2473093"/>
              <a:gd name="connsiteY5" fmla="*/ 2864462 h 2864462"/>
              <a:gd name="connsiteX0" fmla="*/ 0 w 2515956"/>
              <a:gd name="connsiteY0" fmla="*/ 0 h 2864462"/>
              <a:gd name="connsiteX1" fmla="*/ 973959 w 2515956"/>
              <a:gd name="connsiteY1" fmla="*/ 840243 h 2864462"/>
              <a:gd name="connsiteX2" fmla="*/ 1866650 w 2515956"/>
              <a:gd name="connsiteY2" fmla="*/ 1775967 h 2864462"/>
              <a:gd name="connsiteX3" fmla="*/ 2310767 w 2515956"/>
              <a:gd name="connsiteY3" fmla="*/ 2501631 h 2864462"/>
              <a:gd name="connsiteX4" fmla="*/ 2307476 w 2515956"/>
              <a:gd name="connsiteY4" fmla="*/ 2500599 h 2864462"/>
              <a:gd name="connsiteX5" fmla="*/ 2515956 w 2515956"/>
              <a:gd name="connsiteY5" fmla="*/ 2864462 h 2864462"/>
              <a:gd name="connsiteX0" fmla="*/ 0 w 2515956"/>
              <a:gd name="connsiteY0" fmla="*/ 0 h 2864462"/>
              <a:gd name="connsiteX1" fmla="*/ 973959 w 2515956"/>
              <a:gd name="connsiteY1" fmla="*/ 840243 h 2864462"/>
              <a:gd name="connsiteX2" fmla="*/ 1866650 w 2515956"/>
              <a:gd name="connsiteY2" fmla="*/ 1775967 h 2864462"/>
              <a:gd name="connsiteX3" fmla="*/ 2310767 w 2515956"/>
              <a:gd name="connsiteY3" fmla="*/ 2501631 h 2864462"/>
              <a:gd name="connsiteX4" fmla="*/ 2318192 w 2515956"/>
              <a:gd name="connsiteY4" fmla="*/ 2496272 h 2864462"/>
              <a:gd name="connsiteX5" fmla="*/ 2515956 w 2515956"/>
              <a:gd name="connsiteY5" fmla="*/ 2864462 h 2864462"/>
              <a:gd name="connsiteX0" fmla="*/ 0 w 2515956"/>
              <a:gd name="connsiteY0" fmla="*/ 0 h 2864462"/>
              <a:gd name="connsiteX1" fmla="*/ 973959 w 2515956"/>
              <a:gd name="connsiteY1" fmla="*/ 840243 h 2864462"/>
              <a:gd name="connsiteX2" fmla="*/ 1866650 w 2515956"/>
              <a:gd name="connsiteY2" fmla="*/ 1775967 h 2864462"/>
              <a:gd name="connsiteX3" fmla="*/ 2310767 w 2515956"/>
              <a:gd name="connsiteY3" fmla="*/ 2501631 h 2864462"/>
              <a:gd name="connsiteX4" fmla="*/ 2403919 w 2515956"/>
              <a:gd name="connsiteY4" fmla="*/ 2496272 h 2864462"/>
              <a:gd name="connsiteX5" fmla="*/ 2515956 w 2515956"/>
              <a:gd name="connsiteY5" fmla="*/ 2864462 h 2864462"/>
              <a:gd name="connsiteX0" fmla="*/ 0 w 2515956"/>
              <a:gd name="connsiteY0" fmla="*/ 0 h 2864462"/>
              <a:gd name="connsiteX1" fmla="*/ 973959 w 2515956"/>
              <a:gd name="connsiteY1" fmla="*/ 840243 h 2864462"/>
              <a:gd name="connsiteX2" fmla="*/ 1866650 w 2515956"/>
              <a:gd name="connsiteY2" fmla="*/ 1775967 h 2864462"/>
              <a:gd name="connsiteX3" fmla="*/ 2310767 w 2515956"/>
              <a:gd name="connsiteY3" fmla="*/ 2501631 h 2864462"/>
              <a:gd name="connsiteX4" fmla="*/ 2403919 w 2515956"/>
              <a:gd name="connsiteY4" fmla="*/ 2496272 h 2864462"/>
              <a:gd name="connsiteX5" fmla="*/ 2515956 w 2515956"/>
              <a:gd name="connsiteY5" fmla="*/ 2864462 h 2864462"/>
              <a:gd name="connsiteX0" fmla="*/ 0 w 2515956"/>
              <a:gd name="connsiteY0" fmla="*/ 0 h 2864462"/>
              <a:gd name="connsiteX1" fmla="*/ 973959 w 2515956"/>
              <a:gd name="connsiteY1" fmla="*/ 840243 h 2864462"/>
              <a:gd name="connsiteX2" fmla="*/ 1866650 w 2515956"/>
              <a:gd name="connsiteY2" fmla="*/ 1775967 h 2864462"/>
              <a:gd name="connsiteX3" fmla="*/ 2310767 w 2515956"/>
              <a:gd name="connsiteY3" fmla="*/ 2501631 h 2864462"/>
              <a:gd name="connsiteX4" fmla="*/ 2515956 w 2515956"/>
              <a:gd name="connsiteY4" fmla="*/ 2864462 h 2864462"/>
              <a:gd name="connsiteX0" fmla="*/ 0 w 2644546"/>
              <a:gd name="connsiteY0" fmla="*/ 0 h 3124040"/>
              <a:gd name="connsiteX1" fmla="*/ 973959 w 2644546"/>
              <a:gd name="connsiteY1" fmla="*/ 840243 h 3124040"/>
              <a:gd name="connsiteX2" fmla="*/ 1866650 w 2644546"/>
              <a:gd name="connsiteY2" fmla="*/ 1775967 h 3124040"/>
              <a:gd name="connsiteX3" fmla="*/ 2310767 w 2644546"/>
              <a:gd name="connsiteY3" fmla="*/ 2501631 h 3124040"/>
              <a:gd name="connsiteX4" fmla="*/ 2644546 w 2644546"/>
              <a:gd name="connsiteY4" fmla="*/ 3124040 h 3124040"/>
              <a:gd name="connsiteX0" fmla="*/ 0 w 2687409"/>
              <a:gd name="connsiteY0" fmla="*/ 0 h 3124040"/>
              <a:gd name="connsiteX1" fmla="*/ 1016822 w 2687409"/>
              <a:gd name="connsiteY1" fmla="*/ 840243 h 3124040"/>
              <a:gd name="connsiteX2" fmla="*/ 1909513 w 2687409"/>
              <a:gd name="connsiteY2" fmla="*/ 1775967 h 3124040"/>
              <a:gd name="connsiteX3" fmla="*/ 2353630 w 2687409"/>
              <a:gd name="connsiteY3" fmla="*/ 2501631 h 3124040"/>
              <a:gd name="connsiteX4" fmla="*/ 2687409 w 2687409"/>
              <a:gd name="connsiteY4" fmla="*/ 3124040 h 3124040"/>
              <a:gd name="connsiteX0" fmla="*/ 0 w 2687409"/>
              <a:gd name="connsiteY0" fmla="*/ 0 h 3124040"/>
              <a:gd name="connsiteX1" fmla="*/ 1016822 w 2687409"/>
              <a:gd name="connsiteY1" fmla="*/ 840243 h 3124040"/>
              <a:gd name="connsiteX2" fmla="*/ 1909513 w 2687409"/>
              <a:gd name="connsiteY2" fmla="*/ 1775967 h 3124040"/>
              <a:gd name="connsiteX3" fmla="*/ 2363155 w 2687409"/>
              <a:gd name="connsiteY3" fmla="*/ 2492979 h 3124040"/>
              <a:gd name="connsiteX4" fmla="*/ 2687409 w 2687409"/>
              <a:gd name="connsiteY4" fmla="*/ 3124040 h 312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409" h="3124040">
                <a:moveTo>
                  <a:pt x="0" y="0"/>
                </a:moveTo>
                <a:cubicBezTo>
                  <a:pt x="334997" y="272124"/>
                  <a:pt x="705714" y="544249"/>
                  <a:pt x="1016822" y="840243"/>
                </a:cubicBezTo>
                <a:cubicBezTo>
                  <a:pt x="1335074" y="1118932"/>
                  <a:pt x="1685124" y="1500511"/>
                  <a:pt x="1909513" y="1775967"/>
                </a:cubicBezTo>
                <a:cubicBezTo>
                  <a:pt x="2133902" y="2051423"/>
                  <a:pt x="2233506" y="2268300"/>
                  <a:pt x="2363155" y="2492979"/>
                </a:cubicBezTo>
                <a:cubicBezTo>
                  <a:pt x="2492804" y="2717658"/>
                  <a:pt x="2644661" y="3048450"/>
                  <a:pt x="2687409" y="31240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endParaRPr lang="de-DE">
              <a:latin typeface="Calibri"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0" y="742813"/>
            <a:ext cx="9144000" cy="5529263"/>
          </a:xfrm>
          <a:prstGeom prst="rect">
            <a:avLst/>
          </a:prstGeom>
        </p:spPr>
      </p:pic>
      <p:sp>
        <p:nvSpPr>
          <p:cNvPr id="3" name="Textfeld 2"/>
          <p:cNvSpPr txBox="1"/>
          <p:nvPr/>
        </p:nvSpPr>
        <p:spPr>
          <a:xfrm>
            <a:off x="82705" y="96482"/>
            <a:ext cx="8978590" cy="646331"/>
          </a:xfrm>
          <a:prstGeom prst="rect">
            <a:avLst/>
          </a:prstGeom>
          <a:noFill/>
        </p:spPr>
        <p:txBody>
          <a:bodyPr wrap="none" rtlCol="0">
            <a:spAutoFit/>
          </a:bodyPr>
          <a:lstStyle/>
          <a:p>
            <a:r>
              <a:rPr lang="de-DE" dirty="0">
                <a:hlinkClick r:id="rId3"/>
              </a:rPr>
              <a:t>www.dwd.de</a:t>
            </a:r>
            <a:endParaRPr lang="de-DE" dirty="0"/>
          </a:p>
          <a:p>
            <a:r>
              <a:rPr lang="de-DE" dirty="0"/>
              <a:t>Spezielle Nutzer – Hobbymeteorologen – Wettermeldungen – Wettermeldungen Höhe</a:t>
            </a:r>
          </a:p>
        </p:txBody>
      </p:sp>
    </p:spTree>
    <p:extLst>
      <p:ext uri="{BB962C8B-B14F-4D97-AF65-F5344CB8AC3E}">
        <p14:creationId xmlns:p14="http://schemas.microsoft.com/office/powerpoint/2010/main" val="427936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0" y="188640"/>
            <a:ext cx="9144000" cy="5529263"/>
          </a:xfrm>
          <a:prstGeom prst="rect">
            <a:avLst/>
          </a:prstGeom>
        </p:spPr>
      </p:pic>
    </p:spTree>
    <p:extLst>
      <p:ext uri="{BB962C8B-B14F-4D97-AF65-F5344CB8AC3E}">
        <p14:creationId xmlns:p14="http://schemas.microsoft.com/office/powerpoint/2010/main" val="2376323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p:cNvCxnSpPr/>
          <p:nvPr/>
        </p:nvCxnSpPr>
        <p:spPr>
          <a:xfrm flipV="1">
            <a:off x="2680881" y="956474"/>
            <a:ext cx="0" cy="4280615"/>
          </a:xfrm>
          <a:prstGeom prst="straightConnector1">
            <a:avLst/>
          </a:prstGeom>
          <a:ln w="38100">
            <a:tailEnd type="arrow" w="lg" len="lg"/>
          </a:ln>
        </p:spPr>
        <p:style>
          <a:lnRef idx="2">
            <a:schemeClr val="accent1"/>
          </a:lnRef>
          <a:fillRef idx="0">
            <a:schemeClr val="accent1"/>
          </a:fillRef>
          <a:effectRef idx="1">
            <a:schemeClr val="accent1"/>
          </a:effectRef>
          <a:fontRef idx="minor">
            <a:schemeClr val="tx1"/>
          </a:fontRef>
        </p:style>
      </p:cxnSp>
      <p:cxnSp>
        <p:nvCxnSpPr>
          <p:cNvPr id="4" name="Gerade Verbindung mit Pfeil 3"/>
          <p:cNvCxnSpPr/>
          <p:nvPr/>
        </p:nvCxnSpPr>
        <p:spPr>
          <a:xfrm>
            <a:off x="2429810" y="4887733"/>
            <a:ext cx="4284380" cy="0"/>
          </a:xfrm>
          <a:prstGeom prst="straightConnector1">
            <a:avLst/>
          </a:prstGeom>
          <a:ln w="38100">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537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p:cNvCxnSpPr/>
          <p:nvPr/>
        </p:nvCxnSpPr>
        <p:spPr>
          <a:xfrm flipV="1">
            <a:off x="2429810" y="1719889"/>
            <a:ext cx="2445717" cy="3433901"/>
          </a:xfrm>
          <a:prstGeom prst="straightConnector1">
            <a:avLst/>
          </a:prstGeom>
          <a:ln w="38100">
            <a:tailEnd type="arrow" w="lg" len="lg"/>
          </a:ln>
        </p:spPr>
        <p:style>
          <a:lnRef idx="2">
            <a:schemeClr val="accent1"/>
          </a:lnRef>
          <a:fillRef idx="0">
            <a:schemeClr val="accent1"/>
          </a:fillRef>
          <a:effectRef idx="1">
            <a:schemeClr val="accent1"/>
          </a:effectRef>
          <a:fontRef idx="minor">
            <a:schemeClr val="tx1"/>
          </a:fontRef>
        </p:style>
      </p:cxnSp>
      <p:cxnSp>
        <p:nvCxnSpPr>
          <p:cNvPr id="4" name="Gerade Verbindung mit Pfeil 3"/>
          <p:cNvCxnSpPr/>
          <p:nvPr/>
        </p:nvCxnSpPr>
        <p:spPr>
          <a:xfrm>
            <a:off x="2429810" y="4887733"/>
            <a:ext cx="4284380" cy="0"/>
          </a:xfrm>
          <a:prstGeom prst="straightConnector1">
            <a:avLst/>
          </a:prstGeom>
          <a:ln w="38100">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428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0" y="762000"/>
            <a:ext cx="9144000" cy="5334000"/>
          </a:xfrm>
          <a:prstGeom prst="rect">
            <a:avLst/>
          </a:prstGeom>
        </p:spPr>
      </p:pic>
      <p:cxnSp>
        <p:nvCxnSpPr>
          <p:cNvPr id="14" name="Gerade Verbindung 13"/>
          <p:cNvCxnSpPr/>
          <p:nvPr/>
        </p:nvCxnSpPr>
        <p:spPr>
          <a:xfrm flipV="1">
            <a:off x="4191000" y="1524000"/>
            <a:ext cx="3784600" cy="3784600"/>
          </a:xfrm>
          <a:prstGeom prst="line">
            <a:avLst/>
          </a:prstGeom>
          <a:ln w="508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48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0" y="762000"/>
            <a:ext cx="9144000" cy="5334000"/>
          </a:xfrm>
          <a:prstGeom prst="rect">
            <a:avLst/>
          </a:prstGeom>
        </p:spPr>
      </p:pic>
      <p:sp>
        <p:nvSpPr>
          <p:cNvPr id="5" name="Freihandform 4"/>
          <p:cNvSpPr/>
          <p:nvPr/>
        </p:nvSpPr>
        <p:spPr>
          <a:xfrm>
            <a:off x="2349500" y="762000"/>
            <a:ext cx="5054600" cy="4368800"/>
          </a:xfrm>
          <a:custGeom>
            <a:avLst/>
            <a:gdLst>
              <a:gd name="connsiteX0" fmla="*/ 0 w 3810000"/>
              <a:gd name="connsiteY0" fmla="*/ 0 h 4000500"/>
              <a:gd name="connsiteX1" fmla="*/ 2133600 w 3810000"/>
              <a:gd name="connsiteY1" fmla="*/ 2527300 h 4000500"/>
              <a:gd name="connsiteX2" fmla="*/ 3810000 w 3810000"/>
              <a:gd name="connsiteY2" fmla="*/ 4000500 h 4000500"/>
              <a:gd name="connsiteX0" fmla="*/ 0 w 3810000"/>
              <a:gd name="connsiteY0" fmla="*/ 0 h 4000500"/>
              <a:gd name="connsiteX1" fmla="*/ 2217509 w 3810000"/>
              <a:gd name="connsiteY1" fmla="*/ 2578267 h 4000500"/>
              <a:gd name="connsiteX2" fmla="*/ 3810000 w 3810000"/>
              <a:gd name="connsiteY2" fmla="*/ 4000500 h 4000500"/>
              <a:gd name="connsiteX0" fmla="*/ 0 w 3810000"/>
              <a:gd name="connsiteY0" fmla="*/ 0 h 4000500"/>
              <a:gd name="connsiteX1" fmla="*/ 2217509 w 3810000"/>
              <a:gd name="connsiteY1" fmla="*/ 2578267 h 4000500"/>
              <a:gd name="connsiteX2" fmla="*/ 3810000 w 3810000"/>
              <a:gd name="connsiteY2" fmla="*/ 4000500 h 4000500"/>
              <a:gd name="connsiteX0" fmla="*/ 0 w 3810000"/>
              <a:gd name="connsiteY0" fmla="*/ 0 h 4000500"/>
              <a:gd name="connsiteX1" fmla="*/ 2127607 w 3810000"/>
              <a:gd name="connsiteY1" fmla="*/ 2512739 h 4000500"/>
              <a:gd name="connsiteX2" fmla="*/ 3810000 w 3810000"/>
              <a:gd name="connsiteY2" fmla="*/ 4000500 h 4000500"/>
              <a:gd name="connsiteX0" fmla="*/ 0 w 3810000"/>
              <a:gd name="connsiteY0" fmla="*/ 0 h 4000500"/>
              <a:gd name="connsiteX1" fmla="*/ 2145586 w 3810000"/>
              <a:gd name="connsiteY1" fmla="*/ 2520020 h 4000500"/>
              <a:gd name="connsiteX2" fmla="*/ 3810000 w 3810000"/>
              <a:gd name="connsiteY2" fmla="*/ 4000500 h 4000500"/>
              <a:gd name="connsiteX0" fmla="*/ 0 w 3810000"/>
              <a:gd name="connsiteY0" fmla="*/ 0 h 4000500"/>
              <a:gd name="connsiteX1" fmla="*/ 2145586 w 3810000"/>
              <a:gd name="connsiteY1" fmla="*/ 2520020 h 4000500"/>
              <a:gd name="connsiteX2" fmla="*/ 3810000 w 3810000"/>
              <a:gd name="connsiteY2" fmla="*/ 4000500 h 4000500"/>
            </a:gdLst>
            <a:ahLst/>
            <a:cxnLst>
              <a:cxn ang="0">
                <a:pos x="connsiteX0" y="connsiteY0"/>
              </a:cxn>
              <a:cxn ang="0">
                <a:pos x="connsiteX1" y="connsiteY1"/>
              </a:cxn>
              <a:cxn ang="0">
                <a:pos x="connsiteX2" y="connsiteY2"/>
              </a:cxn>
            </a:cxnLst>
            <a:rect l="l" t="t" r="r" b="b"/>
            <a:pathLst>
              <a:path w="3810000" h="4000500">
                <a:moveTo>
                  <a:pt x="0" y="0"/>
                </a:moveTo>
                <a:cubicBezTo>
                  <a:pt x="749300" y="930275"/>
                  <a:pt x="1492606" y="1875113"/>
                  <a:pt x="2145586" y="2520020"/>
                </a:cubicBezTo>
                <a:cubicBezTo>
                  <a:pt x="2798567" y="3164927"/>
                  <a:pt x="3810000" y="4000500"/>
                  <a:pt x="3810000" y="4000500"/>
                </a:cubicBezTo>
              </a:path>
            </a:pathLst>
          </a:custGeom>
          <a:ln w="381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52500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0" y="762000"/>
            <a:ext cx="9144000" cy="5334000"/>
          </a:xfrm>
          <a:prstGeom prst="rect">
            <a:avLst/>
          </a:prstGeom>
        </p:spPr>
      </p:pic>
      <p:sp>
        <p:nvSpPr>
          <p:cNvPr id="5" name="Freihandform 4"/>
          <p:cNvSpPr/>
          <p:nvPr/>
        </p:nvSpPr>
        <p:spPr>
          <a:xfrm>
            <a:off x="4876800" y="762000"/>
            <a:ext cx="977900" cy="4368800"/>
          </a:xfrm>
          <a:custGeom>
            <a:avLst/>
            <a:gdLst>
              <a:gd name="connsiteX0" fmla="*/ 0 w 3810000"/>
              <a:gd name="connsiteY0" fmla="*/ 0 h 4000500"/>
              <a:gd name="connsiteX1" fmla="*/ 2133600 w 3810000"/>
              <a:gd name="connsiteY1" fmla="*/ 2527300 h 4000500"/>
              <a:gd name="connsiteX2" fmla="*/ 3810000 w 3810000"/>
              <a:gd name="connsiteY2" fmla="*/ 4000500 h 4000500"/>
              <a:gd name="connsiteX0" fmla="*/ 0 w 3810000"/>
              <a:gd name="connsiteY0" fmla="*/ 0 h 4000500"/>
              <a:gd name="connsiteX1" fmla="*/ 2440152 w 3810000"/>
              <a:gd name="connsiteY1" fmla="*/ 1841168 h 4000500"/>
              <a:gd name="connsiteX2" fmla="*/ 3810000 w 3810000"/>
              <a:gd name="connsiteY2" fmla="*/ 4000500 h 4000500"/>
              <a:gd name="connsiteX0" fmla="*/ 0 w 3372069"/>
              <a:gd name="connsiteY0" fmla="*/ 0 h 4000500"/>
              <a:gd name="connsiteX1" fmla="*/ 2440152 w 3372069"/>
              <a:gd name="connsiteY1" fmla="*/ 1841168 h 4000500"/>
              <a:gd name="connsiteX2" fmla="*/ 3372069 w 3372069"/>
              <a:gd name="connsiteY2" fmla="*/ 4000500 h 4000500"/>
              <a:gd name="connsiteX0" fmla="*/ 0 w 3372069"/>
              <a:gd name="connsiteY0" fmla="*/ 0 h 4000500"/>
              <a:gd name="connsiteX1" fmla="*/ 2440152 w 3372069"/>
              <a:gd name="connsiteY1" fmla="*/ 1841168 h 4000500"/>
              <a:gd name="connsiteX2" fmla="*/ 3372069 w 3372069"/>
              <a:gd name="connsiteY2" fmla="*/ 4000500 h 4000500"/>
            </a:gdLst>
            <a:ahLst/>
            <a:cxnLst>
              <a:cxn ang="0">
                <a:pos x="connsiteX0" y="connsiteY0"/>
              </a:cxn>
              <a:cxn ang="0">
                <a:pos x="connsiteX1" y="connsiteY1"/>
              </a:cxn>
              <a:cxn ang="0">
                <a:pos x="connsiteX2" y="connsiteY2"/>
              </a:cxn>
            </a:cxnLst>
            <a:rect l="l" t="t" r="r" b="b"/>
            <a:pathLst>
              <a:path w="3372069" h="4000500">
                <a:moveTo>
                  <a:pt x="0" y="0"/>
                </a:moveTo>
                <a:cubicBezTo>
                  <a:pt x="1449990" y="907016"/>
                  <a:pt x="1878141" y="1174418"/>
                  <a:pt x="2440152" y="1841168"/>
                </a:cubicBezTo>
                <a:cubicBezTo>
                  <a:pt x="3002164" y="2507918"/>
                  <a:pt x="3372069" y="4000500"/>
                  <a:pt x="3372069" y="4000500"/>
                </a:cubicBezTo>
              </a:path>
            </a:pathLst>
          </a:custGeom>
          <a:ln w="38100">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dirty="0"/>
          </a:p>
        </p:txBody>
      </p:sp>
    </p:spTree>
    <p:extLst>
      <p:ext uri="{BB962C8B-B14F-4D97-AF65-F5344CB8AC3E}">
        <p14:creationId xmlns:p14="http://schemas.microsoft.com/office/powerpoint/2010/main" val="17100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0" y="762000"/>
            <a:ext cx="9144000" cy="5334000"/>
          </a:xfrm>
          <a:prstGeom prst="rect">
            <a:avLst/>
          </a:prstGeom>
        </p:spPr>
      </p:pic>
      <p:cxnSp>
        <p:nvCxnSpPr>
          <p:cNvPr id="4" name="Gerade Verbindung 3"/>
          <p:cNvCxnSpPr>
            <a:cxnSpLocks/>
          </p:cNvCxnSpPr>
          <p:nvPr/>
        </p:nvCxnSpPr>
        <p:spPr>
          <a:xfrm flipV="1">
            <a:off x="2902226" y="806450"/>
            <a:ext cx="2761974" cy="4290336"/>
          </a:xfrm>
          <a:prstGeom prst="line">
            <a:avLst/>
          </a:prstGeom>
          <a:ln>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3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0" y="762000"/>
            <a:ext cx="9144000" cy="5334000"/>
          </a:xfrm>
          <a:prstGeom prst="rect">
            <a:avLst/>
          </a:prstGeom>
        </p:spPr>
      </p:pic>
      <p:cxnSp>
        <p:nvCxnSpPr>
          <p:cNvPr id="4" name="Gerade Verbindung 3"/>
          <p:cNvCxnSpPr/>
          <p:nvPr/>
        </p:nvCxnSpPr>
        <p:spPr>
          <a:xfrm flipV="1">
            <a:off x="4279900" y="2914650"/>
            <a:ext cx="1123950" cy="188595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 name="Gerade Verbindung 5"/>
          <p:cNvCxnSpPr/>
          <p:nvPr/>
        </p:nvCxnSpPr>
        <p:spPr>
          <a:xfrm>
            <a:off x="4673600" y="4051300"/>
            <a:ext cx="2857500" cy="0"/>
          </a:xfrm>
          <a:prstGeom prst="line">
            <a:avLst/>
          </a:prstGeom>
          <a:ln>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 name="Gerade Verbindung 4"/>
          <p:cNvCxnSpPr/>
          <p:nvPr/>
        </p:nvCxnSpPr>
        <p:spPr>
          <a:xfrm>
            <a:off x="4775200" y="4051300"/>
            <a:ext cx="1155700" cy="876300"/>
          </a:xfrm>
          <a:prstGeom prst="line">
            <a:avLst/>
          </a:prstGeom>
          <a:ln w="317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a:off x="4572000" y="3340100"/>
            <a:ext cx="203200" cy="704850"/>
          </a:xfrm>
          <a:prstGeom prst="line">
            <a:avLst/>
          </a:prstGeom>
          <a:ln w="444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4572000" y="3340100"/>
            <a:ext cx="2857500" cy="0"/>
          </a:xfrm>
          <a:prstGeom prst="line">
            <a:avLst/>
          </a:prstGeom>
          <a:ln>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pic>
        <p:nvPicPr>
          <p:cNvPr id="3" name="Grafik 2">
            <a:extLst>
              <a:ext uri="{FF2B5EF4-FFF2-40B4-BE49-F238E27FC236}">
                <a16:creationId xmlns:a16="http://schemas.microsoft.com/office/drawing/2014/main" id="{EE2CB79A-1E60-AA4F-BD55-B4FEAC372010}"/>
              </a:ext>
            </a:extLst>
          </p:cNvPr>
          <p:cNvPicPr>
            <a:picLocks noChangeAspect="1"/>
          </p:cNvPicPr>
          <p:nvPr/>
        </p:nvPicPr>
        <p:blipFill>
          <a:blip r:embed="rId3"/>
          <a:stretch>
            <a:fillRect/>
          </a:stretch>
        </p:blipFill>
        <p:spPr>
          <a:xfrm>
            <a:off x="0" y="0"/>
            <a:ext cx="9144000" cy="6858000"/>
          </a:xfrm>
          <a:prstGeom prst="rect">
            <a:avLst/>
          </a:prstGeom>
        </p:spPr>
      </p:pic>
      <p:pic>
        <p:nvPicPr>
          <p:cNvPr id="9" name="Picture 16" descr="E:\AB\FLIEGEN\MET\PP-Met\wolke.gif">
            <a:extLst>
              <a:ext uri="{FF2B5EF4-FFF2-40B4-BE49-F238E27FC236}">
                <a16:creationId xmlns:a16="http://schemas.microsoft.com/office/drawing/2014/main" id="{2EB8D023-2DC8-2242-B40D-4301A72CEE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3328648"/>
            <a:ext cx="1062327" cy="722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2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9" presetClass="entr" presetSubtype="0" fill="hold" nodeType="after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510" name="Picture 22" descr="E:\AB\FLIEGEN\MET\PP-Met\dampf.gif"/>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486400" y="4267200"/>
            <a:ext cx="1466850" cy="146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2" name="Picture 4" descr="E:\AB\FLIEGEN\MET\PP-Met\würfe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292600"/>
            <a:ext cx="1514475" cy="149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0" name="Rectangle 2"/>
          <p:cNvSpPr>
            <a:spLocks noGrp="1" noChangeArrowheads="1"/>
          </p:cNvSpPr>
          <p:nvPr>
            <p:ph type="title"/>
          </p:nvPr>
        </p:nvSpPr>
        <p:spPr/>
        <p:txBody>
          <a:bodyPr/>
          <a:lstStyle/>
          <a:p>
            <a:r>
              <a:rPr lang="de-DE">
                <a:latin typeface="Calibri" charset="0"/>
              </a:rPr>
              <a:t>Adiabatische Vorgänge</a:t>
            </a:r>
          </a:p>
        </p:txBody>
      </p:sp>
      <p:pic>
        <p:nvPicPr>
          <p:cNvPr id="63491" name="Picture 3" descr="E:\AB\FLIEGEN\MET\PP-Met\würfe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24013"/>
            <a:ext cx="2133600" cy="210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3" name="Line 5"/>
          <p:cNvSpPr>
            <a:spLocks noChangeShapeType="1"/>
          </p:cNvSpPr>
          <p:nvPr/>
        </p:nvSpPr>
        <p:spPr bwMode="auto">
          <a:xfrm>
            <a:off x="2971800" y="5784850"/>
            <a:ext cx="4495800"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3494" name="Line 6"/>
          <p:cNvSpPr>
            <a:spLocks noChangeShapeType="1"/>
          </p:cNvSpPr>
          <p:nvPr/>
        </p:nvSpPr>
        <p:spPr bwMode="auto">
          <a:xfrm flipV="1">
            <a:off x="2971800" y="1746250"/>
            <a:ext cx="0" cy="40386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63495" name="Line 7"/>
          <p:cNvSpPr>
            <a:spLocks noChangeShapeType="1"/>
          </p:cNvSpPr>
          <p:nvPr/>
        </p:nvSpPr>
        <p:spPr bwMode="auto">
          <a:xfrm>
            <a:off x="2819400" y="3727450"/>
            <a:ext cx="3048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3496" name="Line 8"/>
          <p:cNvSpPr>
            <a:spLocks noChangeShapeType="1"/>
          </p:cNvSpPr>
          <p:nvPr/>
        </p:nvSpPr>
        <p:spPr bwMode="auto">
          <a:xfrm rot="-8100000">
            <a:off x="3467894" y="3144044"/>
            <a:ext cx="4513262" cy="1187450"/>
          </a:xfrm>
          <a:prstGeom prst="line">
            <a:avLst/>
          </a:prstGeom>
          <a:noFill/>
          <a:ln w="50800">
            <a:solidFill>
              <a:schemeClr val="accent2"/>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63497" name="Line 9"/>
          <p:cNvSpPr>
            <a:spLocks noChangeShapeType="1"/>
          </p:cNvSpPr>
          <p:nvPr/>
        </p:nvSpPr>
        <p:spPr bwMode="auto">
          <a:xfrm>
            <a:off x="6934200" y="5632450"/>
            <a:ext cx="0" cy="304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3498" name="Line 10"/>
          <p:cNvSpPr>
            <a:spLocks noChangeShapeType="1"/>
          </p:cNvSpPr>
          <p:nvPr/>
        </p:nvSpPr>
        <p:spPr bwMode="auto">
          <a:xfrm>
            <a:off x="5715000" y="5638800"/>
            <a:ext cx="0" cy="304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3499" name="Text Box 11"/>
          <p:cNvSpPr txBox="1">
            <a:spLocks noChangeArrowheads="1"/>
          </p:cNvSpPr>
          <p:nvPr/>
        </p:nvSpPr>
        <p:spPr bwMode="auto">
          <a:xfrm>
            <a:off x="7543800" y="5562600"/>
            <a:ext cx="1250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Temperatur</a:t>
            </a:r>
          </a:p>
        </p:txBody>
      </p:sp>
      <p:sp>
        <p:nvSpPr>
          <p:cNvPr id="63500" name="Text Box 12"/>
          <p:cNvSpPr txBox="1">
            <a:spLocks noChangeArrowheads="1"/>
          </p:cNvSpPr>
          <p:nvPr/>
        </p:nvSpPr>
        <p:spPr bwMode="auto">
          <a:xfrm>
            <a:off x="2133600" y="1524000"/>
            <a:ext cx="679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Höhe</a:t>
            </a:r>
          </a:p>
        </p:txBody>
      </p:sp>
      <p:sp>
        <p:nvSpPr>
          <p:cNvPr id="63501" name="Text Box 13"/>
          <p:cNvSpPr txBox="1">
            <a:spLocks noChangeArrowheads="1"/>
          </p:cNvSpPr>
          <p:nvPr/>
        </p:nvSpPr>
        <p:spPr bwMode="auto">
          <a:xfrm>
            <a:off x="1828800" y="3505200"/>
            <a:ext cx="8763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1000 m</a:t>
            </a:r>
          </a:p>
        </p:txBody>
      </p:sp>
      <p:sp>
        <p:nvSpPr>
          <p:cNvPr id="63502" name="Text Box 14"/>
          <p:cNvSpPr txBox="1">
            <a:spLocks noChangeArrowheads="1"/>
          </p:cNvSpPr>
          <p:nvPr/>
        </p:nvSpPr>
        <p:spPr bwMode="auto">
          <a:xfrm>
            <a:off x="2209800" y="5562600"/>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0 m</a:t>
            </a:r>
          </a:p>
        </p:txBody>
      </p:sp>
      <p:sp>
        <p:nvSpPr>
          <p:cNvPr id="63503" name="Text Box 15"/>
          <p:cNvSpPr txBox="1">
            <a:spLocks noChangeArrowheads="1"/>
          </p:cNvSpPr>
          <p:nvPr/>
        </p:nvSpPr>
        <p:spPr bwMode="auto">
          <a:xfrm>
            <a:off x="6553200" y="59436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20°C</a:t>
            </a:r>
          </a:p>
        </p:txBody>
      </p:sp>
      <p:sp>
        <p:nvSpPr>
          <p:cNvPr id="63504" name="Text Box 16"/>
          <p:cNvSpPr txBox="1">
            <a:spLocks noChangeArrowheads="1"/>
          </p:cNvSpPr>
          <p:nvPr/>
        </p:nvSpPr>
        <p:spPr bwMode="auto">
          <a:xfrm>
            <a:off x="5410200" y="59436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14°C</a:t>
            </a:r>
          </a:p>
        </p:txBody>
      </p:sp>
      <p:sp>
        <p:nvSpPr>
          <p:cNvPr id="63505" name="AutoShape 17"/>
          <p:cNvSpPr>
            <a:spLocks noChangeArrowheads="1"/>
          </p:cNvSpPr>
          <p:nvPr/>
        </p:nvSpPr>
        <p:spPr bwMode="auto">
          <a:xfrm>
            <a:off x="6096000" y="3733800"/>
            <a:ext cx="304800" cy="533400"/>
          </a:xfrm>
          <a:prstGeom prst="upArrow">
            <a:avLst>
              <a:gd name="adj1" fmla="val 50000"/>
              <a:gd name="adj2" fmla="val 43750"/>
            </a:avLst>
          </a:prstGeom>
          <a:solidFill>
            <a:schemeClr val="bg1"/>
          </a:solidFill>
          <a:ln w="25400">
            <a:solidFill>
              <a:schemeClr val="tx1"/>
            </a:solidFill>
            <a:miter lim="800000"/>
            <a:headEnd/>
            <a:tailEnd/>
          </a:ln>
        </p:spPr>
        <p:txBody>
          <a:bodyPr anchor="ctr">
            <a:spAutoFit/>
          </a:bodyPr>
          <a:lstStyle/>
          <a:p>
            <a:endParaRPr lang="de-DE">
              <a:latin typeface="Calibri" charset="0"/>
            </a:endParaRPr>
          </a:p>
        </p:txBody>
      </p:sp>
      <p:sp>
        <p:nvSpPr>
          <p:cNvPr id="63506" name="Line 18"/>
          <p:cNvSpPr>
            <a:spLocks noChangeShapeType="1"/>
          </p:cNvSpPr>
          <p:nvPr/>
        </p:nvSpPr>
        <p:spPr bwMode="auto">
          <a:xfrm flipV="1">
            <a:off x="5715000" y="3276600"/>
            <a:ext cx="0" cy="2514600"/>
          </a:xfrm>
          <a:prstGeom prst="line">
            <a:avLst/>
          </a:prstGeom>
          <a:noFill/>
          <a:ln w="635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3507" name="Line 19"/>
          <p:cNvSpPr>
            <a:spLocks noChangeShapeType="1"/>
          </p:cNvSpPr>
          <p:nvPr/>
        </p:nvSpPr>
        <p:spPr bwMode="auto">
          <a:xfrm>
            <a:off x="2971800" y="3733800"/>
            <a:ext cx="2895600" cy="0"/>
          </a:xfrm>
          <a:prstGeom prst="line">
            <a:avLst/>
          </a:prstGeom>
          <a:noFill/>
          <a:ln w="6350">
            <a:solidFill>
              <a:schemeClr val="tx1"/>
            </a:solidFill>
            <a:prstDash val="dash"/>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63509" name="Text Box 21"/>
          <p:cNvSpPr txBox="1">
            <a:spLocks noChangeArrowheads="1"/>
          </p:cNvSpPr>
          <p:nvPr/>
        </p:nvSpPr>
        <p:spPr bwMode="auto">
          <a:xfrm>
            <a:off x="4419600" y="27432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14°C</a:t>
            </a:r>
          </a:p>
        </p:txBody>
      </p:sp>
      <p:sp>
        <p:nvSpPr>
          <p:cNvPr id="63508" name="Text Box 20"/>
          <p:cNvSpPr txBox="1">
            <a:spLocks noChangeArrowheads="1"/>
          </p:cNvSpPr>
          <p:nvPr/>
        </p:nvSpPr>
        <p:spPr bwMode="auto">
          <a:xfrm>
            <a:off x="4648200" y="49530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20°C</a:t>
            </a:r>
          </a:p>
        </p:txBody>
      </p:sp>
      <p:pic>
        <p:nvPicPr>
          <p:cNvPr id="63511" name="Picture 23" descr="E:\AB\FLIEGEN\MET\PP-Met\dampf.gif"/>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257800" y="1724025"/>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512" name="Oval 24"/>
          <p:cNvSpPr>
            <a:spLocks noChangeArrowheads="1"/>
          </p:cNvSpPr>
          <p:nvPr/>
        </p:nvSpPr>
        <p:spPr bwMode="auto">
          <a:xfrm>
            <a:off x="5638800" y="3657600"/>
            <a:ext cx="152400" cy="152400"/>
          </a:xfrm>
          <a:prstGeom prst="ellipse">
            <a:avLst/>
          </a:prstGeom>
          <a:solidFill>
            <a:schemeClr val="accent2"/>
          </a:solidFill>
          <a:ln w="25400">
            <a:solidFill>
              <a:schemeClr val="accent2"/>
            </a:solidFill>
            <a:round/>
            <a:headEnd/>
            <a:tailEnd/>
          </a:ln>
        </p:spPr>
        <p:txBody>
          <a:bodyPr wrap="none" anchor="ctr">
            <a:spAutoFit/>
          </a:bodyPr>
          <a:lstStyle/>
          <a:p>
            <a:endParaRPr lang="de-DE">
              <a:latin typeface="Calibri" charset="0"/>
            </a:endParaRPr>
          </a:p>
        </p:txBody>
      </p:sp>
      <p:sp>
        <p:nvSpPr>
          <p:cNvPr id="63513" name="Oval 25"/>
          <p:cNvSpPr>
            <a:spLocks noChangeArrowheads="1"/>
          </p:cNvSpPr>
          <p:nvPr/>
        </p:nvSpPr>
        <p:spPr bwMode="auto">
          <a:xfrm>
            <a:off x="6858000" y="5715000"/>
            <a:ext cx="152400" cy="152400"/>
          </a:xfrm>
          <a:prstGeom prst="ellipse">
            <a:avLst/>
          </a:prstGeom>
          <a:solidFill>
            <a:schemeClr val="accent2"/>
          </a:solidFill>
          <a:ln w="25400">
            <a:solidFill>
              <a:schemeClr val="accent2"/>
            </a:solidFill>
            <a:round/>
            <a:headEnd/>
            <a:tailEnd/>
          </a:ln>
        </p:spPr>
        <p:txBody>
          <a:bodyPr wrap="none" anchor="ctr">
            <a:spAutoFit/>
          </a:bodyPr>
          <a:lstStyle/>
          <a:p>
            <a:endParaRPr lang="de-DE">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63490"/>
                                        </p:tgtEl>
                                        <p:attrNameLst>
                                          <p:attrName>style.visibility</p:attrName>
                                        </p:attrNameLst>
                                      </p:cBhvr>
                                      <p:to>
                                        <p:strVal val="visible"/>
                                      </p:to>
                                    </p:set>
                                    <p:animEffect transition="in" filter="barn(outHorizontal)">
                                      <p:cBhvr>
                                        <p:cTn id="7" dur="5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3492"/>
                                        </p:tgtEl>
                                        <p:attrNameLst>
                                          <p:attrName>style.visibility</p:attrName>
                                        </p:attrNameLst>
                                      </p:cBhvr>
                                      <p:to>
                                        <p:strVal val="visible"/>
                                      </p:to>
                                    </p:set>
                                    <p:animEffect transition="in" filter="slide(fromBottom)">
                                      <p:cBhvr>
                                        <p:cTn id="12" dur="500"/>
                                        <p:tgtEl>
                                          <p:spTgt spid="63492"/>
                                        </p:tgtEl>
                                      </p:cBhvr>
                                    </p:animEffect>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63510"/>
                                        </p:tgtEl>
                                        <p:attrNameLst>
                                          <p:attrName>style.visibility</p:attrName>
                                        </p:attrNameLst>
                                      </p:cBhvr>
                                      <p:to>
                                        <p:strVal val="visible"/>
                                      </p:to>
                                    </p:set>
                                    <p:anim calcmode="lin" valueType="num">
                                      <p:cBhvr>
                                        <p:cTn id="16" dur="500" fill="hold"/>
                                        <p:tgtEl>
                                          <p:spTgt spid="63510"/>
                                        </p:tgtEl>
                                        <p:attrNameLst>
                                          <p:attrName>ppt_w</p:attrName>
                                        </p:attrNameLst>
                                      </p:cBhvr>
                                      <p:tavLst>
                                        <p:tav tm="0">
                                          <p:val>
                                            <p:fltVal val="0"/>
                                          </p:val>
                                        </p:tav>
                                        <p:tav tm="100000">
                                          <p:val>
                                            <p:strVal val="#ppt_w"/>
                                          </p:val>
                                        </p:tav>
                                      </p:tavLst>
                                    </p:anim>
                                    <p:anim calcmode="lin" valueType="num">
                                      <p:cBhvr>
                                        <p:cTn id="17" dur="500" fill="hold"/>
                                        <p:tgtEl>
                                          <p:spTgt spid="63510"/>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63508"/>
                                        </p:tgtEl>
                                        <p:attrNameLst>
                                          <p:attrName>style.visibility</p:attrName>
                                        </p:attrNameLst>
                                      </p:cBhvr>
                                      <p:to>
                                        <p:strVal val="visible"/>
                                      </p:to>
                                    </p:set>
                                    <p:anim calcmode="lin" valueType="num">
                                      <p:cBhvr>
                                        <p:cTn id="21" dur="500" fill="hold"/>
                                        <p:tgtEl>
                                          <p:spTgt spid="63508"/>
                                        </p:tgtEl>
                                        <p:attrNameLst>
                                          <p:attrName>ppt_x</p:attrName>
                                        </p:attrNameLst>
                                      </p:cBhvr>
                                      <p:tavLst>
                                        <p:tav tm="0">
                                          <p:val>
                                            <p:strVal val="#ppt_x"/>
                                          </p:val>
                                        </p:tav>
                                        <p:tav tm="100000">
                                          <p:val>
                                            <p:strVal val="#ppt_x"/>
                                          </p:val>
                                        </p:tav>
                                      </p:tavLst>
                                    </p:anim>
                                    <p:anim calcmode="lin" valueType="num">
                                      <p:cBhvr>
                                        <p:cTn id="22" dur="500" fill="hold"/>
                                        <p:tgtEl>
                                          <p:spTgt spid="63508"/>
                                        </p:tgtEl>
                                        <p:attrNameLst>
                                          <p:attrName>ppt_y</p:attrName>
                                        </p:attrNameLst>
                                      </p:cBhvr>
                                      <p:tavLst>
                                        <p:tav tm="0">
                                          <p:val>
                                            <p:strVal val="#ppt_y+#ppt_h/2"/>
                                          </p:val>
                                        </p:tav>
                                        <p:tav tm="100000">
                                          <p:val>
                                            <p:strVal val="#ppt_y"/>
                                          </p:val>
                                        </p:tav>
                                      </p:tavLst>
                                    </p:anim>
                                    <p:anim calcmode="lin" valueType="num">
                                      <p:cBhvr>
                                        <p:cTn id="23" dur="500" fill="hold"/>
                                        <p:tgtEl>
                                          <p:spTgt spid="63508"/>
                                        </p:tgtEl>
                                        <p:attrNameLst>
                                          <p:attrName>ppt_w</p:attrName>
                                        </p:attrNameLst>
                                      </p:cBhvr>
                                      <p:tavLst>
                                        <p:tav tm="0">
                                          <p:val>
                                            <p:strVal val="#ppt_w"/>
                                          </p:val>
                                        </p:tav>
                                        <p:tav tm="100000">
                                          <p:val>
                                            <p:strVal val="#ppt_w"/>
                                          </p:val>
                                        </p:tav>
                                      </p:tavLst>
                                    </p:anim>
                                    <p:anim calcmode="lin" valueType="num">
                                      <p:cBhvr>
                                        <p:cTn id="24" dur="500" fill="hold"/>
                                        <p:tgtEl>
                                          <p:spTgt spid="63508"/>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63502"/>
                                        </p:tgtEl>
                                        <p:attrNameLst>
                                          <p:attrName>style.visibility</p:attrName>
                                        </p:attrNameLst>
                                      </p:cBhvr>
                                      <p:to>
                                        <p:strVal val="visible"/>
                                      </p:to>
                                    </p:set>
                                    <p:animEffect transition="in" filter="slide(fromBottom)">
                                      <p:cBhvr>
                                        <p:cTn id="28" dur="500"/>
                                        <p:tgtEl>
                                          <p:spTgt spid="6350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4" fill="hold" grpId="0" nodeType="clickEffect">
                                  <p:stCondLst>
                                    <p:cond delay="0"/>
                                  </p:stCondLst>
                                  <p:childTnLst>
                                    <p:set>
                                      <p:cBhvr>
                                        <p:cTn id="32" dur="1" fill="hold">
                                          <p:stCondLst>
                                            <p:cond delay="0"/>
                                          </p:stCondLst>
                                        </p:cTn>
                                        <p:tgtEl>
                                          <p:spTgt spid="63505"/>
                                        </p:tgtEl>
                                        <p:attrNameLst>
                                          <p:attrName>style.visibility</p:attrName>
                                        </p:attrNameLst>
                                      </p:cBhvr>
                                      <p:to>
                                        <p:strVal val="visible"/>
                                      </p:to>
                                    </p:set>
                                    <p:anim calcmode="lin" valueType="num">
                                      <p:cBhvr>
                                        <p:cTn id="33" dur="500" fill="hold"/>
                                        <p:tgtEl>
                                          <p:spTgt spid="63505"/>
                                        </p:tgtEl>
                                        <p:attrNameLst>
                                          <p:attrName>ppt_x</p:attrName>
                                        </p:attrNameLst>
                                      </p:cBhvr>
                                      <p:tavLst>
                                        <p:tav tm="0">
                                          <p:val>
                                            <p:strVal val="#ppt_x"/>
                                          </p:val>
                                        </p:tav>
                                        <p:tav tm="100000">
                                          <p:val>
                                            <p:strVal val="#ppt_x"/>
                                          </p:val>
                                        </p:tav>
                                      </p:tavLst>
                                    </p:anim>
                                    <p:anim calcmode="lin" valueType="num">
                                      <p:cBhvr>
                                        <p:cTn id="34" dur="500" fill="hold"/>
                                        <p:tgtEl>
                                          <p:spTgt spid="63505"/>
                                        </p:tgtEl>
                                        <p:attrNameLst>
                                          <p:attrName>ppt_y</p:attrName>
                                        </p:attrNameLst>
                                      </p:cBhvr>
                                      <p:tavLst>
                                        <p:tav tm="0">
                                          <p:val>
                                            <p:strVal val="#ppt_y+#ppt_h/2"/>
                                          </p:val>
                                        </p:tav>
                                        <p:tav tm="100000">
                                          <p:val>
                                            <p:strVal val="#ppt_y"/>
                                          </p:val>
                                        </p:tav>
                                      </p:tavLst>
                                    </p:anim>
                                    <p:anim calcmode="lin" valueType="num">
                                      <p:cBhvr>
                                        <p:cTn id="35" dur="500" fill="hold"/>
                                        <p:tgtEl>
                                          <p:spTgt spid="63505"/>
                                        </p:tgtEl>
                                        <p:attrNameLst>
                                          <p:attrName>ppt_w</p:attrName>
                                        </p:attrNameLst>
                                      </p:cBhvr>
                                      <p:tavLst>
                                        <p:tav tm="0">
                                          <p:val>
                                            <p:strVal val="#ppt_w"/>
                                          </p:val>
                                        </p:tav>
                                        <p:tav tm="100000">
                                          <p:val>
                                            <p:strVal val="#ppt_w"/>
                                          </p:val>
                                        </p:tav>
                                      </p:tavLst>
                                    </p:anim>
                                    <p:anim calcmode="lin" valueType="num">
                                      <p:cBhvr>
                                        <p:cTn id="36" dur="500" fill="hold"/>
                                        <p:tgtEl>
                                          <p:spTgt spid="63505"/>
                                        </p:tgtEl>
                                        <p:attrNameLst>
                                          <p:attrName>ppt_h</p:attrName>
                                        </p:attrNameLst>
                                      </p:cBhvr>
                                      <p:tavLst>
                                        <p:tav tm="0">
                                          <p:val>
                                            <p:fltVal val="0"/>
                                          </p:val>
                                        </p:tav>
                                        <p:tav tm="100000">
                                          <p:val>
                                            <p:strVal val="#ppt_h"/>
                                          </p:val>
                                        </p:tav>
                                      </p:tavLst>
                                    </p:anim>
                                  </p:childTnLst>
                                </p:cTn>
                              </p:par>
                            </p:childTnLst>
                          </p:cTn>
                        </p:par>
                        <p:par>
                          <p:cTn id="37" fill="hold" nodeType="afterGroup">
                            <p:stCondLst>
                              <p:cond delay="500"/>
                            </p:stCondLst>
                            <p:childTnLst>
                              <p:par>
                                <p:cTn id="38" presetID="12" presetClass="entr" presetSubtype="4" fill="hold" nodeType="afterEffect">
                                  <p:stCondLst>
                                    <p:cond delay="0"/>
                                  </p:stCondLst>
                                  <p:childTnLst>
                                    <p:set>
                                      <p:cBhvr>
                                        <p:cTn id="39" dur="1" fill="hold">
                                          <p:stCondLst>
                                            <p:cond delay="0"/>
                                          </p:stCondLst>
                                        </p:cTn>
                                        <p:tgtEl>
                                          <p:spTgt spid="63491"/>
                                        </p:tgtEl>
                                        <p:attrNameLst>
                                          <p:attrName>style.visibility</p:attrName>
                                        </p:attrNameLst>
                                      </p:cBhvr>
                                      <p:to>
                                        <p:strVal val="visible"/>
                                      </p:to>
                                    </p:set>
                                    <p:animEffect transition="in" filter="slide(fromBottom)">
                                      <p:cBhvr>
                                        <p:cTn id="40" dur="500"/>
                                        <p:tgtEl>
                                          <p:spTgt spid="63491"/>
                                        </p:tgtEl>
                                      </p:cBhvr>
                                    </p:animEffect>
                                  </p:childTnLst>
                                </p:cTn>
                              </p:par>
                            </p:childTnLst>
                          </p:cTn>
                        </p:par>
                        <p:par>
                          <p:cTn id="41" fill="hold" nodeType="afterGroup">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63511"/>
                                        </p:tgtEl>
                                        <p:attrNameLst>
                                          <p:attrName>style.visibility</p:attrName>
                                        </p:attrNameLst>
                                      </p:cBhvr>
                                      <p:to>
                                        <p:strVal val="visible"/>
                                      </p:to>
                                    </p:set>
                                    <p:anim calcmode="lin" valueType="num">
                                      <p:cBhvr>
                                        <p:cTn id="44" dur="500" fill="hold"/>
                                        <p:tgtEl>
                                          <p:spTgt spid="63511"/>
                                        </p:tgtEl>
                                        <p:attrNameLst>
                                          <p:attrName>ppt_w</p:attrName>
                                        </p:attrNameLst>
                                      </p:cBhvr>
                                      <p:tavLst>
                                        <p:tav tm="0">
                                          <p:val>
                                            <p:strVal val="2/3*#ppt_w"/>
                                          </p:val>
                                        </p:tav>
                                        <p:tav tm="100000">
                                          <p:val>
                                            <p:strVal val="#ppt_w"/>
                                          </p:val>
                                        </p:tav>
                                      </p:tavLst>
                                    </p:anim>
                                    <p:anim calcmode="lin" valueType="num">
                                      <p:cBhvr>
                                        <p:cTn id="45" dur="500" fill="hold"/>
                                        <p:tgtEl>
                                          <p:spTgt spid="63511"/>
                                        </p:tgtEl>
                                        <p:attrNameLst>
                                          <p:attrName>ppt_h</p:attrName>
                                        </p:attrNameLst>
                                      </p:cBhvr>
                                      <p:tavLst>
                                        <p:tav tm="0">
                                          <p:val>
                                            <p:strVal val="2/3*#ppt_h"/>
                                          </p:val>
                                        </p:tav>
                                        <p:tav tm="100000">
                                          <p:val>
                                            <p:strVal val="#ppt_h"/>
                                          </p:val>
                                        </p:tav>
                                      </p:tavLst>
                                    </p:anim>
                                  </p:childTnLst>
                                </p:cTn>
                              </p:par>
                            </p:childTnLst>
                          </p:cTn>
                        </p:par>
                        <p:par>
                          <p:cTn id="46" fill="hold" nodeType="afterGroup">
                            <p:stCondLst>
                              <p:cond delay="1500"/>
                            </p:stCondLst>
                            <p:childTnLst>
                              <p:par>
                                <p:cTn id="47" presetID="17" presetClass="entr" presetSubtype="8" fill="hold" grpId="0" nodeType="afterEffect">
                                  <p:stCondLst>
                                    <p:cond delay="0"/>
                                  </p:stCondLst>
                                  <p:childTnLst>
                                    <p:set>
                                      <p:cBhvr>
                                        <p:cTn id="48" dur="1" fill="hold">
                                          <p:stCondLst>
                                            <p:cond delay="0"/>
                                          </p:stCondLst>
                                        </p:cTn>
                                        <p:tgtEl>
                                          <p:spTgt spid="63507"/>
                                        </p:tgtEl>
                                        <p:attrNameLst>
                                          <p:attrName>style.visibility</p:attrName>
                                        </p:attrNameLst>
                                      </p:cBhvr>
                                      <p:to>
                                        <p:strVal val="visible"/>
                                      </p:to>
                                    </p:set>
                                    <p:anim calcmode="lin" valueType="num">
                                      <p:cBhvr>
                                        <p:cTn id="49" dur="500" fill="hold"/>
                                        <p:tgtEl>
                                          <p:spTgt spid="63507"/>
                                        </p:tgtEl>
                                        <p:attrNameLst>
                                          <p:attrName>ppt_x</p:attrName>
                                        </p:attrNameLst>
                                      </p:cBhvr>
                                      <p:tavLst>
                                        <p:tav tm="0">
                                          <p:val>
                                            <p:strVal val="#ppt_x-#ppt_w/2"/>
                                          </p:val>
                                        </p:tav>
                                        <p:tav tm="100000">
                                          <p:val>
                                            <p:strVal val="#ppt_x"/>
                                          </p:val>
                                        </p:tav>
                                      </p:tavLst>
                                    </p:anim>
                                    <p:anim calcmode="lin" valueType="num">
                                      <p:cBhvr>
                                        <p:cTn id="50" dur="500" fill="hold"/>
                                        <p:tgtEl>
                                          <p:spTgt spid="63507"/>
                                        </p:tgtEl>
                                        <p:attrNameLst>
                                          <p:attrName>ppt_y</p:attrName>
                                        </p:attrNameLst>
                                      </p:cBhvr>
                                      <p:tavLst>
                                        <p:tav tm="0">
                                          <p:val>
                                            <p:strVal val="#ppt_y"/>
                                          </p:val>
                                        </p:tav>
                                        <p:tav tm="100000">
                                          <p:val>
                                            <p:strVal val="#ppt_y"/>
                                          </p:val>
                                        </p:tav>
                                      </p:tavLst>
                                    </p:anim>
                                    <p:anim calcmode="lin" valueType="num">
                                      <p:cBhvr>
                                        <p:cTn id="51" dur="500" fill="hold"/>
                                        <p:tgtEl>
                                          <p:spTgt spid="63507"/>
                                        </p:tgtEl>
                                        <p:attrNameLst>
                                          <p:attrName>ppt_w</p:attrName>
                                        </p:attrNameLst>
                                      </p:cBhvr>
                                      <p:tavLst>
                                        <p:tav tm="0">
                                          <p:val>
                                            <p:fltVal val="0"/>
                                          </p:val>
                                        </p:tav>
                                        <p:tav tm="100000">
                                          <p:val>
                                            <p:strVal val="#ppt_w"/>
                                          </p:val>
                                        </p:tav>
                                      </p:tavLst>
                                    </p:anim>
                                    <p:anim calcmode="lin" valueType="num">
                                      <p:cBhvr>
                                        <p:cTn id="52" dur="500" fill="hold"/>
                                        <p:tgtEl>
                                          <p:spTgt spid="63507"/>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2000"/>
                            </p:stCondLst>
                            <p:childTnLst>
                              <p:par>
                                <p:cTn id="54" presetID="17" presetClass="entr" presetSubtype="2" fill="hold" grpId="0" nodeType="afterEffect">
                                  <p:stCondLst>
                                    <p:cond delay="0"/>
                                  </p:stCondLst>
                                  <p:childTnLst>
                                    <p:set>
                                      <p:cBhvr>
                                        <p:cTn id="55" dur="1" fill="hold">
                                          <p:stCondLst>
                                            <p:cond delay="0"/>
                                          </p:stCondLst>
                                        </p:cTn>
                                        <p:tgtEl>
                                          <p:spTgt spid="63501"/>
                                        </p:tgtEl>
                                        <p:attrNameLst>
                                          <p:attrName>style.visibility</p:attrName>
                                        </p:attrNameLst>
                                      </p:cBhvr>
                                      <p:to>
                                        <p:strVal val="visible"/>
                                      </p:to>
                                    </p:set>
                                    <p:anim calcmode="lin" valueType="num">
                                      <p:cBhvr>
                                        <p:cTn id="56" dur="500" fill="hold"/>
                                        <p:tgtEl>
                                          <p:spTgt spid="63501"/>
                                        </p:tgtEl>
                                        <p:attrNameLst>
                                          <p:attrName>ppt_x</p:attrName>
                                        </p:attrNameLst>
                                      </p:cBhvr>
                                      <p:tavLst>
                                        <p:tav tm="0">
                                          <p:val>
                                            <p:strVal val="#ppt_x+#ppt_w/2"/>
                                          </p:val>
                                        </p:tav>
                                        <p:tav tm="100000">
                                          <p:val>
                                            <p:strVal val="#ppt_x"/>
                                          </p:val>
                                        </p:tav>
                                      </p:tavLst>
                                    </p:anim>
                                    <p:anim calcmode="lin" valueType="num">
                                      <p:cBhvr>
                                        <p:cTn id="57" dur="500" fill="hold"/>
                                        <p:tgtEl>
                                          <p:spTgt spid="63501"/>
                                        </p:tgtEl>
                                        <p:attrNameLst>
                                          <p:attrName>ppt_y</p:attrName>
                                        </p:attrNameLst>
                                      </p:cBhvr>
                                      <p:tavLst>
                                        <p:tav tm="0">
                                          <p:val>
                                            <p:strVal val="#ppt_y"/>
                                          </p:val>
                                        </p:tav>
                                        <p:tav tm="100000">
                                          <p:val>
                                            <p:strVal val="#ppt_y"/>
                                          </p:val>
                                        </p:tav>
                                      </p:tavLst>
                                    </p:anim>
                                    <p:anim calcmode="lin" valueType="num">
                                      <p:cBhvr>
                                        <p:cTn id="58" dur="500" fill="hold"/>
                                        <p:tgtEl>
                                          <p:spTgt spid="63501"/>
                                        </p:tgtEl>
                                        <p:attrNameLst>
                                          <p:attrName>ppt_w</p:attrName>
                                        </p:attrNameLst>
                                      </p:cBhvr>
                                      <p:tavLst>
                                        <p:tav tm="0">
                                          <p:val>
                                            <p:fltVal val="0"/>
                                          </p:val>
                                        </p:tav>
                                        <p:tav tm="100000">
                                          <p:val>
                                            <p:strVal val="#ppt_w"/>
                                          </p:val>
                                        </p:tav>
                                      </p:tavLst>
                                    </p:anim>
                                    <p:anim calcmode="lin" valueType="num">
                                      <p:cBhvr>
                                        <p:cTn id="59" dur="500" fill="hold"/>
                                        <p:tgtEl>
                                          <p:spTgt spid="63501"/>
                                        </p:tgtEl>
                                        <p:attrNameLst>
                                          <p:attrName>ppt_h</p:attrName>
                                        </p:attrNameLst>
                                      </p:cBhvr>
                                      <p:tavLst>
                                        <p:tav tm="0">
                                          <p:val>
                                            <p:strVal val="#ppt_h"/>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4" fill="hold" grpId="0" nodeType="clickEffect">
                                  <p:stCondLst>
                                    <p:cond delay="0"/>
                                  </p:stCondLst>
                                  <p:childTnLst>
                                    <p:set>
                                      <p:cBhvr>
                                        <p:cTn id="63" dur="1" fill="hold">
                                          <p:stCondLst>
                                            <p:cond delay="0"/>
                                          </p:stCondLst>
                                        </p:cTn>
                                        <p:tgtEl>
                                          <p:spTgt spid="63509"/>
                                        </p:tgtEl>
                                        <p:attrNameLst>
                                          <p:attrName>style.visibility</p:attrName>
                                        </p:attrNameLst>
                                      </p:cBhvr>
                                      <p:to>
                                        <p:strVal val="visible"/>
                                      </p:to>
                                    </p:set>
                                    <p:anim calcmode="lin" valueType="num">
                                      <p:cBhvr>
                                        <p:cTn id="64" dur="500" fill="hold"/>
                                        <p:tgtEl>
                                          <p:spTgt spid="63509"/>
                                        </p:tgtEl>
                                        <p:attrNameLst>
                                          <p:attrName>ppt_x</p:attrName>
                                        </p:attrNameLst>
                                      </p:cBhvr>
                                      <p:tavLst>
                                        <p:tav tm="0">
                                          <p:val>
                                            <p:strVal val="#ppt_x"/>
                                          </p:val>
                                        </p:tav>
                                        <p:tav tm="100000">
                                          <p:val>
                                            <p:strVal val="#ppt_x"/>
                                          </p:val>
                                        </p:tav>
                                      </p:tavLst>
                                    </p:anim>
                                    <p:anim calcmode="lin" valueType="num">
                                      <p:cBhvr>
                                        <p:cTn id="65" dur="500" fill="hold"/>
                                        <p:tgtEl>
                                          <p:spTgt spid="63509"/>
                                        </p:tgtEl>
                                        <p:attrNameLst>
                                          <p:attrName>ppt_y</p:attrName>
                                        </p:attrNameLst>
                                      </p:cBhvr>
                                      <p:tavLst>
                                        <p:tav tm="0">
                                          <p:val>
                                            <p:strVal val="#ppt_y+#ppt_h/2"/>
                                          </p:val>
                                        </p:tav>
                                        <p:tav tm="100000">
                                          <p:val>
                                            <p:strVal val="#ppt_y"/>
                                          </p:val>
                                        </p:tav>
                                      </p:tavLst>
                                    </p:anim>
                                    <p:anim calcmode="lin" valueType="num">
                                      <p:cBhvr>
                                        <p:cTn id="66" dur="500" fill="hold"/>
                                        <p:tgtEl>
                                          <p:spTgt spid="63509"/>
                                        </p:tgtEl>
                                        <p:attrNameLst>
                                          <p:attrName>ppt_w</p:attrName>
                                        </p:attrNameLst>
                                      </p:cBhvr>
                                      <p:tavLst>
                                        <p:tav tm="0">
                                          <p:val>
                                            <p:strVal val="#ppt_w"/>
                                          </p:val>
                                        </p:tav>
                                        <p:tav tm="100000">
                                          <p:val>
                                            <p:strVal val="#ppt_w"/>
                                          </p:val>
                                        </p:tav>
                                      </p:tavLst>
                                    </p:anim>
                                    <p:anim calcmode="lin" valueType="num">
                                      <p:cBhvr>
                                        <p:cTn id="67" dur="500" fill="hold"/>
                                        <p:tgtEl>
                                          <p:spTgt spid="63509"/>
                                        </p:tgtEl>
                                        <p:attrNameLst>
                                          <p:attrName>ppt_h</p:attrName>
                                        </p:attrNameLst>
                                      </p:cBhvr>
                                      <p:tavLst>
                                        <p:tav tm="0">
                                          <p:val>
                                            <p:fltVal val="0"/>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63493"/>
                                        </p:tgtEl>
                                        <p:attrNameLst>
                                          <p:attrName>style.visibility</p:attrName>
                                        </p:attrNameLst>
                                      </p:cBhvr>
                                      <p:to>
                                        <p:strVal val="visible"/>
                                      </p:to>
                                    </p:set>
                                    <p:anim calcmode="lin" valueType="num">
                                      <p:cBhvr>
                                        <p:cTn id="72" dur="500" fill="hold"/>
                                        <p:tgtEl>
                                          <p:spTgt spid="63493"/>
                                        </p:tgtEl>
                                        <p:attrNameLst>
                                          <p:attrName>ppt_x</p:attrName>
                                        </p:attrNameLst>
                                      </p:cBhvr>
                                      <p:tavLst>
                                        <p:tav tm="0">
                                          <p:val>
                                            <p:strVal val="#ppt_x-#ppt_w/2"/>
                                          </p:val>
                                        </p:tav>
                                        <p:tav tm="100000">
                                          <p:val>
                                            <p:strVal val="#ppt_x"/>
                                          </p:val>
                                        </p:tav>
                                      </p:tavLst>
                                    </p:anim>
                                    <p:anim calcmode="lin" valueType="num">
                                      <p:cBhvr>
                                        <p:cTn id="73" dur="500" fill="hold"/>
                                        <p:tgtEl>
                                          <p:spTgt spid="63493"/>
                                        </p:tgtEl>
                                        <p:attrNameLst>
                                          <p:attrName>ppt_y</p:attrName>
                                        </p:attrNameLst>
                                      </p:cBhvr>
                                      <p:tavLst>
                                        <p:tav tm="0">
                                          <p:val>
                                            <p:strVal val="#ppt_y"/>
                                          </p:val>
                                        </p:tav>
                                        <p:tav tm="100000">
                                          <p:val>
                                            <p:strVal val="#ppt_y"/>
                                          </p:val>
                                        </p:tav>
                                      </p:tavLst>
                                    </p:anim>
                                    <p:anim calcmode="lin" valueType="num">
                                      <p:cBhvr>
                                        <p:cTn id="74" dur="500" fill="hold"/>
                                        <p:tgtEl>
                                          <p:spTgt spid="63493"/>
                                        </p:tgtEl>
                                        <p:attrNameLst>
                                          <p:attrName>ppt_w</p:attrName>
                                        </p:attrNameLst>
                                      </p:cBhvr>
                                      <p:tavLst>
                                        <p:tav tm="0">
                                          <p:val>
                                            <p:fltVal val="0"/>
                                          </p:val>
                                        </p:tav>
                                        <p:tav tm="100000">
                                          <p:val>
                                            <p:strVal val="#ppt_w"/>
                                          </p:val>
                                        </p:tav>
                                      </p:tavLst>
                                    </p:anim>
                                    <p:anim calcmode="lin" valueType="num">
                                      <p:cBhvr>
                                        <p:cTn id="75" dur="500" fill="hold"/>
                                        <p:tgtEl>
                                          <p:spTgt spid="63493"/>
                                        </p:tgtEl>
                                        <p:attrNameLst>
                                          <p:attrName>ppt_h</p:attrName>
                                        </p:attrNameLst>
                                      </p:cBhvr>
                                      <p:tavLst>
                                        <p:tav tm="0">
                                          <p:val>
                                            <p:strVal val="#ppt_h"/>
                                          </p:val>
                                        </p:tav>
                                        <p:tav tm="100000">
                                          <p:val>
                                            <p:strVal val="#ppt_h"/>
                                          </p:val>
                                        </p:tav>
                                      </p:tavLst>
                                    </p:anim>
                                  </p:childTnLst>
                                </p:cTn>
                              </p:par>
                            </p:childTnLst>
                          </p:cTn>
                        </p:par>
                        <p:par>
                          <p:cTn id="76" fill="hold" nodeType="afterGroup">
                            <p:stCondLst>
                              <p:cond delay="500"/>
                            </p:stCondLst>
                            <p:childTnLst>
                              <p:par>
                                <p:cTn id="77" presetID="17" presetClass="entr" presetSubtype="8" fill="hold" grpId="0" nodeType="afterEffect">
                                  <p:stCondLst>
                                    <p:cond delay="0"/>
                                  </p:stCondLst>
                                  <p:childTnLst>
                                    <p:set>
                                      <p:cBhvr>
                                        <p:cTn id="78" dur="1" fill="hold">
                                          <p:stCondLst>
                                            <p:cond delay="0"/>
                                          </p:stCondLst>
                                        </p:cTn>
                                        <p:tgtEl>
                                          <p:spTgt spid="63499"/>
                                        </p:tgtEl>
                                        <p:attrNameLst>
                                          <p:attrName>style.visibility</p:attrName>
                                        </p:attrNameLst>
                                      </p:cBhvr>
                                      <p:to>
                                        <p:strVal val="visible"/>
                                      </p:to>
                                    </p:set>
                                    <p:anim calcmode="lin" valueType="num">
                                      <p:cBhvr>
                                        <p:cTn id="79" dur="500" fill="hold"/>
                                        <p:tgtEl>
                                          <p:spTgt spid="63499"/>
                                        </p:tgtEl>
                                        <p:attrNameLst>
                                          <p:attrName>ppt_x</p:attrName>
                                        </p:attrNameLst>
                                      </p:cBhvr>
                                      <p:tavLst>
                                        <p:tav tm="0">
                                          <p:val>
                                            <p:strVal val="#ppt_x-#ppt_w/2"/>
                                          </p:val>
                                        </p:tav>
                                        <p:tav tm="100000">
                                          <p:val>
                                            <p:strVal val="#ppt_x"/>
                                          </p:val>
                                        </p:tav>
                                      </p:tavLst>
                                    </p:anim>
                                    <p:anim calcmode="lin" valueType="num">
                                      <p:cBhvr>
                                        <p:cTn id="80" dur="500" fill="hold"/>
                                        <p:tgtEl>
                                          <p:spTgt spid="63499"/>
                                        </p:tgtEl>
                                        <p:attrNameLst>
                                          <p:attrName>ppt_y</p:attrName>
                                        </p:attrNameLst>
                                      </p:cBhvr>
                                      <p:tavLst>
                                        <p:tav tm="0">
                                          <p:val>
                                            <p:strVal val="#ppt_y"/>
                                          </p:val>
                                        </p:tav>
                                        <p:tav tm="100000">
                                          <p:val>
                                            <p:strVal val="#ppt_y"/>
                                          </p:val>
                                        </p:tav>
                                      </p:tavLst>
                                    </p:anim>
                                    <p:anim calcmode="lin" valueType="num">
                                      <p:cBhvr>
                                        <p:cTn id="81" dur="500" fill="hold"/>
                                        <p:tgtEl>
                                          <p:spTgt spid="63499"/>
                                        </p:tgtEl>
                                        <p:attrNameLst>
                                          <p:attrName>ppt_w</p:attrName>
                                        </p:attrNameLst>
                                      </p:cBhvr>
                                      <p:tavLst>
                                        <p:tav tm="0">
                                          <p:val>
                                            <p:fltVal val="0"/>
                                          </p:val>
                                        </p:tav>
                                        <p:tav tm="100000">
                                          <p:val>
                                            <p:strVal val="#ppt_w"/>
                                          </p:val>
                                        </p:tav>
                                      </p:tavLst>
                                    </p:anim>
                                    <p:anim calcmode="lin" valueType="num">
                                      <p:cBhvr>
                                        <p:cTn id="82" dur="500" fill="hold"/>
                                        <p:tgtEl>
                                          <p:spTgt spid="63499"/>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1000"/>
                            </p:stCondLst>
                            <p:childTnLst>
                              <p:par>
                                <p:cTn id="84" presetID="17" presetClass="entr" presetSubtype="4" fill="hold" grpId="0" nodeType="afterEffect">
                                  <p:stCondLst>
                                    <p:cond delay="0"/>
                                  </p:stCondLst>
                                  <p:childTnLst>
                                    <p:set>
                                      <p:cBhvr>
                                        <p:cTn id="85" dur="1" fill="hold">
                                          <p:stCondLst>
                                            <p:cond delay="0"/>
                                          </p:stCondLst>
                                        </p:cTn>
                                        <p:tgtEl>
                                          <p:spTgt spid="63494"/>
                                        </p:tgtEl>
                                        <p:attrNameLst>
                                          <p:attrName>style.visibility</p:attrName>
                                        </p:attrNameLst>
                                      </p:cBhvr>
                                      <p:to>
                                        <p:strVal val="visible"/>
                                      </p:to>
                                    </p:set>
                                    <p:anim calcmode="lin" valueType="num">
                                      <p:cBhvr>
                                        <p:cTn id="86" dur="500" fill="hold"/>
                                        <p:tgtEl>
                                          <p:spTgt spid="63494"/>
                                        </p:tgtEl>
                                        <p:attrNameLst>
                                          <p:attrName>ppt_x</p:attrName>
                                        </p:attrNameLst>
                                      </p:cBhvr>
                                      <p:tavLst>
                                        <p:tav tm="0">
                                          <p:val>
                                            <p:strVal val="#ppt_x"/>
                                          </p:val>
                                        </p:tav>
                                        <p:tav tm="100000">
                                          <p:val>
                                            <p:strVal val="#ppt_x"/>
                                          </p:val>
                                        </p:tav>
                                      </p:tavLst>
                                    </p:anim>
                                    <p:anim calcmode="lin" valueType="num">
                                      <p:cBhvr>
                                        <p:cTn id="87" dur="500" fill="hold"/>
                                        <p:tgtEl>
                                          <p:spTgt spid="63494"/>
                                        </p:tgtEl>
                                        <p:attrNameLst>
                                          <p:attrName>ppt_y</p:attrName>
                                        </p:attrNameLst>
                                      </p:cBhvr>
                                      <p:tavLst>
                                        <p:tav tm="0">
                                          <p:val>
                                            <p:strVal val="#ppt_y+#ppt_h/2"/>
                                          </p:val>
                                        </p:tav>
                                        <p:tav tm="100000">
                                          <p:val>
                                            <p:strVal val="#ppt_y"/>
                                          </p:val>
                                        </p:tav>
                                      </p:tavLst>
                                    </p:anim>
                                    <p:anim calcmode="lin" valueType="num">
                                      <p:cBhvr>
                                        <p:cTn id="88" dur="500" fill="hold"/>
                                        <p:tgtEl>
                                          <p:spTgt spid="63494"/>
                                        </p:tgtEl>
                                        <p:attrNameLst>
                                          <p:attrName>ppt_w</p:attrName>
                                        </p:attrNameLst>
                                      </p:cBhvr>
                                      <p:tavLst>
                                        <p:tav tm="0">
                                          <p:val>
                                            <p:strVal val="#ppt_w"/>
                                          </p:val>
                                        </p:tav>
                                        <p:tav tm="100000">
                                          <p:val>
                                            <p:strVal val="#ppt_w"/>
                                          </p:val>
                                        </p:tav>
                                      </p:tavLst>
                                    </p:anim>
                                    <p:anim calcmode="lin" valueType="num">
                                      <p:cBhvr>
                                        <p:cTn id="89" dur="500" fill="hold"/>
                                        <p:tgtEl>
                                          <p:spTgt spid="63494"/>
                                        </p:tgtEl>
                                        <p:attrNameLst>
                                          <p:attrName>ppt_h</p:attrName>
                                        </p:attrNameLst>
                                      </p:cBhvr>
                                      <p:tavLst>
                                        <p:tav tm="0">
                                          <p:val>
                                            <p:fltVal val="0"/>
                                          </p:val>
                                        </p:tav>
                                        <p:tav tm="100000">
                                          <p:val>
                                            <p:strVal val="#ppt_h"/>
                                          </p:val>
                                        </p:tav>
                                      </p:tavLst>
                                    </p:anim>
                                  </p:childTnLst>
                                </p:cTn>
                              </p:par>
                            </p:childTnLst>
                          </p:cTn>
                        </p:par>
                        <p:par>
                          <p:cTn id="90" fill="hold" nodeType="afterGroup">
                            <p:stCondLst>
                              <p:cond delay="1500"/>
                            </p:stCondLst>
                            <p:childTnLst>
                              <p:par>
                                <p:cTn id="91" presetID="17" presetClass="entr" presetSubtype="4" fill="hold" grpId="0" nodeType="afterEffect">
                                  <p:stCondLst>
                                    <p:cond delay="0"/>
                                  </p:stCondLst>
                                  <p:childTnLst>
                                    <p:set>
                                      <p:cBhvr>
                                        <p:cTn id="92" dur="1" fill="hold">
                                          <p:stCondLst>
                                            <p:cond delay="0"/>
                                          </p:stCondLst>
                                        </p:cTn>
                                        <p:tgtEl>
                                          <p:spTgt spid="63500"/>
                                        </p:tgtEl>
                                        <p:attrNameLst>
                                          <p:attrName>style.visibility</p:attrName>
                                        </p:attrNameLst>
                                      </p:cBhvr>
                                      <p:to>
                                        <p:strVal val="visible"/>
                                      </p:to>
                                    </p:set>
                                    <p:anim calcmode="lin" valueType="num">
                                      <p:cBhvr>
                                        <p:cTn id="93" dur="500" fill="hold"/>
                                        <p:tgtEl>
                                          <p:spTgt spid="63500"/>
                                        </p:tgtEl>
                                        <p:attrNameLst>
                                          <p:attrName>ppt_x</p:attrName>
                                        </p:attrNameLst>
                                      </p:cBhvr>
                                      <p:tavLst>
                                        <p:tav tm="0">
                                          <p:val>
                                            <p:strVal val="#ppt_x"/>
                                          </p:val>
                                        </p:tav>
                                        <p:tav tm="100000">
                                          <p:val>
                                            <p:strVal val="#ppt_x"/>
                                          </p:val>
                                        </p:tav>
                                      </p:tavLst>
                                    </p:anim>
                                    <p:anim calcmode="lin" valueType="num">
                                      <p:cBhvr>
                                        <p:cTn id="94" dur="500" fill="hold"/>
                                        <p:tgtEl>
                                          <p:spTgt spid="63500"/>
                                        </p:tgtEl>
                                        <p:attrNameLst>
                                          <p:attrName>ppt_y</p:attrName>
                                        </p:attrNameLst>
                                      </p:cBhvr>
                                      <p:tavLst>
                                        <p:tav tm="0">
                                          <p:val>
                                            <p:strVal val="#ppt_y+#ppt_h/2"/>
                                          </p:val>
                                        </p:tav>
                                        <p:tav tm="100000">
                                          <p:val>
                                            <p:strVal val="#ppt_y"/>
                                          </p:val>
                                        </p:tav>
                                      </p:tavLst>
                                    </p:anim>
                                    <p:anim calcmode="lin" valueType="num">
                                      <p:cBhvr>
                                        <p:cTn id="95" dur="500" fill="hold"/>
                                        <p:tgtEl>
                                          <p:spTgt spid="63500"/>
                                        </p:tgtEl>
                                        <p:attrNameLst>
                                          <p:attrName>ppt_w</p:attrName>
                                        </p:attrNameLst>
                                      </p:cBhvr>
                                      <p:tavLst>
                                        <p:tav tm="0">
                                          <p:val>
                                            <p:strVal val="#ppt_w"/>
                                          </p:val>
                                        </p:tav>
                                        <p:tav tm="100000">
                                          <p:val>
                                            <p:strVal val="#ppt_w"/>
                                          </p:val>
                                        </p:tav>
                                      </p:tavLst>
                                    </p:anim>
                                    <p:anim calcmode="lin" valueType="num">
                                      <p:cBhvr>
                                        <p:cTn id="96" dur="500" fill="hold"/>
                                        <p:tgtEl>
                                          <p:spTgt spid="63500"/>
                                        </p:tgtEl>
                                        <p:attrNameLst>
                                          <p:attrName>ppt_h</p:attrName>
                                        </p:attrNameLst>
                                      </p:cBhvr>
                                      <p:tavLst>
                                        <p:tav tm="0">
                                          <p:val>
                                            <p:fltVal val="0"/>
                                          </p:val>
                                        </p:tav>
                                        <p:tav tm="100000">
                                          <p:val>
                                            <p:strVal val="#ppt_h"/>
                                          </p:val>
                                        </p:tav>
                                      </p:tavLst>
                                    </p:anim>
                                  </p:childTnLst>
                                </p:cTn>
                              </p:par>
                            </p:childTnLst>
                          </p:cTn>
                        </p:par>
                        <p:par>
                          <p:cTn id="97" fill="hold" nodeType="afterGroup">
                            <p:stCondLst>
                              <p:cond delay="2000"/>
                            </p:stCondLst>
                            <p:childTnLst>
                              <p:par>
                                <p:cTn id="98" presetID="3" presetClass="entr" presetSubtype="5" fill="hold" grpId="0" nodeType="afterEffect">
                                  <p:stCondLst>
                                    <p:cond delay="0"/>
                                  </p:stCondLst>
                                  <p:childTnLst>
                                    <p:set>
                                      <p:cBhvr>
                                        <p:cTn id="99" dur="1" fill="hold">
                                          <p:stCondLst>
                                            <p:cond delay="0"/>
                                          </p:stCondLst>
                                        </p:cTn>
                                        <p:tgtEl>
                                          <p:spTgt spid="63497"/>
                                        </p:tgtEl>
                                        <p:attrNameLst>
                                          <p:attrName>style.visibility</p:attrName>
                                        </p:attrNameLst>
                                      </p:cBhvr>
                                      <p:to>
                                        <p:strVal val="visible"/>
                                      </p:to>
                                    </p:set>
                                    <p:animEffect transition="in" filter="blinds(vertical)">
                                      <p:cBhvr>
                                        <p:cTn id="100" dur="500"/>
                                        <p:tgtEl>
                                          <p:spTgt spid="63497"/>
                                        </p:tgtEl>
                                      </p:cBhvr>
                                    </p:animEffect>
                                  </p:childTnLst>
                                </p:cTn>
                              </p:par>
                            </p:childTnLst>
                          </p:cTn>
                        </p:par>
                        <p:par>
                          <p:cTn id="101" fill="hold" nodeType="afterGroup">
                            <p:stCondLst>
                              <p:cond delay="2500"/>
                            </p:stCondLst>
                            <p:childTnLst>
                              <p:par>
                                <p:cTn id="102" presetID="12" presetClass="entr" presetSubtype="4" fill="hold" grpId="0" nodeType="afterEffect">
                                  <p:stCondLst>
                                    <p:cond delay="0"/>
                                  </p:stCondLst>
                                  <p:childTnLst>
                                    <p:set>
                                      <p:cBhvr>
                                        <p:cTn id="103" dur="1" fill="hold">
                                          <p:stCondLst>
                                            <p:cond delay="0"/>
                                          </p:stCondLst>
                                        </p:cTn>
                                        <p:tgtEl>
                                          <p:spTgt spid="63503"/>
                                        </p:tgtEl>
                                        <p:attrNameLst>
                                          <p:attrName>style.visibility</p:attrName>
                                        </p:attrNameLst>
                                      </p:cBhvr>
                                      <p:to>
                                        <p:strVal val="visible"/>
                                      </p:to>
                                    </p:set>
                                    <p:animEffect transition="in" filter="slide(fromBottom)">
                                      <p:cBhvr>
                                        <p:cTn id="104" dur="500"/>
                                        <p:tgtEl>
                                          <p:spTgt spid="63503"/>
                                        </p:tgtEl>
                                      </p:cBhvr>
                                    </p:animEffect>
                                  </p:childTnLst>
                                </p:cTn>
                              </p:par>
                            </p:childTnLst>
                          </p:cTn>
                        </p:par>
                        <p:par>
                          <p:cTn id="105" fill="hold" nodeType="afterGroup">
                            <p:stCondLst>
                              <p:cond delay="3000"/>
                            </p:stCondLst>
                            <p:childTnLst>
                              <p:par>
                                <p:cTn id="106" presetID="23" presetClass="entr" presetSubtype="16" fill="hold" grpId="0" nodeType="afterEffect">
                                  <p:stCondLst>
                                    <p:cond delay="0"/>
                                  </p:stCondLst>
                                  <p:childTnLst>
                                    <p:set>
                                      <p:cBhvr>
                                        <p:cTn id="107" dur="1" fill="hold">
                                          <p:stCondLst>
                                            <p:cond delay="0"/>
                                          </p:stCondLst>
                                        </p:cTn>
                                        <p:tgtEl>
                                          <p:spTgt spid="63513"/>
                                        </p:tgtEl>
                                        <p:attrNameLst>
                                          <p:attrName>style.visibility</p:attrName>
                                        </p:attrNameLst>
                                      </p:cBhvr>
                                      <p:to>
                                        <p:strVal val="visible"/>
                                      </p:to>
                                    </p:set>
                                    <p:anim calcmode="lin" valueType="num">
                                      <p:cBhvr>
                                        <p:cTn id="108" dur="500" fill="hold"/>
                                        <p:tgtEl>
                                          <p:spTgt spid="63513"/>
                                        </p:tgtEl>
                                        <p:attrNameLst>
                                          <p:attrName>ppt_w</p:attrName>
                                        </p:attrNameLst>
                                      </p:cBhvr>
                                      <p:tavLst>
                                        <p:tav tm="0">
                                          <p:val>
                                            <p:fltVal val="0"/>
                                          </p:val>
                                        </p:tav>
                                        <p:tav tm="100000">
                                          <p:val>
                                            <p:strVal val="#ppt_w"/>
                                          </p:val>
                                        </p:tav>
                                      </p:tavLst>
                                    </p:anim>
                                    <p:anim calcmode="lin" valueType="num">
                                      <p:cBhvr>
                                        <p:cTn id="109" dur="500" fill="hold"/>
                                        <p:tgtEl>
                                          <p:spTgt spid="63513"/>
                                        </p:tgtEl>
                                        <p:attrNameLst>
                                          <p:attrName>ppt_h</p:attrName>
                                        </p:attrNameLst>
                                      </p:cBhvr>
                                      <p:tavLst>
                                        <p:tav tm="0">
                                          <p:val>
                                            <p:fltVal val="0"/>
                                          </p:val>
                                        </p:tav>
                                        <p:tav tm="100000">
                                          <p:val>
                                            <p:strVal val="#ppt_h"/>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6" presetClass="entr" presetSubtype="42" fill="hold" grpId="0" nodeType="clickEffect">
                                  <p:stCondLst>
                                    <p:cond delay="0"/>
                                  </p:stCondLst>
                                  <p:childTnLst>
                                    <p:set>
                                      <p:cBhvr>
                                        <p:cTn id="113" dur="1" fill="hold">
                                          <p:stCondLst>
                                            <p:cond delay="0"/>
                                          </p:stCondLst>
                                        </p:cTn>
                                        <p:tgtEl>
                                          <p:spTgt spid="63495"/>
                                        </p:tgtEl>
                                        <p:attrNameLst>
                                          <p:attrName>style.visibility</p:attrName>
                                        </p:attrNameLst>
                                      </p:cBhvr>
                                      <p:to>
                                        <p:strVal val="visible"/>
                                      </p:to>
                                    </p:set>
                                    <p:animEffect transition="in" filter="barn(outHorizontal)">
                                      <p:cBhvr>
                                        <p:cTn id="114" dur="500"/>
                                        <p:tgtEl>
                                          <p:spTgt spid="63495"/>
                                        </p:tgtEl>
                                      </p:cBhvr>
                                    </p:animEffect>
                                  </p:childTnLst>
                                </p:cTn>
                              </p:par>
                            </p:childTnLst>
                          </p:cTn>
                        </p:par>
                        <p:par>
                          <p:cTn id="115" fill="hold" nodeType="afterGroup">
                            <p:stCondLst>
                              <p:cond delay="500"/>
                            </p:stCondLst>
                            <p:childTnLst>
                              <p:par>
                                <p:cTn id="116" presetID="16" presetClass="entr" presetSubtype="37" fill="hold" grpId="0" nodeType="afterEffect">
                                  <p:stCondLst>
                                    <p:cond delay="0"/>
                                  </p:stCondLst>
                                  <p:childTnLst>
                                    <p:set>
                                      <p:cBhvr>
                                        <p:cTn id="117" dur="1" fill="hold">
                                          <p:stCondLst>
                                            <p:cond delay="0"/>
                                          </p:stCondLst>
                                        </p:cTn>
                                        <p:tgtEl>
                                          <p:spTgt spid="63498"/>
                                        </p:tgtEl>
                                        <p:attrNameLst>
                                          <p:attrName>style.visibility</p:attrName>
                                        </p:attrNameLst>
                                      </p:cBhvr>
                                      <p:to>
                                        <p:strVal val="visible"/>
                                      </p:to>
                                    </p:set>
                                    <p:animEffect transition="in" filter="barn(outVertical)">
                                      <p:cBhvr>
                                        <p:cTn id="118" dur="500"/>
                                        <p:tgtEl>
                                          <p:spTgt spid="63498"/>
                                        </p:tgtEl>
                                      </p:cBhvr>
                                    </p:animEffect>
                                  </p:childTnLst>
                                </p:cTn>
                              </p:par>
                            </p:childTnLst>
                          </p:cTn>
                        </p:par>
                        <p:par>
                          <p:cTn id="119" fill="hold" nodeType="afterGroup">
                            <p:stCondLst>
                              <p:cond delay="1000"/>
                            </p:stCondLst>
                            <p:childTnLst>
                              <p:par>
                                <p:cTn id="120" presetID="12" presetClass="entr" presetSubtype="4" fill="hold" grpId="0" nodeType="afterEffect">
                                  <p:stCondLst>
                                    <p:cond delay="0"/>
                                  </p:stCondLst>
                                  <p:childTnLst>
                                    <p:set>
                                      <p:cBhvr>
                                        <p:cTn id="121" dur="1" fill="hold">
                                          <p:stCondLst>
                                            <p:cond delay="0"/>
                                          </p:stCondLst>
                                        </p:cTn>
                                        <p:tgtEl>
                                          <p:spTgt spid="63504"/>
                                        </p:tgtEl>
                                        <p:attrNameLst>
                                          <p:attrName>style.visibility</p:attrName>
                                        </p:attrNameLst>
                                      </p:cBhvr>
                                      <p:to>
                                        <p:strVal val="visible"/>
                                      </p:to>
                                    </p:set>
                                    <p:animEffect transition="in" filter="slide(fromBottom)">
                                      <p:cBhvr>
                                        <p:cTn id="122" dur="500"/>
                                        <p:tgtEl>
                                          <p:spTgt spid="63504"/>
                                        </p:tgtEl>
                                      </p:cBhvr>
                                    </p:animEffect>
                                  </p:childTnLst>
                                </p:cTn>
                              </p:par>
                            </p:childTnLst>
                          </p:cTn>
                        </p:par>
                        <p:par>
                          <p:cTn id="123" fill="hold" nodeType="afterGroup">
                            <p:stCondLst>
                              <p:cond delay="1500"/>
                            </p:stCondLst>
                            <p:childTnLst>
                              <p:par>
                                <p:cTn id="124" presetID="17" presetClass="entr" presetSubtype="4" fill="hold" grpId="0" nodeType="afterEffect">
                                  <p:stCondLst>
                                    <p:cond delay="0"/>
                                  </p:stCondLst>
                                  <p:childTnLst>
                                    <p:set>
                                      <p:cBhvr>
                                        <p:cTn id="125" dur="1" fill="hold">
                                          <p:stCondLst>
                                            <p:cond delay="0"/>
                                          </p:stCondLst>
                                        </p:cTn>
                                        <p:tgtEl>
                                          <p:spTgt spid="63506"/>
                                        </p:tgtEl>
                                        <p:attrNameLst>
                                          <p:attrName>style.visibility</p:attrName>
                                        </p:attrNameLst>
                                      </p:cBhvr>
                                      <p:to>
                                        <p:strVal val="visible"/>
                                      </p:to>
                                    </p:set>
                                    <p:anim calcmode="lin" valueType="num">
                                      <p:cBhvr>
                                        <p:cTn id="126" dur="500" fill="hold"/>
                                        <p:tgtEl>
                                          <p:spTgt spid="63506"/>
                                        </p:tgtEl>
                                        <p:attrNameLst>
                                          <p:attrName>ppt_x</p:attrName>
                                        </p:attrNameLst>
                                      </p:cBhvr>
                                      <p:tavLst>
                                        <p:tav tm="0">
                                          <p:val>
                                            <p:strVal val="#ppt_x"/>
                                          </p:val>
                                        </p:tav>
                                        <p:tav tm="100000">
                                          <p:val>
                                            <p:strVal val="#ppt_x"/>
                                          </p:val>
                                        </p:tav>
                                      </p:tavLst>
                                    </p:anim>
                                    <p:anim calcmode="lin" valueType="num">
                                      <p:cBhvr>
                                        <p:cTn id="127" dur="500" fill="hold"/>
                                        <p:tgtEl>
                                          <p:spTgt spid="63506"/>
                                        </p:tgtEl>
                                        <p:attrNameLst>
                                          <p:attrName>ppt_y</p:attrName>
                                        </p:attrNameLst>
                                      </p:cBhvr>
                                      <p:tavLst>
                                        <p:tav tm="0">
                                          <p:val>
                                            <p:strVal val="#ppt_y+#ppt_h/2"/>
                                          </p:val>
                                        </p:tav>
                                        <p:tav tm="100000">
                                          <p:val>
                                            <p:strVal val="#ppt_y"/>
                                          </p:val>
                                        </p:tav>
                                      </p:tavLst>
                                    </p:anim>
                                    <p:anim calcmode="lin" valueType="num">
                                      <p:cBhvr>
                                        <p:cTn id="128" dur="500" fill="hold"/>
                                        <p:tgtEl>
                                          <p:spTgt spid="63506"/>
                                        </p:tgtEl>
                                        <p:attrNameLst>
                                          <p:attrName>ppt_w</p:attrName>
                                        </p:attrNameLst>
                                      </p:cBhvr>
                                      <p:tavLst>
                                        <p:tav tm="0">
                                          <p:val>
                                            <p:strVal val="#ppt_w"/>
                                          </p:val>
                                        </p:tav>
                                        <p:tav tm="100000">
                                          <p:val>
                                            <p:strVal val="#ppt_w"/>
                                          </p:val>
                                        </p:tav>
                                      </p:tavLst>
                                    </p:anim>
                                    <p:anim calcmode="lin" valueType="num">
                                      <p:cBhvr>
                                        <p:cTn id="129" dur="500" fill="hold"/>
                                        <p:tgtEl>
                                          <p:spTgt spid="63506"/>
                                        </p:tgtEl>
                                        <p:attrNameLst>
                                          <p:attrName>ppt_h</p:attrName>
                                        </p:attrNameLst>
                                      </p:cBhvr>
                                      <p:tavLst>
                                        <p:tav tm="0">
                                          <p:val>
                                            <p:fltVal val="0"/>
                                          </p:val>
                                        </p:tav>
                                        <p:tav tm="100000">
                                          <p:val>
                                            <p:strVal val="#ppt_h"/>
                                          </p:val>
                                        </p:tav>
                                      </p:tavLst>
                                    </p:anim>
                                  </p:childTnLst>
                                </p:cTn>
                              </p:par>
                            </p:childTnLst>
                          </p:cTn>
                        </p:par>
                        <p:par>
                          <p:cTn id="130" fill="hold" nodeType="afterGroup">
                            <p:stCondLst>
                              <p:cond delay="2000"/>
                            </p:stCondLst>
                            <p:childTnLst>
                              <p:par>
                                <p:cTn id="131" presetID="23" presetClass="entr" presetSubtype="16" fill="hold" grpId="0" nodeType="afterEffect">
                                  <p:stCondLst>
                                    <p:cond delay="0"/>
                                  </p:stCondLst>
                                  <p:childTnLst>
                                    <p:set>
                                      <p:cBhvr>
                                        <p:cTn id="132" dur="1" fill="hold">
                                          <p:stCondLst>
                                            <p:cond delay="0"/>
                                          </p:stCondLst>
                                        </p:cTn>
                                        <p:tgtEl>
                                          <p:spTgt spid="63512"/>
                                        </p:tgtEl>
                                        <p:attrNameLst>
                                          <p:attrName>style.visibility</p:attrName>
                                        </p:attrNameLst>
                                      </p:cBhvr>
                                      <p:to>
                                        <p:strVal val="visible"/>
                                      </p:to>
                                    </p:set>
                                    <p:anim calcmode="lin" valueType="num">
                                      <p:cBhvr>
                                        <p:cTn id="133" dur="500" fill="hold"/>
                                        <p:tgtEl>
                                          <p:spTgt spid="63512"/>
                                        </p:tgtEl>
                                        <p:attrNameLst>
                                          <p:attrName>ppt_w</p:attrName>
                                        </p:attrNameLst>
                                      </p:cBhvr>
                                      <p:tavLst>
                                        <p:tav tm="0">
                                          <p:val>
                                            <p:fltVal val="0"/>
                                          </p:val>
                                        </p:tav>
                                        <p:tav tm="100000">
                                          <p:val>
                                            <p:strVal val="#ppt_w"/>
                                          </p:val>
                                        </p:tav>
                                      </p:tavLst>
                                    </p:anim>
                                    <p:anim calcmode="lin" valueType="num">
                                      <p:cBhvr>
                                        <p:cTn id="134" dur="500" fill="hold"/>
                                        <p:tgtEl>
                                          <p:spTgt spid="63512"/>
                                        </p:tgtEl>
                                        <p:attrNameLst>
                                          <p:attrName>ppt_h</p:attrName>
                                        </p:attrNameLst>
                                      </p:cBhvr>
                                      <p:tavLst>
                                        <p:tav tm="0">
                                          <p:val>
                                            <p:fltVal val="0"/>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8" presetClass="entr" presetSubtype="9" fill="hold" grpId="0" nodeType="clickEffect">
                                  <p:stCondLst>
                                    <p:cond delay="0"/>
                                  </p:stCondLst>
                                  <p:childTnLst>
                                    <p:set>
                                      <p:cBhvr>
                                        <p:cTn id="138" dur="1" fill="hold">
                                          <p:stCondLst>
                                            <p:cond delay="0"/>
                                          </p:stCondLst>
                                        </p:cTn>
                                        <p:tgtEl>
                                          <p:spTgt spid="63496"/>
                                        </p:tgtEl>
                                        <p:attrNameLst>
                                          <p:attrName>style.visibility</p:attrName>
                                        </p:attrNameLst>
                                      </p:cBhvr>
                                      <p:to>
                                        <p:strVal val="visible"/>
                                      </p:to>
                                    </p:set>
                                    <p:animEffect transition="in" filter="strips(upLeft)">
                                      <p:cBhvr>
                                        <p:cTn id="139" dur="500"/>
                                        <p:tgtEl>
                                          <p:spTgt spid="6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3" grpId="0" animBg="1"/>
      <p:bldP spid="63494" grpId="0" animBg="1"/>
      <p:bldP spid="63495" grpId="0" animBg="1"/>
      <p:bldP spid="63496" grpId="0" animBg="1"/>
      <p:bldP spid="63497" grpId="0" animBg="1"/>
      <p:bldP spid="63498" grpId="0" animBg="1"/>
      <p:bldP spid="63499" grpId="0" autoUpdateAnimBg="0"/>
      <p:bldP spid="63500" grpId="0" autoUpdateAnimBg="0"/>
      <p:bldP spid="63501" grpId="0" autoUpdateAnimBg="0"/>
      <p:bldP spid="63502" grpId="0" autoUpdateAnimBg="0"/>
      <p:bldP spid="63503" grpId="0" autoUpdateAnimBg="0"/>
      <p:bldP spid="63504" grpId="0" autoUpdateAnimBg="0"/>
      <p:bldP spid="63505" grpId="0" animBg="1"/>
      <p:bldP spid="63506" grpId="0" animBg="1"/>
      <p:bldP spid="63507" grpId="0" animBg="1"/>
      <p:bldP spid="63509" grpId="0" autoUpdateAnimBg="0"/>
      <p:bldP spid="63508" grpId="0" autoUpdateAnimBg="0"/>
      <p:bldP spid="63512" grpId="0" animBg="1" autoUpdateAnimBg="0"/>
      <p:bldP spid="635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609600"/>
            <a:ext cx="7010400" cy="762000"/>
          </a:xfrm>
        </p:spPr>
        <p:txBody>
          <a:bodyPr/>
          <a:lstStyle/>
          <a:p>
            <a:r>
              <a:rPr lang="de-DE" sz="3200">
                <a:latin typeface="Calibri" charset="0"/>
              </a:rPr>
              <a:t>Der feuchtadiabatische Hebungsgradient</a:t>
            </a:r>
          </a:p>
        </p:txBody>
      </p:sp>
      <p:sp>
        <p:nvSpPr>
          <p:cNvPr id="64515" name="Text Box 3"/>
          <p:cNvSpPr txBox="1">
            <a:spLocks noChangeArrowheads="1"/>
          </p:cNvSpPr>
          <p:nvPr/>
        </p:nvSpPr>
        <p:spPr bwMode="auto">
          <a:xfrm>
            <a:off x="3833813" y="2332038"/>
            <a:ext cx="1312862"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3200"/>
              <a:t>beträgt</a:t>
            </a:r>
            <a:endParaRPr lang="de-DE"/>
          </a:p>
        </p:txBody>
      </p:sp>
      <p:graphicFrame>
        <p:nvGraphicFramePr>
          <p:cNvPr id="64516" name="Object 2"/>
          <p:cNvGraphicFramePr>
            <a:graphicFrameLocks noChangeAspect="1"/>
          </p:cNvGraphicFramePr>
          <p:nvPr/>
        </p:nvGraphicFramePr>
        <p:xfrm>
          <a:off x="3352800" y="3200400"/>
          <a:ext cx="2532063" cy="1055688"/>
        </p:xfrm>
        <a:graphic>
          <a:graphicData uri="http://schemas.openxmlformats.org/presentationml/2006/ole">
            <mc:AlternateContent xmlns:mc="http://schemas.openxmlformats.org/markup-compatibility/2006">
              <mc:Choice xmlns:v="urn:schemas-microsoft-com:vml" Requires="v">
                <p:oleObj spid="_x0000_s22549" name="Equation" r:id="rId4" imgW="939600" imgH="393480" progId="Equation.DSMT4">
                  <p:embed/>
                </p:oleObj>
              </mc:Choice>
              <mc:Fallback>
                <p:oleObj name="Equation" r:id="rId4" imgW="93960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200400"/>
                        <a:ext cx="2532063" cy="1055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64514"/>
                                        </p:tgtEl>
                                        <p:attrNameLst>
                                          <p:attrName>style.visibility</p:attrName>
                                        </p:attrNameLst>
                                      </p:cBhvr>
                                      <p:to>
                                        <p:strVal val="visible"/>
                                      </p:to>
                                    </p:set>
                                    <p:animEffect transition="in" filter="barn(outHorizontal)">
                                      <p:cBhvr>
                                        <p:cTn id="7" dur="500"/>
                                        <p:tgtEl>
                                          <p:spTgt spid="64514"/>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iterate type="lt">
                                    <p:tmPct val="100000"/>
                                  </p:iterate>
                                  <p:childTnLst>
                                    <p:set>
                                      <p:cBhvr>
                                        <p:cTn id="10" dur="1" fill="hold">
                                          <p:stCondLst>
                                            <p:cond delay="0"/>
                                          </p:stCondLst>
                                        </p:cTn>
                                        <p:tgtEl>
                                          <p:spTgt spid="64515"/>
                                        </p:tgtEl>
                                        <p:attrNameLst>
                                          <p:attrName>style.visibility</p:attrName>
                                        </p:attrNameLst>
                                      </p:cBhvr>
                                      <p:to>
                                        <p:strVal val="visible"/>
                                      </p:to>
                                    </p:set>
                                    <p:anim calcmode="lin" valueType="num">
                                      <p:cBhvr>
                                        <p:cTn id="11" dur="75" fill="hold"/>
                                        <p:tgtEl>
                                          <p:spTgt spid="64515"/>
                                        </p:tgtEl>
                                        <p:attrNameLst>
                                          <p:attrName>ppt_w</p:attrName>
                                        </p:attrNameLst>
                                      </p:cBhvr>
                                      <p:tavLst>
                                        <p:tav tm="0">
                                          <p:val>
                                            <p:fltVal val="0"/>
                                          </p:val>
                                        </p:tav>
                                        <p:tav tm="100000">
                                          <p:val>
                                            <p:strVal val="#ppt_w"/>
                                          </p:val>
                                        </p:tav>
                                      </p:tavLst>
                                    </p:anim>
                                    <p:anim calcmode="lin" valueType="num">
                                      <p:cBhvr>
                                        <p:cTn id="12" dur="75" fill="hold"/>
                                        <p:tgtEl>
                                          <p:spTgt spid="64515"/>
                                        </p:tgtEl>
                                        <p:attrNameLst>
                                          <p:attrName>ppt_h</p:attrName>
                                        </p:attrNameLst>
                                      </p:cBhvr>
                                      <p:tavLst>
                                        <p:tav tm="0">
                                          <p:val>
                                            <p:fltVal val="0"/>
                                          </p:val>
                                        </p:tav>
                                        <p:tav tm="100000">
                                          <p:val>
                                            <p:strVal val="#ppt_h"/>
                                          </p:val>
                                        </p:tav>
                                      </p:tavLst>
                                    </p:anim>
                                  </p:childTnLst>
                                </p:cTn>
                              </p:par>
                            </p:childTnLst>
                          </p:cTn>
                        </p:par>
                        <p:par>
                          <p:cTn id="13" fill="hold" nodeType="afterGroup">
                            <p:stCondLst>
                              <p:cond delay="3025"/>
                            </p:stCondLst>
                            <p:childTnLst>
                              <p:par>
                                <p:cTn id="14" presetID="23" presetClass="entr" presetSubtype="528" fill="hold" nodeType="afterEffect">
                                  <p:stCondLst>
                                    <p:cond delay="1000"/>
                                  </p:stCondLst>
                                  <p:childTnLst>
                                    <p:set>
                                      <p:cBhvr>
                                        <p:cTn id="15" dur="1" fill="hold">
                                          <p:stCondLst>
                                            <p:cond delay="0"/>
                                          </p:stCondLst>
                                        </p:cTn>
                                        <p:tgtEl>
                                          <p:spTgt spid="64516"/>
                                        </p:tgtEl>
                                        <p:attrNameLst>
                                          <p:attrName>style.visibility</p:attrName>
                                        </p:attrNameLst>
                                      </p:cBhvr>
                                      <p:to>
                                        <p:strVal val="visible"/>
                                      </p:to>
                                    </p:set>
                                    <p:anim calcmode="lin" valueType="num">
                                      <p:cBhvr>
                                        <p:cTn id="16" dur="500" fill="hold"/>
                                        <p:tgtEl>
                                          <p:spTgt spid="64516"/>
                                        </p:tgtEl>
                                        <p:attrNameLst>
                                          <p:attrName>ppt_w</p:attrName>
                                        </p:attrNameLst>
                                      </p:cBhvr>
                                      <p:tavLst>
                                        <p:tav tm="0">
                                          <p:val>
                                            <p:fltVal val="0"/>
                                          </p:val>
                                        </p:tav>
                                        <p:tav tm="100000">
                                          <p:val>
                                            <p:strVal val="#ppt_w"/>
                                          </p:val>
                                        </p:tav>
                                      </p:tavLst>
                                    </p:anim>
                                    <p:anim calcmode="lin" valueType="num">
                                      <p:cBhvr>
                                        <p:cTn id="17" dur="500" fill="hold"/>
                                        <p:tgtEl>
                                          <p:spTgt spid="64516"/>
                                        </p:tgtEl>
                                        <p:attrNameLst>
                                          <p:attrName>ppt_h</p:attrName>
                                        </p:attrNameLst>
                                      </p:cBhvr>
                                      <p:tavLst>
                                        <p:tav tm="0">
                                          <p:val>
                                            <p:fltVal val="0"/>
                                          </p:val>
                                        </p:tav>
                                        <p:tav tm="100000">
                                          <p:val>
                                            <p:strVal val="#ppt_h"/>
                                          </p:val>
                                        </p:tav>
                                      </p:tavLst>
                                    </p:anim>
                                    <p:anim calcmode="lin" valueType="num">
                                      <p:cBhvr>
                                        <p:cTn id="18" dur="500" fill="hold"/>
                                        <p:tgtEl>
                                          <p:spTgt spid="64516"/>
                                        </p:tgtEl>
                                        <p:attrNameLst>
                                          <p:attrName>ppt_x</p:attrName>
                                        </p:attrNameLst>
                                      </p:cBhvr>
                                      <p:tavLst>
                                        <p:tav tm="0">
                                          <p:val>
                                            <p:fltVal val="0.5"/>
                                          </p:val>
                                        </p:tav>
                                        <p:tav tm="100000">
                                          <p:val>
                                            <p:strVal val="#ppt_x"/>
                                          </p:val>
                                        </p:tav>
                                      </p:tavLst>
                                    </p:anim>
                                    <p:anim calcmode="lin" valueType="num">
                                      <p:cBhvr>
                                        <p:cTn id="19" dur="500" fill="hold"/>
                                        <p:tgtEl>
                                          <p:spTgt spid="645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de-DE" sz="4000">
                <a:latin typeface="Calibri" charset="0"/>
              </a:rPr>
              <a:t>Bestimmung des ICAO-Schichtungsgradienten</a:t>
            </a:r>
          </a:p>
        </p:txBody>
      </p:sp>
      <p:sp>
        <p:nvSpPr>
          <p:cNvPr id="24581" name="Text Box 3"/>
          <p:cNvSpPr txBox="1">
            <a:spLocks noChangeArrowheads="1"/>
          </p:cNvSpPr>
          <p:nvPr/>
        </p:nvSpPr>
        <p:spPr bwMode="auto">
          <a:xfrm>
            <a:off x="5410200" y="6078538"/>
            <a:ext cx="25955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Temperatur in NN: +15°C</a:t>
            </a:r>
          </a:p>
        </p:txBody>
      </p:sp>
      <p:sp>
        <p:nvSpPr>
          <p:cNvPr id="24582" name="Text Box 4"/>
          <p:cNvSpPr txBox="1">
            <a:spLocks noChangeArrowheads="1"/>
          </p:cNvSpPr>
          <p:nvPr/>
        </p:nvSpPr>
        <p:spPr bwMode="auto">
          <a:xfrm>
            <a:off x="1081088" y="2149475"/>
            <a:ext cx="27368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lgn="r"/>
            <a:r>
              <a:rPr lang="de-DE"/>
              <a:t>Temperatur in 11 km Höhe:</a:t>
            </a:r>
            <a:br>
              <a:rPr lang="de-DE"/>
            </a:br>
            <a:r>
              <a:rPr lang="de-DE"/>
              <a:t>-56,5°C</a:t>
            </a:r>
          </a:p>
        </p:txBody>
      </p:sp>
      <p:sp>
        <p:nvSpPr>
          <p:cNvPr id="24583" name="Line 5"/>
          <p:cNvSpPr>
            <a:spLocks noChangeShapeType="1"/>
          </p:cNvSpPr>
          <p:nvPr/>
        </p:nvSpPr>
        <p:spPr bwMode="auto">
          <a:xfrm flipH="1" flipV="1">
            <a:off x="3821113" y="2794000"/>
            <a:ext cx="3589337" cy="3255963"/>
          </a:xfrm>
          <a:prstGeom prst="line">
            <a:avLst/>
          </a:prstGeom>
          <a:noFill/>
          <a:ln w="38100">
            <a:solidFill>
              <a:srgbClr val="33CCCC"/>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24584" name="AutoShape 6"/>
          <p:cNvSpPr>
            <a:spLocks/>
          </p:cNvSpPr>
          <p:nvPr/>
        </p:nvSpPr>
        <p:spPr bwMode="auto">
          <a:xfrm>
            <a:off x="3201988" y="2790825"/>
            <a:ext cx="533400" cy="3287713"/>
          </a:xfrm>
          <a:prstGeom prst="leftBrace">
            <a:avLst>
              <a:gd name="adj1" fmla="val 51364"/>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4585" name="AutoShape 7"/>
          <p:cNvSpPr>
            <a:spLocks/>
          </p:cNvSpPr>
          <p:nvPr/>
        </p:nvSpPr>
        <p:spPr bwMode="auto">
          <a:xfrm rot="5400000">
            <a:off x="5368132" y="724693"/>
            <a:ext cx="533400" cy="3535363"/>
          </a:xfrm>
          <a:prstGeom prst="leftBrace">
            <a:avLst>
              <a:gd name="adj1" fmla="val 60879"/>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4586" name="Text Box 8"/>
          <p:cNvSpPr txBox="1">
            <a:spLocks noChangeArrowheads="1"/>
          </p:cNvSpPr>
          <p:nvPr/>
        </p:nvSpPr>
        <p:spPr bwMode="auto">
          <a:xfrm>
            <a:off x="4200525" y="1838325"/>
            <a:ext cx="28416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Temperaturdifferenz: 71,5°C</a:t>
            </a:r>
          </a:p>
        </p:txBody>
      </p:sp>
      <p:sp>
        <p:nvSpPr>
          <p:cNvPr id="24587" name="Text Box 9"/>
          <p:cNvSpPr txBox="1">
            <a:spLocks noChangeArrowheads="1"/>
          </p:cNvSpPr>
          <p:nvPr/>
        </p:nvSpPr>
        <p:spPr bwMode="auto">
          <a:xfrm>
            <a:off x="1503363" y="4119563"/>
            <a:ext cx="1682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Höhendifferenz:</a:t>
            </a:r>
            <a:br>
              <a:rPr lang="de-DE"/>
            </a:br>
            <a:r>
              <a:rPr lang="de-DE"/>
              <a:t>11000 m</a:t>
            </a:r>
          </a:p>
        </p:txBody>
      </p:sp>
      <p:graphicFrame>
        <p:nvGraphicFramePr>
          <p:cNvPr id="24578" name="Object 2"/>
          <p:cNvGraphicFramePr>
            <a:graphicFrameLocks noChangeAspect="1"/>
          </p:cNvGraphicFramePr>
          <p:nvPr/>
        </p:nvGraphicFramePr>
        <p:xfrm>
          <a:off x="4433888" y="4114800"/>
          <a:ext cx="2822575" cy="1017588"/>
        </p:xfrm>
        <a:graphic>
          <a:graphicData uri="http://schemas.openxmlformats.org/presentationml/2006/ole">
            <mc:AlternateContent xmlns:mc="http://schemas.openxmlformats.org/markup-compatibility/2006">
              <mc:Choice xmlns:v="urn:schemas-microsoft-com:vml" Requires="v">
                <p:oleObj spid="_x0000_s24603" name="Equation" r:id="rId4" imgW="1193760" imgH="431640" progId="Equation.DSMT4">
                  <p:embed/>
                </p:oleObj>
              </mc:Choice>
              <mc:Fallback>
                <p:oleObj name="Equation" r:id="rId4" imgW="1193760" imgH="431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888" y="4114800"/>
                        <a:ext cx="2822575" cy="1017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54" name="Line 18"/>
          <p:cNvSpPr>
            <a:spLocks noChangeShapeType="1"/>
          </p:cNvSpPr>
          <p:nvPr/>
        </p:nvSpPr>
        <p:spPr bwMode="auto">
          <a:xfrm flipV="1">
            <a:off x="4810125" y="3581400"/>
            <a:ext cx="0" cy="2590800"/>
          </a:xfrm>
          <a:prstGeom prst="line">
            <a:avLst/>
          </a:prstGeom>
          <a:noFill/>
          <a:ln w="50800">
            <a:solidFill>
              <a:srgbClr val="008000"/>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65538" name="Rectangle 2"/>
          <p:cNvSpPr>
            <a:spLocks noGrp="1" noChangeArrowheads="1"/>
          </p:cNvSpPr>
          <p:nvPr>
            <p:ph type="title"/>
          </p:nvPr>
        </p:nvSpPr>
        <p:spPr/>
        <p:txBody>
          <a:bodyPr/>
          <a:lstStyle/>
          <a:p>
            <a:r>
              <a:rPr lang="de-DE">
                <a:latin typeface="Calibri" charset="0"/>
              </a:rPr>
              <a:t>Stabilität - Labilität</a:t>
            </a:r>
          </a:p>
        </p:txBody>
      </p:sp>
      <p:pic>
        <p:nvPicPr>
          <p:cNvPr id="65539" name="Picture 3" descr="E:\AB\FLIEGEN\MET\PP-Met\würfe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725" y="2133600"/>
            <a:ext cx="2200275" cy="216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4192588" y="3124200"/>
            <a:ext cx="8318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2400" b="1"/>
              <a:t>10°C</a:t>
            </a:r>
            <a:endParaRPr lang="de-DE"/>
          </a:p>
        </p:txBody>
      </p:sp>
      <p:sp>
        <p:nvSpPr>
          <p:cNvPr id="65541" name="Text Box 5"/>
          <p:cNvSpPr txBox="1">
            <a:spLocks noChangeArrowheads="1"/>
          </p:cNvSpPr>
          <p:nvPr/>
        </p:nvSpPr>
        <p:spPr bwMode="auto">
          <a:xfrm>
            <a:off x="2133600" y="2126645"/>
            <a:ext cx="75513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9600" dirty="0">
                <a:solidFill>
                  <a:srgbClr val="FF0000"/>
                </a:solidFill>
              </a:rPr>
              <a:t>?</a:t>
            </a:r>
            <a:endParaRPr lang="de-DE" dirty="0">
              <a:solidFill>
                <a:srgbClr val="FF0000"/>
              </a:solidFill>
            </a:endParaRPr>
          </a:p>
        </p:txBody>
      </p:sp>
      <p:sp>
        <p:nvSpPr>
          <p:cNvPr id="65543" name="Text Box 7"/>
          <p:cNvSpPr txBox="1">
            <a:spLocks noChangeArrowheads="1"/>
          </p:cNvSpPr>
          <p:nvPr/>
        </p:nvSpPr>
        <p:spPr bwMode="auto">
          <a:xfrm>
            <a:off x="514350" y="5805488"/>
            <a:ext cx="781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1"/>
                </a:solidFill>
              </a:rPr>
              <a:t>Boden</a:t>
            </a:r>
            <a:endParaRPr lang="de-DE"/>
          </a:p>
        </p:txBody>
      </p:sp>
      <p:sp>
        <p:nvSpPr>
          <p:cNvPr id="65544" name="Text Box 8"/>
          <p:cNvSpPr txBox="1">
            <a:spLocks noChangeArrowheads="1"/>
          </p:cNvSpPr>
          <p:nvPr/>
        </p:nvSpPr>
        <p:spPr bwMode="auto">
          <a:xfrm>
            <a:off x="419100" y="3213378"/>
            <a:ext cx="8892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dirty="0">
                <a:solidFill>
                  <a:srgbClr val="0000FF"/>
                </a:solidFill>
              </a:rPr>
              <a:t>1000 m</a:t>
            </a:r>
          </a:p>
        </p:txBody>
      </p:sp>
      <p:sp>
        <p:nvSpPr>
          <p:cNvPr id="65545" name="Line 9"/>
          <p:cNvSpPr>
            <a:spLocks noChangeShapeType="1"/>
          </p:cNvSpPr>
          <p:nvPr/>
        </p:nvSpPr>
        <p:spPr bwMode="auto">
          <a:xfrm>
            <a:off x="609600" y="6172200"/>
            <a:ext cx="7239000" cy="0"/>
          </a:xfrm>
          <a:prstGeom prst="line">
            <a:avLst/>
          </a:prstGeom>
          <a:noFill/>
          <a:ln w="69850">
            <a:solidFill>
              <a:srgbClr val="339966"/>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5546" name="Line 10"/>
          <p:cNvSpPr>
            <a:spLocks noChangeShapeType="1"/>
          </p:cNvSpPr>
          <p:nvPr/>
        </p:nvSpPr>
        <p:spPr bwMode="auto">
          <a:xfrm>
            <a:off x="533400" y="3581400"/>
            <a:ext cx="7315200" cy="0"/>
          </a:xfrm>
          <a:prstGeom prst="line">
            <a:avLst/>
          </a:prstGeom>
          <a:noFill/>
          <a:ln w="25400">
            <a:solidFill>
              <a:srgbClr val="0000FF"/>
            </a:solidFill>
            <a:prstDash val="dash"/>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65547" name="Text Box 11"/>
          <p:cNvSpPr txBox="1">
            <a:spLocks noChangeArrowheads="1"/>
          </p:cNvSpPr>
          <p:nvPr/>
        </p:nvSpPr>
        <p:spPr bwMode="auto">
          <a:xfrm>
            <a:off x="6589713" y="3121968"/>
            <a:ext cx="6089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2400" b="1" dirty="0">
                <a:solidFill>
                  <a:srgbClr val="0000FF"/>
                </a:solidFill>
              </a:rPr>
              <a:t>8°C</a:t>
            </a:r>
            <a:endParaRPr lang="de-DE" dirty="0">
              <a:solidFill>
                <a:srgbClr val="0000FF"/>
              </a:solidFill>
            </a:endParaRPr>
          </a:p>
        </p:txBody>
      </p:sp>
      <p:sp>
        <p:nvSpPr>
          <p:cNvPr id="65548" name="Text Box 12"/>
          <p:cNvSpPr txBox="1">
            <a:spLocks noChangeArrowheads="1"/>
          </p:cNvSpPr>
          <p:nvPr/>
        </p:nvSpPr>
        <p:spPr bwMode="auto">
          <a:xfrm>
            <a:off x="6606646" y="2147274"/>
            <a:ext cx="75513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9600" dirty="0">
                <a:solidFill>
                  <a:srgbClr val="FF0000"/>
                </a:solidFill>
              </a:rPr>
              <a:t>?</a:t>
            </a:r>
            <a:endParaRPr lang="de-DE" dirty="0">
              <a:solidFill>
                <a:srgbClr val="FF0000"/>
              </a:solidFill>
            </a:endParaRPr>
          </a:p>
        </p:txBody>
      </p:sp>
      <p:sp>
        <p:nvSpPr>
          <p:cNvPr id="65549" name="Text Box 13"/>
          <p:cNvSpPr txBox="1">
            <a:spLocks noChangeArrowheads="1"/>
          </p:cNvSpPr>
          <p:nvPr/>
        </p:nvSpPr>
        <p:spPr bwMode="auto">
          <a:xfrm>
            <a:off x="1905000" y="3121968"/>
            <a:ext cx="76490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2400" b="1" dirty="0">
                <a:solidFill>
                  <a:srgbClr val="0000FF"/>
                </a:solidFill>
              </a:rPr>
              <a:t>12°C</a:t>
            </a:r>
            <a:endParaRPr lang="de-DE" dirty="0">
              <a:solidFill>
                <a:srgbClr val="0000FF"/>
              </a:solidFill>
            </a:endParaRPr>
          </a:p>
        </p:txBody>
      </p:sp>
      <p:graphicFrame>
        <p:nvGraphicFramePr>
          <p:cNvPr id="65550" name="Object 2"/>
          <p:cNvGraphicFramePr>
            <a:graphicFrameLocks noChangeAspect="1"/>
          </p:cNvGraphicFramePr>
          <p:nvPr/>
        </p:nvGraphicFramePr>
        <p:xfrm>
          <a:off x="1295400" y="4572000"/>
          <a:ext cx="1219200" cy="784225"/>
        </p:xfrm>
        <a:graphic>
          <a:graphicData uri="http://schemas.openxmlformats.org/presentationml/2006/ole">
            <mc:AlternateContent xmlns:mc="http://schemas.openxmlformats.org/markup-compatibility/2006">
              <mc:Choice xmlns:v="urn:schemas-microsoft-com:vml" Requires="v">
                <p:oleObj spid="_x0000_s26686" name="Formel" r:id="rId5" imgW="609480" imgH="393480" progId="Equation.3">
                  <p:embed/>
                </p:oleObj>
              </mc:Choice>
              <mc:Fallback>
                <p:oleObj name="Formel" r:id="rId5" imgW="609480" imgH="39348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572000"/>
                        <a:ext cx="1219200" cy="7842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5551" name="Object 3"/>
          <p:cNvGraphicFramePr>
            <a:graphicFrameLocks noChangeAspect="1"/>
          </p:cNvGraphicFramePr>
          <p:nvPr/>
        </p:nvGraphicFramePr>
        <p:xfrm>
          <a:off x="5980113" y="4495800"/>
          <a:ext cx="1143000" cy="750888"/>
        </p:xfrm>
        <a:graphic>
          <a:graphicData uri="http://schemas.openxmlformats.org/presentationml/2006/ole">
            <mc:AlternateContent xmlns:mc="http://schemas.openxmlformats.org/markup-compatibility/2006">
              <mc:Choice xmlns:v="urn:schemas-microsoft-com:vml" Requires="v">
                <p:oleObj spid="_x0000_s26687" name="Formel" r:id="rId7" imgW="596880" imgH="393480" progId="Equation.3">
                  <p:embed/>
                </p:oleObj>
              </mc:Choice>
              <mc:Fallback>
                <p:oleObj name="Formel" r:id="rId7" imgW="596880" imgH="39348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0113" y="4495800"/>
                        <a:ext cx="1143000" cy="750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5552" name="Object 4"/>
          <p:cNvGraphicFramePr>
            <a:graphicFrameLocks noChangeAspect="1"/>
          </p:cNvGraphicFramePr>
          <p:nvPr/>
        </p:nvGraphicFramePr>
        <p:xfrm>
          <a:off x="3514725" y="4572000"/>
          <a:ext cx="1219200" cy="801688"/>
        </p:xfrm>
        <a:graphic>
          <a:graphicData uri="http://schemas.openxmlformats.org/presentationml/2006/ole">
            <mc:AlternateContent xmlns:mc="http://schemas.openxmlformats.org/markup-compatibility/2006">
              <mc:Choice xmlns:v="urn:schemas-microsoft-com:vml" Requires="v">
                <p:oleObj spid="_x0000_s26688" name="Equation" r:id="rId9" imgW="596880" imgH="393480" progId="Equation.DSMT4">
                  <p:embed/>
                </p:oleObj>
              </mc:Choice>
              <mc:Fallback>
                <p:oleObj name="Equation" r:id="rId9" imgW="596880" imgH="39348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4725" y="4572000"/>
                        <a:ext cx="1219200" cy="801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5553" name="AutoShape 17"/>
          <p:cNvSpPr>
            <a:spLocks noChangeArrowheads="1"/>
          </p:cNvSpPr>
          <p:nvPr/>
        </p:nvSpPr>
        <p:spPr bwMode="auto">
          <a:xfrm>
            <a:off x="4200525" y="4114800"/>
            <a:ext cx="762000" cy="2057400"/>
          </a:xfrm>
          <a:prstGeom prst="upArrow">
            <a:avLst>
              <a:gd name="adj1" fmla="val 50000"/>
              <a:gd name="adj2" fmla="val 67500"/>
            </a:avLst>
          </a:prstGeom>
          <a:solidFill>
            <a:schemeClr val="tx1"/>
          </a:solidFill>
          <a:ln w="25400">
            <a:solidFill>
              <a:schemeClr val="tx1"/>
            </a:solidFill>
            <a:miter lim="800000"/>
            <a:headEnd/>
            <a:tailEnd/>
          </a:ln>
        </p:spPr>
        <p:txBody>
          <a:bodyPr anchor="ctr">
            <a:spAutoFit/>
          </a:bodyPr>
          <a:lstStyle/>
          <a:p>
            <a:endParaRPr lang="de-DE">
              <a:latin typeface="Calibri" charset="0"/>
            </a:endParaRPr>
          </a:p>
        </p:txBody>
      </p:sp>
      <p:sp>
        <p:nvSpPr>
          <p:cNvPr id="65542" name="Text Box 6"/>
          <p:cNvSpPr txBox="1">
            <a:spLocks noChangeArrowheads="1"/>
          </p:cNvSpPr>
          <p:nvPr/>
        </p:nvSpPr>
        <p:spPr bwMode="auto">
          <a:xfrm>
            <a:off x="4200525" y="6172200"/>
            <a:ext cx="8318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2400" b="1">
                <a:solidFill>
                  <a:schemeClr val="accent1"/>
                </a:solidFill>
              </a:rPr>
              <a:t>20°C</a:t>
            </a:r>
            <a:endParaRPr lang="de-DE"/>
          </a:p>
        </p:txBody>
      </p:sp>
      <p:sp>
        <p:nvSpPr>
          <p:cNvPr id="65556" name="Line 20"/>
          <p:cNvSpPr>
            <a:spLocks noChangeShapeType="1"/>
          </p:cNvSpPr>
          <p:nvPr/>
        </p:nvSpPr>
        <p:spPr bwMode="auto">
          <a:xfrm flipV="1">
            <a:off x="2514600" y="3581400"/>
            <a:ext cx="0" cy="2590800"/>
          </a:xfrm>
          <a:prstGeom prst="line">
            <a:avLst/>
          </a:prstGeom>
          <a:noFill/>
          <a:ln w="50800">
            <a:solidFill>
              <a:srgbClr val="0000FF"/>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65557" name="Line 21"/>
          <p:cNvSpPr>
            <a:spLocks noChangeShapeType="1"/>
          </p:cNvSpPr>
          <p:nvPr/>
        </p:nvSpPr>
        <p:spPr bwMode="auto">
          <a:xfrm flipV="1">
            <a:off x="7123113" y="3581400"/>
            <a:ext cx="0" cy="2590800"/>
          </a:xfrm>
          <a:prstGeom prst="line">
            <a:avLst/>
          </a:prstGeom>
          <a:noFill/>
          <a:ln w="50800">
            <a:solidFill>
              <a:srgbClr val="0000FF"/>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65558" name="AutoShape 22"/>
          <p:cNvSpPr>
            <a:spLocks noChangeArrowheads="1"/>
          </p:cNvSpPr>
          <p:nvPr/>
        </p:nvSpPr>
        <p:spPr bwMode="auto">
          <a:xfrm>
            <a:off x="2819400" y="2590800"/>
            <a:ext cx="457200" cy="1676400"/>
          </a:xfrm>
          <a:prstGeom prst="downArrow">
            <a:avLst>
              <a:gd name="adj1" fmla="val 50000"/>
              <a:gd name="adj2" fmla="val 91667"/>
            </a:avLst>
          </a:prstGeom>
          <a:solidFill>
            <a:schemeClr val="accent5">
              <a:lumMod val="40000"/>
              <a:lumOff val="60000"/>
            </a:schemeClr>
          </a:solidFill>
          <a:ln w="25400">
            <a:solidFill>
              <a:schemeClr val="tx1"/>
            </a:solidFill>
            <a:miter lim="800000"/>
            <a:headEnd/>
            <a:tailEnd/>
          </a:ln>
        </p:spPr>
        <p:txBody>
          <a:bodyPr anchor="ctr">
            <a:spAutoFit/>
          </a:bodyPr>
          <a:lstStyle/>
          <a:p>
            <a:endParaRPr lang="de-DE">
              <a:latin typeface="Calibri" charset="0"/>
            </a:endParaRPr>
          </a:p>
        </p:txBody>
      </p:sp>
      <p:sp>
        <p:nvSpPr>
          <p:cNvPr id="65559" name="AutoShape 23"/>
          <p:cNvSpPr>
            <a:spLocks noChangeArrowheads="1"/>
          </p:cNvSpPr>
          <p:nvPr/>
        </p:nvSpPr>
        <p:spPr bwMode="auto">
          <a:xfrm>
            <a:off x="6019800" y="2133600"/>
            <a:ext cx="533400" cy="1676400"/>
          </a:xfrm>
          <a:prstGeom prst="upArrow">
            <a:avLst>
              <a:gd name="adj1" fmla="val 50000"/>
              <a:gd name="adj2" fmla="val 78571"/>
            </a:avLst>
          </a:prstGeom>
          <a:solidFill>
            <a:srgbClr val="B7DEE8"/>
          </a:solidFill>
          <a:ln w="25400">
            <a:solidFill>
              <a:schemeClr val="tx1"/>
            </a:solidFill>
            <a:miter lim="800000"/>
            <a:headEnd/>
            <a:tailEnd/>
          </a:ln>
        </p:spPr>
        <p:txBody>
          <a:bodyPr anchor="ctr">
            <a:spAutoFit/>
          </a:bodyPr>
          <a:lstStyle/>
          <a:p>
            <a:endParaRPr lang="de-DE">
              <a:latin typeface="Calibri" charset="0"/>
            </a:endParaRPr>
          </a:p>
        </p:txBody>
      </p:sp>
      <p:sp>
        <p:nvSpPr>
          <p:cNvPr id="65563" name="Text Box 27"/>
          <p:cNvSpPr txBox="1">
            <a:spLocks noChangeArrowheads="1"/>
          </p:cNvSpPr>
          <p:nvPr/>
        </p:nvSpPr>
        <p:spPr bwMode="auto">
          <a:xfrm>
            <a:off x="2860675" y="5397500"/>
            <a:ext cx="1873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b="1">
                <a:solidFill>
                  <a:srgbClr val="008000"/>
                </a:solidFill>
              </a:rPr>
              <a:t>Hebungsgradient</a:t>
            </a:r>
            <a:endParaRPr lang="de-DE">
              <a:solidFill>
                <a:srgbClr val="008000"/>
              </a:solidFill>
            </a:endParaRPr>
          </a:p>
        </p:txBody>
      </p:sp>
      <p:sp>
        <p:nvSpPr>
          <p:cNvPr id="65564" name="Text Box 28"/>
          <p:cNvSpPr txBox="1">
            <a:spLocks noChangeArrowheads="1"/>
          </p:cNvSpPr>
          <p:nvPr/>
        </p:nvSpPr>
        <p:spPr bwMode="auto">
          <a:xfrm>
            <a:off x="120650" y="5397500"/>
            <a:ext cx="2470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b="1">
                <a:solidFill>
                  <a:srgbClr val="00FFFF"/>
                </a:solidFill>
              </a:rPr>
              <a:t>Schichtungsgradient  A</a:t>
            </a:r>
            <a:endParaRPr lang="de-DE"/>
          </a:p>
        </p:txBody>
      </p:sp>
      <p:sp>
        <p:nvSpPr>
          <p:cNvPr id="65565" name="Text Box 29"/>
          <p:cNvSpPr txBox="1">
            <a:spLocks noChangeArrowheads="1"/>
          </p:cNvSpPr>
          <p:nvPr/>
        </p:nvSpPr>
        <p:spPr bwMode="auto">
          <a:xfrm>
            <a:off x="4857750" y="5397500"/>
            <a:ext cx="2457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b="1">
                <a:solidFill>
                  <a:srgbClr val="00FFFF"/>
                </a:solidFill>
              </a:rPr>
              <a:t>Schichtungsgradient  B</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65538"/>
                                        </p:tgtEl>
                                        <p:attrNameLst>
                                          <p:attrName>style.visibility</p:attrName>
                                        </p:attrNameLst>
                                      </p:cBhvr>
                                      <p:to>
                                        <p:strVal val="visible"/>
                                      </p:to>
                                    </p:set>
                                    <p:animEffect transition="in" filter="barn(outHorizontal)">
                                      <p:cBhvr>
                                        <p:cTn id="7" dur="5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65545"/>
                                        </p:tgtEl>
                                        <p:attrNameLst>
                                          <p:attrName>style.visibility</p:attrName>
                                        </p:attrNameLst>
                                      </p:cBhvr>
                                      <p:to>
                                        <p:strVal val="visible"/>
                                      </p:to>
                                    </p:set>
                                    <p:anim calcmode="lin" valueType="num">
                                      <p:cBhvr>
                                        <p:cTn id="12" dur="500" fill="hold"/>
                                        <p:tgtEl>
                                          <p:spTgt spid="65545"/>
                                        </p:tgtEl>
                                        <p:attrNameLst>
                                          <p:attrName>ppt_x</p:attrName>
                                        </p:attrNameLst>
                                      </p:cBhvr>
                                      <p:tavLst>
                                        <p:tav tm="0">
                                          <p:val>
                                            <p:strVal val="#ppt_x-#ppt_w/2"/>
                                          </p:val>
                                        </p:tav>
                                        <p:tav tm="100000">
                                          <p:val>
                                            <p:strVal val="#ppt_x"/>
                                          </p:val>
                                        </p:tav>
                                      </p:tavLst>
                                    </p:anim>
                                    <p:anim calcmode="lin" valueType="num">
                                      <p:cBhvr>
                                        <p:cTn id="13" dur="500" fill="hold"/>
                                        <p:tgtEl>
                                          <p:spTgt spid="65545"/>
                                        </p:tgtEl>
                                        <p:attrNameLst>
                                          <p:attrName>ppt_y</p:attrName>
                                        </p:attrNameLst>
                                      </p:cBhvr>
                                      <p:tavLst>
                                        <p:tav tm="0">
                                          <p:val>
                                            <p:strVal val="#ppt_y"/>
                                          </p:val>
                                        </p:tav>
                                        <p:tav tm="100000">
                                          <p:val>
                                            <p:strVal val="#ppt_y"/>
                                          </p:val>
                                        </p:tav>
                                      </p:tavLst>
                                    </p:anim>
                                    <p:anim calcmode="lin" valueType="num">
                                      <p:cBhvr>
                                        <p:cTn id="14" dur="500" fill="hold"/>
                                        <p:tgtEl>
                                          <p:spTgt spid="65545"/>
                                        </p:tgtEl>
                                        <p:attrNameLst>
                                          <p:attrName>ppt_w</p:attrName>
                                        </p:attrNameLst>
                                      </p:cBhvr>
                                      <p:tavLst>
                                        <p:tav tm="0">
                                          <p:val>
                                            <p:fltVal val="0"/>
                                          </p:val>
                                        </p:tav>
                                        <p:tav tm="100000">
                                          <p:val>
                                            <p:strVal val="#ppt_w"/>
                                          </p:val>
                                        </p:tav>
                                      </p:tavLst>
                                    </p:anim>
                                    <p:anim calcmode="lin" valueType="num">
                                      <p:cBhvr>
                                        <p:cTn id="15" dur="500" fill="hold"/>
                                        <p:tgtEl>
                                          <p:spTgt spid="65545"/>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17" presetClass="entr" presetSubtype="8" fill="hold" grpId="0" nodeType="afterEffect">
                                  <p:stCondLst>
                                    <p:cond delay="0"/>
                                  </p:stCondLst>
                                  <p:childTnLst>
                                    <p:set>
                                      <p:cBhvr>
                                        <p:cTn id="18" dur="1" fill="hold">
                                          <p:stCondLst>
                                            <p:cond delay="0"/>
                                          </p:stCondLst>
                                        </p:cTn>
                                        <p:tgtEl>
                                          <p:spTgt spid="65543"/>
                                        </p:tgtEl>
                                        <p:attrNameLst>
                                          <p:attrName>style.visibility</p:attrName>
                                        </p:attrNameLst>
                                      </p:cBhvr>
                                      <p:to>
                                        <p:strVal val="visible"/>
                                      </p:to>
                                    </p:set>
                                    <p:anim calcmode="lin" valueType="num">
                                      <p:cBhvr>
                                        <p:cTn id="19" dur="500" fill="hold"/>
                                        <p:tgtEl>
                                          <p:spTgt spid="65543"/>
                                        </p:tgtEl>
                                        <p:attrNameLst>
                                          <p:attrName>ppt_x</p:attrName>
                                        </p:attrNameLst>
                                      </p:cBhvr>
                                      <p:tavLst>
                                        <p:tav tm="0">
                                          <p:val>
                                            <p:strVal val="#ppt_x-#ppt_w/2"/>
                                          </p:val>
                                        </p:tav>
                                        <p:tav tm="100000">
                                          <p:val>
                                            <p:strVal val="#ppt_x"/>
                                          </p:val>
                                        </p:tav>
                                      </p:tavLst>
                                    </p:anim>
                                    <p:anim calcmode="lin" valueType="num">
                                      <p:cBhvr>
                                        <p:cTn id="20" dur="500" fill="hold"/>
                                        <p:tgtEl>
                                          <p:spTgt spid="65543"/>
                                        </p:tgtEl>
                                        <p:attrNameLst>
                                          <p:attrName>ppt_y</p:attrName>
                                        </p:attrNameLst>
                                      </p:cBhvr>
                                      <p:tavLst>
                                        <p:tav tm="0">
                                          <p:val>
                                            <p:strVal val="#ppt_y"/>
                                          </p:val>
                                        </p:tav>
                                        <p:tav tm="100000">
                                          <p:val>
                                            <p:strVal val="#ppt_y"/>
                                          </p:val>
                                        </p:tav>
                                      </p:tavLst>
                                    </p:anim>
                                    <p:anim calcmode="lin" valueType="num">
                                      <p:cBhvr>
                                        <p:cTn id="21" dur="500" fill="hold"/>
                                        <p:tgtEl>
                                          <p:spTgt spid="65543"/>
                                        </p:tgtEl>
                                        <p:attrNameLst>
                                          <p:attrName>ppt_w</p:attrName>
                                        </p:attrNameLst>
                                      </p:cBhvr>
                                      <p:tavLst>
                                        <p:tav tm="0">
                                          <p:val>
                                            <p:fltVal val="0"/>
                                          </p:val>
                                        </p:tav>
                                        <p:tav tm="100000">
                                          <p:val>
                                            <p:strVal val="#ppt_w"/>
                                          </p:val>
                                        </p:tav>
                                      </p:tavLst>
                                    </p:anim>
                                    <p:anim calcmode="lin" valueType="num">
                                      <p:cBhvr>
                                        <p:cTn id="22" dur="500" fill="hold"/>
                                        <p:tgtEl>
                                          <p:spTgt spid="65543"/>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000"/>
                            </p:stCondLst>
                            <p:childTnLst>
                              <p:par>
                                <p:cTn id="24" presetID="17" presetClass="entr" presetSubtype="8" fill="hold" grpId="0" nodeType="afterEffect">
                                  <p:stCondLst>
                                    <p:cond delay="0"/>
                                  </p:stCondLst>
                                  <p:childTnLst>
                                    <p:set>
                                      <p:cBhvr>
                                        <p:cTn id="25" dur="1" fill="hold">
                                          <p:stCondLst>
                                            <p:cond delay="0"/>
                                          </p:stCondLst>
                                        </p:cTn>
                                        <p:tgtEl>
                                          <p:spTgt spid="65542"/>
                                        </p:tgtEl>
                                        <p:attrNameLst>
                                          <p:attrName>style.visibility</p:attrName>
                                        </p:attrNameLst>
                                      </p:cBhvr>
                                      <p:to>
                                        <p:strVal val="visible"/>
                                      </p:to>
                                    </p:set>
                                    <p:anim calcmode="lin" valueType="num">
                                      <p:cBhvr>
                                        <p:cTn id="26" dur="500" fill="hold"/>
                                        <p:tgtEl>
                                          <p:spTgt spid="65542"/>
                                        </p:tgtEl>
                                        <p:attrNameLst>
                                          <p:attrName>ppt_x</p:attrName>
                                        </p:attrNameLst>
                                      </p:cBhvr>
                                      <p:tavLst>
                                        <p:tav tm="0">
                                          <p:val>
                                            <p:strVal val="#ppt_x-#ppt_w/2"/>
                                          </p:val>
                                        </p:tav>
                                        <p:tav tm="100000">
                                          <p:val>
                                            <p:strVal val="#ppt_x"/>
                                          </p:val>
                                        </p:tav>
                                      </p:tavLst>
                                    </p:anim>
                                    <p:anim calcmode="lin" valueType="num">
                                      <p:cBhvr>
                                        <p:cTn id="27" dur="500" fill="hold"/>
                                        <p:tgtEl>
                                          <p:spTgt spid="65542"/>
                                        </p:tgtEl>
                                        <p:attrNameLst>
                                          <p:attrName>ppt_y</p:attrName>
                                        </p:attrNameLst>
                                      </p:cBhvr>
                                      <p:tavLst>
                                        <p:tav tm="0">
                                          <p:val>
                                            <p:strVal val="#ppt_y"/>
                                          </p:val>
                                        </p:tav>
                                        <p:tav tm="100000">
                                          <p:val>
                                            <p:strVal val="#ppt_y"/>
                                          </p:val>
                                        </p:tav>
                                      </p:tavLst>
                                    </p:anim>
                                    <p:anim calcmode="lin" valueType="num">
                                      <p:cBhvr>
                                        <p:cTn id="28" dur="500" fill="hold"/>
                                        <p:tgtEl>
                                          <p:spTgt spid="65542"/>
                                        </p:tgtEl>
                                        <p:attrNameLst>
                                          <p:attrName>ppt_w</p:attrName>
                                        </p:attrNameLst>
                                      </p:cBhvr>
                                      <p:tavLst>
                                        <p:tav tm="0">
                                          <p:val>
                                            <p:fltVal val="0"/>
                                          </p:val>
                                        </p:tav>
                                        <p:tav tm="100000">
                                          <p:val>
                                            <p:strVal val="#ppt_w"/>
                                          </p:val>
                                        </p:tav>
                                      </p:tavLst>
                                    </p:anim>
                                    <p:anim calcmode="lin" valueType="num">
                                      <p:cBhvr>
                                        <p:cTn id="29" dur="500" fill="hold"/>
                                        <p:tgtEl>
                                          <p:spTgt spid="65542"/>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1500"/>
                            </p:stCondLst>
                            <p:childTnLst>
                              <p:par>
                                <p:cTn id="31" presetID="17" presetClass="entr" presetSubtype="4" fill="hold" grpId="0" nodeType="afterEffect">
                                  <p:stCondLst>
                                    <p:cond delay="0"/>
                                  </p:stCondLst>
                                  <p:childTnLst>
                                    <p:set>
                                      <p:cBhvr>
                                        <p:cTn id="32" dur="1" fill="hold">
                                          <p:stCondLst>
                                            <p:cond delay="0"/>
                                          </p:stCondLst>
                                        </p:cTn>
                                        <p:tgtEl>
                                          <p:spTgt spid="65553"/>
                                        </p:tgtEl>
                                        <p:attrNameLst>
                                          <p:attrName>style.visibility</p:attrName>
                                        </p:attrNameLst>
                                      </p:cBhvr>
                                      <p:to>
                                        <p:strVal val="visible"/>
                                      </p:to>
                                    </p:set>
                                    <p:anim calcmode="lin" valueType="num">
                                      <p:cBhvr>
                                        <p:cTn id="33" dur="500" fill="hold"/>
                                        <p:tgtEl>
                                          <p:spTgt spid="65553"/>
                                        </p:tgtEl>
                                        <p:attrNameLst>
                                          <p:attrName>ppt_x</p:attrName>
                                        </p:attrNameLst>
                                      </p:cBhvr>
                                      <p:tavLst>
                                        <p:tav tm="0">
                                          <p:val>
                                            <p:strVal val="#ppt_x"/>
                                          </p:val>
                                        </p:tav>
                                        <p:tav tm="100000">
                                          <p:val>
                                            <p:strVal val="#ppt_x"/>
                                          </p:val>
                                        </p:tav>
                                      </p:tavLst>
                                    </p:anim>
                                    <p:anim calcmode="lin" valueType="num">
                                      <p:cBhvr>
                                        <p:cTn id="34" dur="500" fill="hold"/>
                                        <p:tgtEl>
                                          <p:spTgt spid="65553"/>
                                        </p:tgtEl>
                                        <p:attrNameLst>
                                          <p:attrName>ppt_y</p:attrName>
                                        </p:attrNameLst>
                                      </p:cBhvr>
                                      <p:tavLst>
                                        <p:tav tm="0">
                                          <p:val>
                                            <p:strVal val="#ppt_y+#ppt_h/2"/>
                                          </p:val>
                                        </p:tav>
                                        <p:tav tm="100000">
                                          <p:val>
                                            <p:strVal val="#ppt_y"/>
                                          </p:val>
                                        </p:tav>
                                      </p:tavLst>
                                    </p:anim>
                                    <p:anim calcmode="lin" valueType="num">
                                      <p:cBhvr>
                                        <p:cTn id="35" dur="500" fill="hold"/>
                                        <p:tgtEl>
                                          <p:spTgt spid="65553"/>
                                        </p:tgtEl>
                                        <p:attrNameLst>
                                          <p:attrName>ppt_w</p:attrName>
                                        </p:attrNameLst>
                                      </p:cBhvr>
                                      <p:tavLst>
                                        <p:tav tm="0">
                                          <p:val>
                                            <p:strVal val="#ppt_w"/>
                                          </p:val>
                                        </p:tav>
                                        <p:tav tm="100000">
                                          <p:val>
                                            <p:strVal val="#ppt_w"/>
                                          </p:val>
                                        </p:tav>
                                      </p:tavLst>
                                    </p:anim>
                                    <p:anim calcmode="lin" valueType="num">
                                      <p:cBhvr>
                                        <p:cTn id="36" dur="500" fill="hold"/>
                                        <p:tgtEl>
                                          <p:spTgt spid="6555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5553"/>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65539"/>
                                        </p:tgtEl>
                                        <p:attrNameLst>
                                          <p:attrName>style.visibility</p:attrName>
                                        </p:attrNameLst>
                                      </p:cBhvr>
                                      <p:to>
                                        <p:strVal val="visible"/>
                                      </p:to>
                                    </p:set>
                                    <p:animEffect transition="in" filter="slide(fromBottom)">
                                      <p:cBhvr>
                                        <p:cTn id="41" dur="500"/>
                                        <p:tgtEl>
                                          <p:spTgt spid="655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65546"/>
                                        </p:tgtEl>
                                        <p:attrNameLst>
                                          <p:attrName>style.visibility</p:attrName>
                                        </p:attrNameLst>
                                      </p:cBhvr>
                                      <p:to>
                                        <p:strVal val="visible"/>
                                      </p:to>
                                    </p:set>
                                    <p:anim calcmode="lin" valueType="num">
                                      <p:cBhvr>
                                        <p:cTn id="46" dur="500" fill="hold"/>
                                        <p:tgtEl>
                                          <p:spTgt spid="65546"/>
                                        </p:tgtEl>
                                        <p:attrNameLst>
                                          <p:attrName>ppt_x</p:attrName>
                                        </p:attrNameLst>
                                      </p:cBhvr>
                                      <p:tavLst>
                                        <p:tav tm="0">
                                          <p:val>
                                            <p:strVal val="#ppt_x-#ppt_w/2"/>
                                          </p:val>
                                        </p:tav>
                                        <p:tav tm="100000">
                                          <p:val>
                                            <p:strVal val="#ppt_x"/>
                                          </p:val>
                                        </p:tav>
                                      </p:tavLst>
                                    </p:anim>
                                    <p:anim calcmode="lin" valueType="num">
                                      <p:cBhvr>
                                        <p:cTn id="47" dur="500" fill="hold"/>
                                        <p:tgtEl>
                                          <p:spTgt spid="65546"/>
                                        </p:tgtEl>
                                        <p:attrNameLst>
                                          <p:attrName>ppt_y</p:attrName>
                                        </p:attrNameLst>
                                      </p:cBhvr>
                                      <p:tavLst>
                                        <p:tav tm="0">
                                          <p:val>
                                            <p:strVal val="#ppt_y"/>
                                          </p:val>
                                        </p:tav>
                                        <p:tav tm="100000">
                                          <p:val>
                                            <p:strVal val="#ppt_y"/>
                                          </p:val>
                                        </p:tav>
                                      </p:tavLst>
                                    </p:anim>
                                    <p:anim calcmode="lin" valueType="num">
                                      <p:cBhvr>
                                        <p:cTn id="48" dur="500" fill="hold"/>
                                        <p:tgtEl>
                                          <p:spTgt spid="65546"/>
                                        </p:tgtEl>
                                        <p:attrNameLst>
                                          <p:attrName>ppt_w</p:attrName>
                                        </p:attrNameLst>
                                      </p:cBhvr>
                                      <p:tavLst>
                                        <p:tav tm="0">
                                          <p:val>
                                            <p:fltVal val="0"/>
                                          </p:val>
                                        </p:tav>
                                        <p:tav tm="100000">
                                          <p:val>
                                            <p:strVal val="#ppt_w"/>
                                          </p:val>
                                        </p:tav>
                                      </p:tavLst>
                                    </p:anim>
                                    <p:anim calcmode="lin" valueType="num">
                                      <p:cBhvr>
                                        <p:cTn id="49" dur="500" fill="hold"/>
                                        <p:tgtEl>
                                          <p:spTgt spid="65546"/>
                                        </p:tgtEl>
                                        <p:attrNameLst>
                                          <p:attrName>ppt_h</p:attrName>
                                        </p:attrNameLst>
                                      </p:cBhvr>
                                      <p:tavLst>
                                        <p:tav tm="0">
                                          <p:val>
                                            <p:strVal val="#ppt_h"/>
                                          </p:val>
                                        </p:tav>
                                        <p:tav tm="100000">
                                          <p:val>
                                            <p:strVal val="#ppt_h"/>
                                          </p:val>
                                        </p:tav>
                                      </p:tavLst>
                                    </p:anim>
                                  </p:childTnLst>
                                </p:cTn>
                              </p:par>
                            </p:childTnLst>
                          </p:cTn>
                        </p:par>
                        <p:par>
                          <p:cTn id="50" fill="hold" nodeType="afterGroup">
                            <p:stCondLst>
                              <p:cond delay="500"/>
                            </p:stCondLst>
                            <p:childTnLst>
                              <p:par>
                                <p:cTn id="51" presetID="17" presetClass="entr" presetSubtype="8" fill="hold" grpId="0" nodeType="afterEffect">
                                  <p:stCondLst>
                                    <p:cond delay="0"/>
                                  </p:stCondLst>
                                  <p:childTnLst>
                                    <p:set>
                                      <p:cBhvr>
                                        <p:cTn id="52" dur="1" fill="hold">
                                          <p:stCondLst>
                                            <p:cond delay="0"/>
                                          </p:stCondLst>
                                        </p:cTn>
                                        <p:tgtEl>
                                          <p:spTgt spid="65544"/>
                                        </p:tgtEl>
                                        <p:attrNameLst>
                                          <p:attrName>style.visibility</p:attrName>
                                        </p:attrNameLst>
                                      </p:cBhvr>
                                      <p:to>
                                        <p:strVal val="visible"/>
                                      </p:to>
                                    </p:set>
                                    <p:anim calcmode="lin" valueType="num">
                                      <p:cBhvr>
                                        <p:cTn id="53" dur="500" fill="hold"/>
                                        <p:tgtEl>
                                          <p:spTgt spid="65544"/>
                                        </p:tgtEl>
                                        <p:attrNameLst>
                                          <p:attrName>ppt_x</p:attrName>
                                        </p:attrNameLst>
                                      </p:cBhvr>
                                      <p:tavLst>
                                        <p:tav tm="0">
                                          <p:val>
                                            <p:strVal val="#ppt_x-#ppt_w/2"/>
                                          </p:val>
                                        </p:tav>
                                        <p:tav tm="100000">
                                          <p:val>
                                            <p:strVal val="#ppt_x"/>
                                          </p:val>
                                        </p:tav>
                                      </p:tavLst>
                                    </p:anim>
                                    <p:anim calcmode="lin" valueType="num">
                                      <p:cBhvr>
                                        <p:cTn id="54" dur="500" fill="hold"/>
                                        <p:tgtEl>
                                          <p:spTgt spid="65544"/>
                                        </p:tgtEl>
                                        <p:attrNameLst>
                                          <p:attrName>ppt_y</p:attrName>
                                        </p:attrNameLst>
                                      </p:cBhvr>
                                      <p:tavLst>
                                        <p:tav tm="0">
                                          <p:val>
                                            <p:strVal val="#ppt_y"/>
                                          </p:val>
                                        </p:tav>
                                        <p:tav tm="100000">
                                          <p:val>
                                            <p:strVal val="#ppt_y"/>
                                          </p:val>
                                        </p:tav>
                                      </p:tavLst>
                                    </p:anim>
                                    <p:anim calcmode="lin" valueType="num">
                                      <p:cBhvr>
                                        <p:cTn id="55" dur="500" fill="hold"/>
                                        <p:tgtEl>
                                          <p:spTgt spid="65544"/>
                                        </p:tgtEl>
                                        <p:attrNameLst>
                                          <p:attrName>ppt_w</p:attrName>
                                        </p:attrNameLst>
                                      </p:cBhvr>
                                      <p:tavLst>
                                        <p:tav tm="0">
                                          <p:val>
                                            <p:fltVal val="0"/>
                                          </p:val>
                                        </p:tav>
                                        <p:tav tm="100000">
                                          <p:val>
                                            <p:strVal val="#ppt_w"/>
                                          </p:val>
                                        </p:tav>
                                      </p:tavLst>
                                    </p:anim>
                                    <p:anim calcmode="lin" valueType="num">
                                      <p:cBhvr>
                                        <p:cTn id="56" dur="500" fill="hold"/>
                                        <p:tgtEl>
                                          <p:spTgt spid="65544"/>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65540"/>
                                        </p:tgtEl>
                                        <p:attrNameLst>
                                          <p:attrName>style.visibility</p:attrName>
                                        </p:attrNameLst>
                                      </p:cBhvr>
                                      <p:to>
                                        <p:strVal val="visible"/>
                                      </p:to>
                                    </p:set>
                                    <p:anim calcmode="lin" valueType="num">
                                      <p:cBhvr>
                                        <p:cTn id="61" dur="500" fill="hold"/>
                                        <p:tgtEl>
                                          <p:spTgt spid="65540"/>
                                        </p:tgtEl>
                                        <p:attrNameLst>
                                          <p:attrName>ppt_w</p:attrName>
                                        </p:attrNameLst>
                                      </p:cBhvr>
                                      <p:tavLst>
                                        <p:tav tm="0">
                                          <p:val>
                                            <p:fltVal val="0"/>
                                          </p:val>
                                        </p:tav>
                                        <p:tav tm="100000">
                                          <p:val>
                                            <p:strVal val="#ppt_w"/>
                                          </p:val>
                                        </p:tav>
                                      </p:tavLst>
                                    </p:anim>
                                    <p:anim calcmode="lin" valueType="num">
                                      <p:cBhvr>
                                        <p:cTn id="62" dur="500" fill="hold"/>
                                        <p:tgtEl>
                                          <p:spTgt spid="65540"/>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4" fill="hold" grpId="0" nodeType="clickEffect">
                                  <p:stCondLst>
                                    <p:cond delay="0"/>
                                  </p:stCondLst>
                                  <p:childTnLst>
                                    <p:set>
                                      <p:cBhvr>
                                        <p:cTn id="66" dur="1" fill="hold">
                                          <p:stCondLst>
                                            <p:cond delay="0"/>
                                          </p:stCondLst>
                                        </p:cTn>
                                        <p:tgtEl>
                                          <p:spTgt spid="65554"/>
                                        </p:tgtEl>
                                        <p:attrNameLst>
                                          <p:attrName>style.visibility</p:attrName>
                                        </p:attrNameLst>
                                      </p:cBhvr>
                                      <p:to>
                                        <p:strVal val="visible"/>
                                      </p:to>
                                    </p:set>
                                    <p:anim calcmode="lin" valueType="num">
                                      <p:cBhvr>
                                        <p:cTn id="67" dur="500" fill="hold"/>
                                        <p:tgtEl>
                                          <p:spTgt spid="65554"/>
                                        </p:tgtEl>
                                        <p:attrNameLst>
                                          <p:attrName>ppt_x</p:attrName>
                                        </p:attrNameLst>
                                      </p:cBhvr>
                                      <p:tavLst>
                                        <p:tav tm="0">
                                          <p:val>
                                            <p:strVal val="#ppt_x"/>
                                          </p:val>
                                        </p:tav>
                                        <p:tav tm="100000">
                                          <p:val>
                                            <p:strVal val="#ppt_x"/>
                                          </p:val>
                                        </p:tav>
                                      </p:tavLst>
                                    </p:anim>
                                    <p:anim calcmode="lin" valueType="num">
                                      <p:cBhvr>
                                        <p:cTn id="68" dur="500" fill="hold"/>
                                        <p:tgtEl>
                                          <p:spTgt spid="65554"/>
                                        </p:tgtEl>
                                        <p:attrNameLst>
                                          <p:attrName>ppt_y</p:attrName>
                                        </p:attrNameLst>
                                      </p:cBhvr>
                                      <p:tavLst>
                                        <p:tav tm="0">
                                          <p:val>
                                            <p:strVal val="#ppt_y+#ppt_h/2"/>
                                          </p:val>
                                        </p:tav>
                                        <p:tav tm="100000">
                                          <p:val>
                                            <p:strVal val="#ppt_y"/>
                                          </p:val>
                                        </p:tav>
                                      </p:tavLst>
                                    </p:anim>
                                    <p:anim calcmode="lin" valueType="num">
                                      <p:cBhvr>
                                        <p:cTn id="69" dur="500" fill="hold"/>
                                        <p:tgtEl>
                                          <p:spTgt spid="65554"/>
                                        </p:tgtEl>
                                        <p:attrNameLst>
                                          <p:attrName>ppt_w</p:attrName>
                                        </p:attrNameLst>
                                      </p:cBhvr>
                                      <p:tavLst>
                                        <p:tav tm="0">
                                          <p:val>
                                            <p:strVal val="#ppt_w"/>
                                          </p:val>
                                        </p:tav>
                                        <p:tav tm="100000">
                                          <p:val>
                                            <p:strVal val="#ppt_w"/>
                                          </p:val>
                                        </p:tav>
                                      </p:tavLst>
                                    </p:anim>
                                    <p:anim calcmode="lin" valueType="num">
                                      <p:cBhvr>
                                        <p:cTn id="70" dur="500" fill="hold"/>
                                        <p:tgtEl>
                                          <p:spTgt spid="65554"/>
                                        </p:tgtEl>
                                        <p:attrNameLst>
                                          <p:attrName>ppt_h</p:attrName>
                                        </p:attrNameLst>
                                      </p:cBhvr>
                                      <p:tavLst>
                                        <p:tav tm="0">
                                          <p:val>
                                            <p:fltVal val="0"/>
                                          </p:val>
                                        </p:tav>
                                        <p:tav tm="100000">
                                          <p:val>
                                            <p:strVal val="#ppt_h"/>
                                          </p:val>
                                        </p:tav>
                                      </p:tavLst>
                                    </p:anim>
                                  </p:childTnLst>
                                </p:cTn>
                              </p:par>
                            </p:childTnLst>
                          </p:cTn>
                        </p:par>
                        <p:par>
                          <p:cTn id="71" fill="hold" nodeType="afterGroup">
                            <p:stCondLst>
                              <p:cond delay="500"/>
                            </p:stCondLst>
                            <p:childTnLst>
                              <p:par>
                                <p:cTn id="72" presetID="23" presetClass="entr" presetSubtype="16" fill="hold" nodeType="afterEffect">
                                  <p:stCondLst>
                                    <p:cond delay="0"/>
                                  </p:stCondLst>
                                  <p:childTnLst>
                                    <p:set>
                                      <p:cBhvr>
                                        <p:cTn id="73" dur="1" fill="hold">
                                          <p:stCondLst>
                                            <p:cond delay="0"/>
                                          </p:stCondLst>
                                        </p:cTn>
                                        <p:tgtEl>
                                          <p:spTgt spid="65552"/>
                                        </p:tgtEl>
                                        <p:attrNameLst>
                                          <p:attrName>style.visibility</p:attrName>
                                        </p:attrNameLst>
                                      </p:cBhvr>
                                      <p:to>
                                        <p:strVal val="visible"/>
                                      </p:to>
                                    </p:set>
                                    <p:anim calcmode="lin" valueType="num">
                                      <p:cBhvr>
                                        <p:cTn id="74" dur="500" fill="hold"/>
                                        <p:tgtEl>
                                          <p:spTgt spid="65552"/>
                                        </p:tgtEl>
                                        <p:attrNameLst>
                                          <p:attrName>ppt_w</p:attrName>
                                        </p:attrNameLst>
                                      </p:cBhvr>
                                      <p:tavLst>
                                        <p:tav tm="0">
                                          <p:val>
                                            <p:fltVal val="0"/>
                                          </p:val>
                                        </p:tav>
                                        <p:tav tm="100000">
                                          <p:val>
                                            <p:strVal val="#ppt_w"/>
                                          </p:val>
                                        </p:tav>
                                      </p:tavLst>
                                    </p:anim>
                                    <p:anim calcmode="lin" valueType="num">
                                      <p:cBhvr>
                                        <p:cTn id="75" dur="500" fill="hold"/>
                                        <p:tgtEl>
                                          <p:spTgt spid="65552"/>
                                        </p:tgtEl>
                                        <p:attrNameLst>
                                          <p:attrName>ppt_h</p:attrName>
                                        </p:attrNameLst>
                                      </p:cBhvr>
                                      <p:tavLst>
                                        <p:tav tm="0">
                                          <p:val>
                                            <p:fltVal val="0"/>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15" presetClass="entr" presetSubtype="0" fill="hold" grpId="0" nodeType="clickEffect">
                                  <p:stCondLst>
                                    <p:cond delay="0"/>
                                  </p:stCondLst>
                                  <p:childTnLst>
                                    <p:set>
                                      <p:cBhvr>
                                        <p:cTn id="79" dur="1" fill="hold">
                                          <p:stCondLst>
                                            <p:cond delay="0"/>
                                          </p:stCondLst>
                                        </p:cTn>
                                        <p:tgtEl>
                                          <p:spTgt spid="65563"/>
                                        </p:tgtEl>
                                        <p:attrNameLst>
                                          <p:attrName>style.visibility</p:attrName>
                                        </p:attrNameLst>
                                      </p:cBhvr>
                                      <p:to>
                                        <p:strVal val="visible"/>
                                      </p:to>
                                    </p:set>
                                    <p:anim calcmode="lin" valueType="num">
                                      <p:cBhvr>
                                        <p:cTn id="80" dur="1000" fill="hold"/>
                                        <p:tgtEl>
                                          <p:spTgt spid="65563"/>
                                        </p:tgtEl>
                                        <p:attrNameLst>
                                          <p:attrName>ppt_w</p:attrName>
                                        </p:attrNameLst>
                                      </p:cBhvr>
                                      <p:tavLst>
                                        <p:tav tm="0">
                                          <p:val>
                                            <p:fltVal val="0"/>
                                          </p:val>
                                        </p:tav>
                                        <p:tav tm="100000">
                                          <p:val>
                                            <p:strVal val="#ppt_w"/>
                                          </p:val>
                                        </p:tav>
                                      </p:tavLst>
                                    </p:anim>
                                    <p:anim calcmode="lin" valueType="num">
                                      <p:cBhvr>
                                        <p:cTn id="81" dur="1000" fill="hold"/>
                                        <p:tgtEl>
                                          <p:spTgt spid="65563"/>
                                        </p:tgtEl>
                                        <p:attrNameLst>
                                          <p:attrName>ppt_h</p:attrName>
                                        </p:attrNameLst>
                                      </p:cBhvr>
                                      <p:tavLst>
                                        <p:tav tm="0">
                                          <p:val>
                                            <p:fltVal val="0"/>
                                          </p:val>
                                        </p:tav>
                                        <p:tav tm="100000">
                                          <p:val>
                                            <p:strVal val="#ppt_h"/>
                                          </p:val>
                                        </p:tav>
                                      </p:tavLst>
                                    </p:anim>
                                    <p:anim calcmode="lin" valueType="num">
                                      <p:cBhvr>
                                        <p:cTn id="82" dur="1000" fill="hold"/>
                                        <p:tgtEl>
                                          <p:spTgt spid="65563"/>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655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9" presetClass="entr" presetSubtype="10" fill="hold" grpId="0" nodeType="clickEffect">
                                  <p:stCondLst>
                                    <p:cond delay="0"/>
                                  </p:stCondLst>
                                  <p:childTnLst>
                                    <p:set>
                                      <p:cBhvr>
                                        <p:cTn id="87" dur="1" fill="hold">
                                          <p:stCondLst>
                                            <p:cond delay="0"/>
                                          </p:stCondLst>
                                        </p:cTn>
                                        <p:tgtEl>
                                          <p:spTgt spid="65541"/>
                                        </p:tgtEl>
                                        <p:attrNameLst>
                                          <p:attrName>style.visibility</p:attrName>
                                        </p:attrNameLst>
                                      </p:cBhvr>
                                      <p:to>
                                        <p:strVal val="visible"/>
                                      </p:to>
                                    </p:set>
                                    <p:anim calcmode="lin" valueType="num">
                                      <p:cBhvr>
                                        <p:cTn id="88" dur="5000" fill="hold"/>
                                        <p:tgtEl>
                                          <p:spTgt spid="65541"/>
                                        </p:tgtEl>
                                        <p:attrNameLst>
                                          <p:attrName>ppt_w</p:attrName>
                                        </p:attrNameLst>
                                      </p:cBhvr>
                                      <p:tavLst>
                                        <p:tav tm="0" fmla="#ppt_w*sin(2.5*pi*$)">
                                          <p:val>
                                            <p:fltVal val="0"/>
                                          </p:val>
                                        </p:tav>
                                        <p:tav tm="100000">
                                          <p:val>
                                            <p:fltVal val="1"/>
                                          </p:val>
                                        </p:tav>
                                      </p:tavLst>
                                    </p:anim>
                                    <p:anim calcmode="lin" valueType="num">
                                      <p:cBhvr>
                                        <p:cTn id="89" dur="5000" fill="hold"/>
                                        <p:tgtEl>
                                          <p:spTgt spid="65541"/>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5541"/>
                                        </p:tgtEl>
                                        <p:attrNameLst>
                                          <p:attrName>style.visibility</p:attrName>
                                        </p:attrNameLst>
                                      </p:cBhvr>
                                      <p:to>
                                        <p:strVal val="hidden"/>
                                      </p:to>
                                    </p:set>
                                  </p:subTnLst>
                                </p:cTn>
                              </p:par>
                            </p:childTnLst>
                          </p:cTn>
                        </p:par>
                      </p:childTnLst>
                    </p:cTn>
                  </p:par>
                  <p:par>
                    <p:cTn id="90" fill="hold" nodeType="clickPar">
                      <p:stCondLst>
                        <p:cond delay="indefinite"/>
                      </p:stCondLst>
                      <p:childTnLst>
                        <p:par>
                          <p:cTn id="91" fill="hold" nodeType="withGroup">
                            <p:stCondLst>
                              <p:cond delay="0"/>
                            </p:stCondLst>
                            <p:childTnLst>
                              <p:par>
                                <p:cTn id="92" presetID="23" presetClass="entr" presetSubtype="16" fill="hold" grpId="0" nodeType="clickEffect">
                                  <p:stCondLst>
                                    <p:cond delay="0"/>
                                  </p:stCondLst>
                                  <p:childTnLst>
                                    <p:set>
                                      <p:cBhvr>
                                        <p:cTn id="93" dur="1" fill="hold">
                                          <p:stCondLst>
                                            <p:cond delay="0"/>
                                          </p:stCondLst>
                                        </p:cTn>
                                        <p:tgtEl>
                                          <p:spTgt spid="65549"/>
                                        </p:tgtEl>
                                        <p:attrNameLst>
                                          <p:attrName>style.visibility</p:attrName>
                                        </p:attrNameLst>
                                      </p:cBhvr>
                                      <p:to>
                                        <p:strVal val="visible"/>
                                      </p:to>
                                    </p:set>
                                    <p:anim calcmode="lin" valueType="num">
                                      <p:cBhvr>
                                        <p:cTn id="94" dur="500" fill="hold"/>
                                        <p:tgtEl>
                                          <p:spTgt spid="65549"/>
                                        </p:tgtEl>
                                        <p:attrNameLst>
                                          <p:attrName>ppt_w</p:attrName>
                                        </p:attrNameLst>
                                      </p:cBhvr>
                                      <p:tavLst>
                                        <p:tav tm="0">
                                          <p:val>
                                            <p:fltVal val="0"/>
                                          </p:val>
                                        </p:tav>
                                        <p:tav tm="100000">
                                          <p:val>
                                            <p:strVal val="#ppt_w"/>
                                          </p:val>
                                        </p:tav>
                                      </p:tavLst>
                                    </p:anim>
                                    <p:anim calcmode="lin" valueType="num">
                                      <p:cBhvr>
                                        <p:cTn id="95" dur="500" fill="hold"/>
                                        <p:tgtEl>
                                          <p:spTgt spid="65549"/>
                                        </p:tgtEl>
                                        <p:attrNameLst>
                                          <p:attrName>ppt_h</p:attrName>
                                        </p:attrNameLst>
                                      </p:cBhvr>
                                      <p:tavLst>
                                        <p:tav tm="0">
                                          <p:val>
                                            <p:fltVal val="0"/>
                                          </p:val>
                                        </p:tav>
                                        <p:tav tm="100000">
                                          <p:val>
                                            <p:strVal val="#ppt_h"/>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17" presetClass="entr" presetSubtype="1" fill="hold" grpId="0" nodeType="clickEffect">
                                  <p:stCondLst>
                                    <p:cond delay="0"/>
                                  </p:stCondLst>
                                  <p:childTnLst>
                                    <p:set>
                                      <p:cBhvr>
                                        <p:cTn id="99" dur="1" fill="hold">
                                          <p:stCondLst>
                                            <p:cond delay="0"/>
                                          </p:stCondLst>
                                        </p:cTn>
                                        <p:tgtEl>
                                          <p:spTgt spid="65558"/>
                                        </p:tgtEl>
                                        <p:attrNameLst>
                                          <p:attrName>style.visibility</p:attrName>
                                        </p:attrNameLst>
                                      </p:cBhvr>
                                      <p:to>
                                        <p:strVal val="visible"/>
                                      </p:to>
                                    </p:set>
                                    <p:anim calcmode="lin" valueType="num">
                                      <p:cBhvr>
                                        <p:cTn id="100" dur="500" fill="hold"/>
                                        <p:tgtEl>
                                          <p:spTgt spid="65558"/>
                                        </p:tgtEl>
                                        <p:attrNameLst>
                                          <p:attrName>ppt_x</p:attrName>
                                        </p:attrNameLst>
                                      </p:cBhvr>
                                      <p:tavLst>
                                        <p:tav tm="0">
                                          <p:val>
                                            <p:strVal val="#ppt_x"/>
                                          </p:val>
                                        </p:tav>
                                        <p:tav tm="100000">
                                          <p:val>
                                            <p:strVal val="#ppt_x"/>
                                          </p:val>
                                        </p:tav>
                                      </p:tavLst>
                                    </p:anim>
                                    <p:anim calcmode="lin" valueType="num">
                                      <p:cBhvr>
                                        <p:cTn id="101" dur="500" fill="hold"/>
                                        <p:tgtEl>
                                          <p:spTgt spid="65558"/>
                                        </p:tgtEl>
                                        <p:attrNameLst>
                                          <p:attrName>ppt_y</p:attrName>
                                        </p:attrNameLst>
                                      </p:cBhvr>
                                      <p:tavLst>
                                        <p:tav tm="0">
                                          <p:val>
                                            <p:strVal val="#ppt_y-#ppt_h/2"/>
                                          </p:val>
                                        </p:tav>
                                        <p:tav tm="100000">
                                          <p:val>
                                            <p:strVal val="#ppt_y"/>
                                          </p:val>
                                        </p:tav>
                                      </p:tavLst>
                                    </p:anim>
                                    <p:anim calcmode="lin" valueType="num">
                                      <p:cBhvr>
                                        <p:cTn id="102" dur="500" fill="hold"/>
                                        <p:tgtEl>
                                          <p:spTgt spid="65558"/>
                                        </p:tgtEl>
                                        <p:attrNameLst>
                                          <p:attrName>ppt_w</p:attrName>
                                        </p:attrNameLst>
                                      </p:cBhvr>
                                      <p:tavLst>
                                        <p:tav tm="0">
                                          <p:val>
                                            <p:strVal val="#ppt_w"/>
                                          </p:val>
                                        </p:tav>
                                        <p:tav tm="100000">
                                          <p:val>
                                            <p:strVal val="#ppt_w"/>
                                          </p:val>
                                        </p:tav>
                                      </p:tavLst>
                                    </p:anim>
                                    <p:anim calcmode="lin" valueType="num">
                                      <p:cBhvr>
                                        <p:cTn id="103" dur="500" fill="hold"/>
                                        <p:tgtEl>
                                          <p:spTgt spid="65558"/>
                                        </p:tgtEl>
                                        <p:attrNameLst>
                                          <p:attrName>ppt_h</p:attrName>
                                        </p:attrNameLst>
                                      </p:cBhvr>
                                      <p:tavLst>
                                        <p:tav tm="0">
                                          <p:val>
                                            <p:fltVal val="0"/>
                                          </p:val>
                                        </p:tav>
                                        <p:tav tm="100000">
                                          <p:val>
                                            <p:strVal val="#ppt_h"/>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7" presetClass="entr" presetSubtype="4" fill="hold" grpId="0" nodeType="clickEffect">
                                  <p:stCondLst>
                                    <p:cond delay="0"/>
                                  </p:stCondLst>
                                  <p:childTnLst>
                                    <p:set>
                                      <p:cBhvr>
                                        <p:cTn id="107" dur="1" fill="hold">
                                          <p:stCondLst>
                                            <p:cond delay="0"/>
                                          </p:stCondLst>
                                        </p:cTn>
                                        <p:tgtEl>
                                          <p:spTgt spid="65556"/>
                                        </p:tgtEl>
                                        <p:attrNameLst>
                                          <p:attrName>style.visibility</p:attrName>
                                        </p:attrNameLst>
                                      </p:cBhvr>
                                      <p:to>
                                        <p:strVal val="visible"/>
                                      </p:to>
                                    </p:set>
                                    <p:anim calcmode="lin" valueType="num">
                                      <p:cBhvr>
                                        <p:cTn id="108" dur="500" fill="hold"/>
                                        <p:tgtEl>
                                          <p:spTgt spid="65556"/>
                                        </p:tgtEl>
                                        <p:attrNameLst>
                                          <p:attrName>ppt_x</p:attrName>
                                        </p:attrNameLst>
                                      </p:cBhvr>
                                      <p:tavLst>
                                        <p:tav tm="0">
                                          <p:val>
                                            <p:strVal val="#ppt_x"/>
                                          </p:val>
                                        </p:tav>
                                        <p:tav tm="100000">
                                          <p:val>
                                            <p:strVal val="#ppt_x"/>
                                          </p:val>
                                        </p:tav>
                                      </p:tavLst>
                                    </p:anim>
                                    <p:anim calcmode="lin" valueType="num">
                                      <p:cBhvr>
                                        <p:cTn id="109" dur="500" fill="hold"/>
                                        <p:tgtEl>
                                          <p:spTgt spid="65556"/>
                                        </p:tgtEl>
                                        <p:attrNameLst>
                                          <p:attrName>ppt_y</p:attrName>
                                        </p:attrNameLst>
                                      </p:cBhvr>
                                      <p:tavLst>
                                        <p:tav tm="0">
                                          <p:val>
                                            <p:strVal val="#ppt_y+#ppt_h/2"/>
                                          </p:val>
                                        </p:tav>
                                        <p:tav tm="100000">
                                          <p:val>
                                            <p:strVal val="#ppt_y"/>
                                          </p:val>
                                        </p:tav>
                                      </p:tavLst>
                                    </p:anim>
                                    <p:anim calcmode="lin" valueType="num">
                                      <p:cBhvr>
                                        <p:cTn id="110" dur="500" fill="hold"/>
                                        <p:tgtEl>
                                          <p:spTgt spid="65556"/>
                                        </p:tgtEl>
                                        <p:attrNameLst>
                                          <p:attrName>ppt_w</p:attrName>
                                        </p:attrNameLst>
                                      </p:cBhvr>
                                      <p:tavLst>
                                        <p:tav tm="0">
                                          <p:val>
                                            <p:strVal val="#ppt_w"/>
                                          </p:val>
                                        </p:tav>
                                        <p:tav tm="100000">
                                          <p:val>
                                            <p:strVal val="#ppt_w"/>
                                          </p:val>
                                        </p:tav>
                                      </p:tavLst>
                                    </p:anim>
                                    <p:anim calcmode="lin" valueType="num">
                                      <p:cBhvr>
                                        <p:cTn id="111" dur="500" fill="hold"/>
                                        <p:tgtEl>
                                          <p:spTgt spid="65556"/>
                                        </p:tgtEl>
                                        <p:attrNameLst>
                                          <p:attrName>ppt_h</p:attrName>
                                        </p:attrNameLst>
                                      </p:cBhvr>
                                      <p:tavLst>
                                        <p:tav tm="0">
                                          <p:val>
                                            <p:fltVal val="0"/>
                                          </p:val>
                                        </p:tav>
                                        <p:tav tm="100000">
                                          <p:val>
                                            <p:strVal val="#ppt_h"/>
                                          </p:val>
                                        </p:tav>
                                      </p:tavLst>
                                    </p:anim>
                                  </p:childTnLst>
                                </p:cTn>
                              </p:par>
                            </p:childTnLst>
                          </p:cTn>
                        </p:par>
                        <p:par>
                          <p:cTn id="112" fill="hold" nodeType="afterGroup">
                            <p:stCondLst>
                              <p:cond delay="500"/>
                            </p:stCondLst>
                            <p:childTnLst>
                              <p:par>
                                <p:cTn id="113" presetID="2" presetClass="entr" presetSubtype="8" fill="hold" nodeType="afterEffect">
                                  <p:stCondLst>
                                    <p:cond delay="0"/>
                                  </p:stCondLst>
                                  <p:childTnLst>
                                    <p:set>
                                      <p:cBhvr>
                                        <p:cTn id="114" dur="1" fill="hold">
                                          <p:stCondLst>
                                            <p:cond delay="0"/>
                                          </p:stCondLst>
                                        </p:cTn>
                                        <p:tgtEl>
                                          <p:spTgt spid="65550"/>
                                        </p:tgtEl>
                                        <p:attrNameLst>
                                          <p:attrName>style.visibility</p:attrName>
                                        </p:attrNameLst>
                                      </p:cBhvr>
                                      <p:to>
                                        <p:strVal val="visible"/>
                                      </p:to>
                                    </p:set>
                                    <p:anim calcmode="lin" valueType="num">
                                      <p:cBhvr additive="base">
                                        <p:cTn id="115" dur="500" fill="hold"/>
                                        <p:tgtEl>
                                          <p:spTgt spid="65550"/>
                                        </p:tgtEl>
                                        <p:attrNameLst>
                                          <p:attrName>ppt_x</p:attrName>
                                        </p:attrNameLst>
                                      </p:cBhvr>
                                      <p:tavLst>
                                        <p:tav tm="0">
                                          <p:val>
                                            <p:strVal val="0-#ppt_w/2"/>
                                          </p:val>
                                        </p:tav>
                                        <p:tav tm="100000">
                                          <p:val>
                                            <p:strVal val="#ppt_x"/>
                                          </p:val>
                                        </p:tav>
                                      </p:tavLst>
                                    </p:anim>
                                    <p:anim calcmode="lin" valueType="num">
                                      <p:cBhvr additive="base">
                                        <p:cTn id="116" dur="500" fill="hold"/>
                                        <p:tgtEl>
                                          <p:spTgt spid="65550"/>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 presetClass="entr" presetSubtype="5" fill="hold" grpId="0" nodeType="clickEffect">
                                  <p:stCondLst>
                                    <p:cond delay="0"/>
                                  </p:stCondLst>
                                  <p:childTnLst>
                                    <p:set>
                                      <p:cBhvr>
                                        <p:cTn id="120" dur="1" fill="hold">
                                          <p:stCondLst>
                                            <p:cond delay="0"/>
                                          </p:stCondLst>
                                        </p:cTn>
                                        <p:tgtEl>
                                          <p:spTgt spid="65564"/>
                                        </p:tgtEl>
                                        <p:attrNameLst>
                                          <p:attrName>style.visibility</p:attrName>
                                        </p:attrNameLst>
                                      </p:cBhvr>
                                      <p:to>
                                        <p:strVal val="visible"/>
                                      </p:to>
                                    </p:set>
                                    <p:animEffect transition="in" filter="checkerboard(down)">
                                      <p:cBhvr>
                                        <p:cTn id="121" dur="500"/>
                                        <p:tgtEl>
                                          <p:spTgt spid="65564"/>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9" presetClass="entr" presetSubtype="10" fill="hold" grpId="0" nodeType="clickEffect">
                                  <p:stCondLst>
                                    <p:cond delay="0"/>
                                  </p:stCondLst>
                                  <p:childTnLst>
                                    <p:set>
                                      <p:cBhvr>
                                        <p:cTn id="125" dur="1" fill="hold">
                                          <p:stCondLst>
                                            <p:cond delay="0"/>
                                          </p:stCondLst>
                                        </p:cTn>
                                        <p:tgtEl>
                                          <p:spTgt spid="65548"/>
                                        </p:tgtEl>
                                        <p:attrNameLst>
                                          <p:attrName>style.visibility</p:attrName>
                                        </p:attrNameLst>
                                      </p:cBhvr>
                                      <p:to>
                                        <p:strVal val="visible"/>
                                      </p:to>
                                    </p:set>
                                    <p:anim calcmode="lin" valueType="num">
                                      <p:cBhvr>
                                        <p:cTn id="126" dur="5000" fill="hold"/>
                                        <p:tgtEl>
                                          <p:spTgt spid="65548"/>
                                        </p:tgtEl>
                                        <p:attrNameLst>
                                          <p:attrName>ppt_w</p:attrName>
                                        </p:attrNameLst>
                                      </p:cBhvr>
                                      <p:tavLst>
                                        <p:tav tm="0" fmla="#ppt_w*sin(2.5*pi*$)">
                                          <p:val>
                                            <p:fltVal val="0"/>
                                          </p:val>
                                        </p:tav>
                                        <p:tav tm="100000">
                                          <p:val>
                                            <p:fltVal val="1"/>
                                          </p:val>
                                        </p:tav>
                                      </p:tavLst>
                                    </p:anim>
                                    <p:anim calcmode="lin" valueType="num">
                                      <p:cBhvr>
                                        <p:cTn id="127" dur="5000" fill="hold"/>
                                        <p:tgtEl>
                                          <p:spTgt spid="6554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5548"/>
                                        </p:tgtEl>
                                        <p:attrNameLst>
                                          <p:attrName>style.visibility</p:attrName>
                                        </p:attrNameLst>
                                      </p:cBhvr>
                                      <p:to>
                                        <p:strVal val="hidden"/>
                                      </p:to>
                                    </p:set>
                                  </p:subTnLst>
                                </p:cTn>
                              </p:par>
                            </p:childTnLst>
                          </p:cTn>
                        </p:par>
                      </p:childTnLst>
                    </p:cTn>
                  </p:par>
                  <p:par>
                    <p:cTn id="128" fill="hold" nodeType="clickPar">
                      <p:stCondLst>
                        <p:cond delay="indefinite"/>
                      </p:stCondLst>
                      <p:childTnLst>
                        <p:par>
                          <p:cTn id="129" fill="hold" nodeType="withGroup">
                            <p:stCondLst>
                              <p:cond delay="0"/>
                            </p:stCondLst>
                            <p:childTnLst>
                              <p:par>
                                <p:cTn id="130" presetID="23" presetClass="entr" presetSubtype="16" fill="hold" grpId="0" nodeType="clickEffect">
                                  <p:stCondLst>
                                    <p:cond delay="0"/>
                                  </p:stCondLst>
                                  <p:childTnLst>
                                    <p:set>
                                      <p:cBhvr>
                                        <p:cTn id="131" dur="1" fill="hold">
                                          <p:stCondLst>
                                            <p:cond delay="0"/>
                                          </p:stCondLst>
                                        </p:cTn>
                                        <p:tgtEl>
                                          <p:spTgt spid="65547"/>
                                        </p:tgtEl>
                                        <p:attrNameLst>
                                          <p:attrName>style.visibility</p:attrName>
                                        </p:attrNameLst>
                                      </p:cBhvr>
                                      <p:to>
                                        <p:strVal val="visible"/>
                                      </p:to>
                                    </p:set>
                                    <p:anim calcmode="lin" valueType="num">
                                      <p:cBhvr>
                                        <p:cTn id="132" dur="500" fill="hold"/>
                                        <p:tgtEl>
                                          <p:spTgt spid="65547"/>
                                        </p:tgtEl>
                                        <p:attrNameLst>
                                          <p:attrName>ppt_w</p:attrName>
                                        </p:attrNameLst>
                                      </p:cBhvr>
                                      <p:tavLst>
                                        <p:tav tm="0">
                                          <p:val>
                                            <p:fltVal val="0"/>
                                          </p:val>
                                        </p:tav>
                                        <p:tav tm="100000">
                                          <p:val>
                                            <p:strVal val="#ppt_w"/>
                                          </p:val>
                                        </p:tav>
                                      </p:tavLst>
                                    </p:anim>
                                    <p:anim calcmode="lin" valueType="num">
                                      <p:cBhvr>
                                        <p:cTn id="133" dur="500" fill="hold"/>
                                        <p:tgtEl>
                                          <p:spTgt spid="65547"/>
                                        </p:tgtEl>
                                        <p:attrNameLst>
                                          <p:attrName>ppt_h</p:attrName>
                                        </p:attrNameLst>
                                      </p:cBhvr>
                                      <p:tavLst>
                                        <p:tav tm="0">
                                          <p:val>
                                            <p:fltVal val="0"/>
                                          </p:val>
                                        </p:tav>
                                        <p:tav tm="100000">
                                          <p:val>
                                            <p:strVal val="#ppt_h"/>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7" presetClass="entr" presetSubtype="4" fill="hold" grpId="0" nodeType="clickEffect">
                                  <p:stCondLst>
                                    <p:cond delay="0"/>
                                  </p:stCondLst>
                                  <p:childTnLst>
                                    <p:set>
                                      <p:cBhvr>
                                        <p:cTn id="137" dur="1" fill="hold">
                                          <p:stCondLst>
                                            <p:cond delay="0"/>
                                          </p:stCondLst>
                                        </p:cTn>
                                        <p:tgtEl>
                                          <p:spTgt spid="65559"/>
                                        </p:tgtEl>
                                        <p:attrNameLst>
                                          <p:attrName>style.visibility</p:attrName>
                                        </p:attrNameLst>
                                      </p:cBhvr>
                                      <p:to>
                                        <p:strVal val="visible"/>
                                      </p:to>
                                    </p:set>
                                    <p:anim calcmode="lin" valueType="num">
                                      <p:cBhvr>
                                        <p:cTn id="138" dur="500" fill="hold"/>
                                        <p:tgtEl>
                                          <p:spTgt spid="65559"/>
                                        </p:tgtEl>
                                        <p:attrNameLst>
                                          <p:attrName>ppt_x</p:attrName>
                                        </p:attrNameLst>
                                      </p:cBhvr>
                                      <p:tavLst>
                                        <p:tav tm="0">
                                          <p:val>
                                            <p:strVal val="#ppt_x"/>
                                          </p:val>
                                        </p:tav>
                                        <p:tav tm="100000">
                                          <p:val>
                                            <p:strVal val="#ppt_x"/>
                                          </p:val>
                                        </p:tav>
                                      </p:tavLst>
                                    </p:anim>
                                    <p:anim calcmode="lin" valueType="num">
                                      <p:cBhvr>
                                        <p:cTn id="139" dur="500" fill="hold"/>
                                        <p:tgtEl>
                                          <p:spTgt spid="65559"/>
                                        </p:tgtEl>
                                        <p:attrNameLst>
                                          <p:attrName>ppt_y</p:attrName>
                                        </p:attrNameLst>
                                      </p:cBhvr>
                                      <p:tavLst>
                                        <p:tav tm="0">
                                          <p:val>
                                            <p:strVal val="#ppt_y+#ppt_h/2"/>
                                          </p:val>
                                        </p:tav>
                                        <p:tav tm="100000">
                                          <p:val>
                                            <p:strVal val="#ppt_y"/>
                                          </p:val>
                                        </p:tav>
                                      </p:tavLst>
                                    </p:anim>
                                    <p:anim calcmode="lin" valueType="num">
                                      <p:cBhvr>
                                        <p:cTn id="140" dur="500" fill="hold"/>
                                        <p:tgtEl>
                                          <p:spTgt spid="65559"/>
                                        </p:tgtEl>
                                        <p:attrNameLst>
                                          <p:attrName>ppt_w</p:attrName>
                                        </p:attrNameLst>
                                      </p:cBhvr>
                                      <p:tavLst>
                                        <p:tav tm="0">
                                          <p:val>
                                            <p:strVal val="#ppt_w"/>
                                          </p:val>
                                        </p:tav>
                                        <p:tav tm="100000">
                                          <p:val>
                                            <p:strVal val="#ppt_w"/>
                                          </p:val>
                                        </p:tav>
                                      </p:tavLst>
                                    </p:anim>
                                    <p:anim calcmode="lin" valueType="num">
                                      <p:cBhvr>
                                        <p:cTn id="141" dur="500" fill="hold"/>
                                        <p:tgtEl>
                                          <p:spTgt spid="65559"/>
                                        </p:tgtEl>
                                        <p:attrNameLst>
                                          <p:attrName>ppt_h</p:attrName>
                                        </p:attrNameLst>
                                      </p:cBhvr>
                                      <p:tavLst>
                                        <p:tav tm="0">
                                          <p:val>
                                            <p:fltVal val="0"/>
                                          </p:val>
                                        </p:tav>
                                        <p:tav tm="100000">
                                          <p:val>
                                            <p:strVal val="#ppt_h"/>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7" presetClass="entr" presetSubtype="4" fill="hold" grpId="0" nodeType="clickEffect">
                                  <p:stCondLst>
                                    <p:cond delay="0"/>
                                  </p:stCondLst>
                                  <p:childTnLst>
                                    <p:set>
                                      <p:cBhvr>
                                        <p:cTn id="145" dur="1" fill="hold">
                                          <p:stCondLst>
                                            <p:cond delay="0"/>
                                          </p:stCondLst>
                                        </p:cTn>
                                        <p:tgtEl>
                                          <p:spTgt spid="65557"/>
                                        </p:tgtEl>
                                        <p:attrNameLst>
                                          <p:attrName>style.visibility</p:attrName>
                                        </p:attrNameLst>
                                      </p:cBhvr>
                                      <p:to>
                                        <p:strVal val="visible"/>
                                      </p:to>
                                    </p:set>
                                    <p:anim calcmode="lin" valueType="num">
                                      <p:cBhvr>
                                        <p:cTn id="146" dur="500" fill="hold"/>
                                        <p:tgtEl>
                                          <p:spTgt spid="65557"/>
                                        </p:tgtEl>
                                        <p:attrNameLst>
                                          <p:attrName>ppt_x</p:attrName>
                                        </p:attrNameLst>
                                      </p:cBhvr>
                                      <p:tavLst>
                                        <p:tav tm="0">
                                          <p:val>
                                            <p:strVal val="#ppt_x"/>
                                          </p:val>
                                        </p:tav>
                                        <p:tav tm="100000">
                                          <p:val>
                                            <p:strVal val="#ppt_x"/>
                                          </p:val>
                                        </p:tav>
                                      </p:tavLst>
                                    </p:anim>
                                    <p:anim calcmode="lin" valueType="num">
                                      <p:cBhvr>
                                        <p:cTn id="147" dur="500" fill="hold"/>
                                        <p:tgtEl>
                                          <p:spTgt spid="65557"/>
                                        </p:tgtEl>
                                        <p:attrNameLst>
                                          <p:attrName>ppt_y</p:attrName>
                                        </p:attrNameLst>
                                      </p:cBhvr>
                                      <p:tavLst>
                                        <p:tav tm="0">
                                          <p:val>
                                            <p:strVal val="#ppt_y+#ppt_h/2"/>
                                          </p:val>
                                        </p:tav>
                                        <p:tav tm="100000">
                                          <p:val>
                                            <p:strVal val="#ppt_y"/>
                                          </p:val>
                                        </p:tav>
                                      </p:tavLst>
                                    </p:anim>
                                    <p:anim calcmode="lin" valueType="num">
                                      <p:cBhvr>
                                        <p:cTn id="148" dur="500" fill="hold"/>
                                        <p:tgtEl>
                                          <p:spTgt spid="65557"/>
                                        </p:tgtEl>
                                        <p:attrNameLst>
                                          <p:attrName>ppt_w</p:attrName>
                                        </p:attrNameLst>
                                      </p:cBhvr>
                                      <p:tavLst>
                                        <p:tav tm="0">
                                          <p:val>
                                            <p:strVal val="#ppt_w"/>
                                          </p:val>
                                        </p:tav>
                                        <p:tav tm="100000">
                                          <p:val>
                                            <p:strVal val="#ppt_w"/>
                                          </p:val>
                                        </p:tav>
                                      </p:tavLst>
                                    </p:anim>
                                    <p:anim calcmode="lin" valueType="num">
                                      <p:cBhvr>
                                        <p:cTn id="149" dur="500" fill="hold"/>
                                        <p:tgtEl>
                                          <p:spTgt spid="65557"/>
                                        </p:tgtEl>
                                        <p:attrNameLst>
                                          <p:attrName>ppt_h</p:attrName>
                                        </p:attrNameLst>
                                      </p:cBhvr>
                                      <p:tavLst>
                                        <p:tav tm="0">
                                          <p:val>
                                            <p:fltVal val="0"/>
                                          </p:val>
                                        </p:tav>
                                        <p:tav tm="100000">
                                          <p:val>
                                            <p:strVal val="#ppt_h"/>
                                          </p:val>
                                        </p:tav>
                                      </p:tavLst>
                                    </p:anim>
                                  </p:childTnLst>
                                </p:cTn>
                              </p:par>
                            </p:childTnLst>
                          </p:cTn>
                        </p:par>
                        <p:par>
                          <p:cTn id="150" fill="hold" nodeType="afterGroup">
                            <p:stCondLst>
                              <p:cond delay="500"/>
                            </p:stCondLst>
                            <p:childTnLst>
                              <p:par>
                                <p:cTn id="151" presetID="2" presetClass="entr" presetSubtype="8" fill="hold" nodeType="afterEffect">
                                  <p:stCondLst>
                                    <p:cond delay="0"/>
                                  </p:stCondLst>
                                  <p:childTnLst>
                                    <p:set>
                                      <p:cBhvr>
                                        <p:cTn id="152" dur="1" fill="hold">
                                          <p:stCondLst>
                                            <p:cond delay="0"/>
                                          </p:stCondLst>
                                        </p:cTn>
                                        <p:tgtEl>
                                          <p:spTgt spid="65551"/>
                                        </p:tgtEl>
                                        <p:attrNameLst>
                                          <p:attrName>style.visibility</p:attrName>
                                        </p:attrNameLst>
                                      </p:cBhvr>
                                      <p:to>
                                        <p:strVal val="visible"/>
                                      </p:to>
                                    </p:set>
                                    <p:anim calcmode="lin" valueType="num">
                                      <p:cBhvr additive="base">
                                        <p:cTn id="153" dur="500" fill="hold"/>
                                        <p:tgtEl>
                                          <p:spTgt spid="65551"/>
                                        </p:tgtEl>
                                        <p:attrNameLst>
                                          <p:attrName>ppt_x</p:attrName>
                                        </p:attrNameLst>
                                      </p:cBhvr>
                                      <p:tavLst>
                                        <p:tav tm="0">
                                          <p:val>
                                            <p:strVal val="0-#ppt_w/2"/>
                                          </p:val>
                                        </p:tav>
                                        <p:tav tm="100000">
                                          <p:val>
                                            <p:strVal val="#ppt_x"/>
                                          </p:val>
                                        </p:tav>
                                      </p:tavLst>
                                    </p:anim>
                                    <p:anim calcmode="lin" valueType="num">
                                      <p:cBhvr additive="base">
                                        <p:cTn id="154" dur="500" fill="hold"/>
                                        <p:tgtEl>
                                          <p:spTgt spid="65551"/>
                                        </p:tgtEl>
                                        <p:attrNameLst>
                                          <p:attrName>ppt_y</p:attrName>
                                        </p:attrNameLst>
                                      </p:cBhvr>
                                      <p:tavLst>
                                        <p:tav tm="0">
                                          <p:val>
                                            <p:strVal val="#ppt_y"/>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5" presetClass="entr" presetSubtype="5" fill="hold" grpId="0" nodeType="clickEffect">
                                  <p:stCondLst>
                                    <p:cond delay="0"/>
                                  </p:stCondLst>
                                  <p:childTnLst>
                                    <p:set>
                                      <p:cBhvr>
                                        <p:cTn id="158" dur="1" fill="hold">
                                          <p:stCondLst>
                                            <p:cond delay="0"/>
                                          </p:stCondLst>
                                        </p:cTn>
                                        <p:tgtEl>
                                          <p:spTgt spid="65565"/>
                                        </p:tgtEl>
                                        <p:attrNameLst>
                                          <p:attrName>style.visibility</p:attrName>
                                        </p:attrNameLst>
                                      </p:cBhvr>
                                      <p:to>
                                        <p:strVal val="visible"/>
                                      </p:to>
                                    </p:set>
                                    <p:animEffect transition="in" filter="checkerboard(down)">
                                      <p:cBhvr>
                                        <p:cTn id="159" dur="500"/>
                                        <p:tgtEl>
                                          <p:spTgt spid="65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4" grpId="0" animBg="1"/>
      <p:bldP spid="65538" grpId="0" autoUpdateAnimBg="0"/>
      <p:bldP spid="65540" grpId="0" autoUpdateAnimBg="0"/>
      <p:bldP spid="65541" grpId="0" autoUpdateAnimBg="0"/>
      <p:bldP spid="65543" grpId="0" autoUpdateAnimBg="0"/>
      <p:bldP spid="65544" grpId="0" autoUpdateAnimBg="0"/>
      <p:bldP spid="65545" grpId="0" animBg="1"/>
      <p:bldP spid="65546" grpId="0" animBg="1"/>
      <p:bldP spid="65547" grpId="0" autoUpdateAnimBg="0"/>
      <p:bldP spid="65548" grpId="0" autoUpdateAnimBg="0"/>
      <p:bldP spid="65549" grpId="0" autoUpdateAnimBg="0"/>
      <p:bldP spid="65553" grpId="0" animBg="1"/>
      <p:bldP spid="65542" grpId="0" autoUpdateAnimBg="0"/>
      <p:bldP spid="65556" grpId="0" animBg="1"/>
      <p:bldP spid="65557" grpId="0" animBg="1"/>
      <p:bldP spid="65558" grpId="0" animBg="1"/>
      <p:bldP spid="65559" grpId="0" animBg="1"/>
      <p:bldP spid="65563" grpId="0" autoUpdateAnimBg="0"/>
      <p:bldP spid="65564" grpId="0" autoUpdateAnimBg="0"/>
      <p:bldP spid="6556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46" name="Rectangle 38"/>
          <p:cNvSpPr>
            <a:spLocks noChangeArrowheads="1"/>
          </p:cNvSpPr>
          <p:nvPr/>
        </p:nvSpPr>
        <p:spPr bwMode="auto">
          <a:xfrm>
            <a:off x="3276600" y="5943600"/>
            <a:ext cx="609600" cy="381000"/>
          </a:xfrm>
          <a:prstGeom prst="rect">
            <a:avLst/>
          </a:prstGeom>
          <a:noFill/>
          <a:ln w="381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68610" name="Rectangle 2"/>
          <p:cNvSpPr>
            <a:spLocks noGrp="1" noChangeArrowheads="1"/>
          </p:cNvSpPr>
          <p:nvPr>
            <p:ph type="title"/>
          </p:nvPr>
        </p:nvSpPr>
        <p:spPr/>
        <p:txBody>
          <a:bodyPr/>
          <a:lstStyle/>
          <a:p>
            <a:r>
              <a:rPr lang="de-DE">
                <a:latin typeface="Calibri" charset="0"/>
              </a:rPr>
              <a:t>Stabilität und Labilität</a:t>
            </a:r>
          </a:p>
        </p:txBody>
      </p:sp>
      <p:sp>
        <p:nvSpPr>
          <p:cNvPr id="68611" name="Text Box 3"/>
          <p:cNvSpPr txBox="1">
            <a:spLocks noChangeArrowheads="1"/>
          </p:cNvSpPr>
          <p:nvPr/>
        </p:nvSpPr>
        <p:spPr bwMode="auto">
          <a:xfrm>
            <a:off x="762000" y="5957888"/>
            <a:ext cx="533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0 m</a:t>
            </a:r>
          </a:p>
        </p:txBody>
      </p:sp>
      <p:sp>
        <p:nvSpPr>
          <p:cNvPr id="68612" name="Text Box 4"/>
          <p:cNvSpPr txBox="1">
            <a:spLocks noChangeArrowheads="1"/>
          </p:cNvSpPr>
          <p:nvPr/>
        </p:nvSpPr>
        <p:spPr bwMode="auto">
          <a:xfrm>
            <a:off x="533400" y="5486400"/>
            <a:ext cx="762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500 m</a:t>
            </a:r>
          </a:p>
        </p:txBody>
      </p:sp>
      <p:sp>
        <p:nvSpPr>
          <p:cNvPr id="68613" name="Text Box 5"/>
          <p:cNvSpPr txBox="1">
            <a:spLocks noChangeArrowheads="1"/>
          </p:cNvSpPr>
          <p:nvPr/>
        </p:nvSpPr>
        <p:spPr bwMode="auto">
          <a:xfrm>
            <a:off x="419100" y="5029200"/>
            <a:ext cx="8763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1000 m</a:t>
            </a:r>
          </a:p>
        </p:txBody>
      </p:sp>
      <p:sp>
        <p:nvSpPr>
          <p:cNvPr id="68614" name="Text Box 6"/>
          <p:cNvSpPr txBox="1">
            <a:spLocks noChangeArrowheads="1"/>
          </p:cNvSpPr>
          <p:nvPr/>
        </p:nvSpPr>
        <p:spPr bwMode="auto">
          <a:xfrm>
            <a:off x="419100" y="4572000"/>
            <a:ext cx="8763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1500 m</a:t>
            </a:r>
          </a:p>
        </p:txBody>
      </p:sp>
      <p:sp>
        <p:nvSpPr>
          <p:cNvPr id="68615" name="Text Box 7"/>
          <p:cNvSpPr txBox="1">
            <a:spLocks noChangeArrowheads="1"/>
          </p:cNvSpPr>
          <p:nvPr/>
        </p:nvSpPr>
        <p:spPr bwMode="auto">
          <a:xfrm>
            <a:off x="419100" y="4114800"/>
            <a:ext cx="8763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2000 m</a:t>
            </a:r>
          </a:p>
        </p:txBody>
      </p:sp>
      <p:sp>
        <p:nvSpPr>
          <p:cNvPr id="68616" name="Text Box 8"/>
          <p:cNvSpPr txBox="1">
            <a:spLocks noChangeArrowheads="1"/>
          </p:cNvSpPr>
          <p:nvPr/>
        </p:nvSpPr>
        <p:spPr bwMode="auto">
          <a:xfrm>
            <a:off x="419100" y="3657600"/>
            <a:ext cx="8763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2500 m</a:t>
            </a:r>
          </a:p>
        </p:txBody>
      </p:sp>
      <p:sp>
        <p:nvSpPr>
          <p:cNvPr id="68617" name="Text Box 9"/>
          <p:cNvSpPr txBox="1">
            <a:spLocks noChangeArrowheads="1"/>
          </p:cNvSpPr>
          <p:nvPr/>
        </p:nvSpPr>
        <p:spPr bwMode="auto">
          <a:xfrm>
            <a:off x="419100" y="3200400"/>
            <a:ext cx="8763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3000 m</a:t>
            </a:r>
          </a:p>
        </p:txBody>
      </p:sp>
      <p:sp>
        <p:nvSpPr>
          <p:cNvPr id="68618" name="Text Box 10"/>
          <p:cNvSpPr txBox="1">
            <a:spLocks noChangeArrowheads="1"/>
          </p:cNvSpPr>
          <p:nvPr/>
        </p:nvSpPr>
        <p:spPr bwMode="auto">
          <a:xfrm>
            <a:off x="419100" y="2743200"/>
            <a:ext cx="8763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3500 m</a:t>
            </a:r>
          </a:p>
        </p:txBody>
      </p:sp>
      <p:sp>
        <p:nvSpPr>
          <p:cNvPr id="68619" name="Text Box 11"/>
          <p:cNvSpPr txBox="1">
            <a:spLocks noChangeArrowheads="1"/>
          </p:cNvSpPr>
          <p:nvPr/>
        </p:nvSpPr>
        <p:spPr bwMode="auto">
          <a:xfrm>
            <a:off x="381000" y="2147888"/>
            <a:ext cx="742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Höhe:</a:t>
            </a:r>
          </a:p>
        </p:txBody>
      </p:sp>
      <p:sp>
        <p:nvSpPr>
          <p:cNvPr id="68620" name="Text Box 12"/>
          <p:cNvSpPr txBox="1">
            <a:spLocks noChangeArrowheads="1"/>
          </p:cNvSpPr>
          <p:nvPr/>
        </p:nvSpPr>
        <p:spPr bwMode="auto">
          <a:xfrm>
            <a:off x="1600200" y="1524000"/>
            <a:ext cx="19177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Messung Stuttgart:</a:t>
            </a:r>
          </a:p>
        </p:txBody>
      </p:sp>
      <p:sp>
        <p:nvSpPr>
          <p:cNvPr id="68621" name="Text Box 13"/>
          <p:cNvSpPr txBox="1">
            <a:spLocks noChangeArrowheads="1"/>
          </p:cNvSpPr>
          <p:nvPr/>
        </p:nvSpPr>
        <p:spPr bwMode="auto">
          <a:xfrm>
            <a:off x="1476375" y="5957888"/>
            <a:ext cx="6572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20°C</a:t>
            </a:r>
          </a:p>
        </p:txBody>
      </p:sp>
      <p:sp>
        <p:nvSpPr>
          <p:cNvPr id="68622" name="Text Box 14"/>
          <p:cNvSpPr txBox="1">
            <a:spLocks noChangeArrowheads="1"/>
          </p:cNvSpPr>
          <p:nvPr/>
        </p:nvSpPr>
        <p:spPr bwMode="auto">
          <a:xfrm>
            <a:off x="1476375" y="54864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16°C</a:t>
            </a:r>
          </a:p>
        </p:txBody>
      </p:sp>
      <p:sp>
        <p:nvSpPr>
          <p:cNvPr id="68623" name="Text Box 15"/>
          <p:cNvSpPr txBox="1">
            <a:spLocks noChangeArrowheads="1"/>
          </p:cNvSpPr>
          <p:nvPr/>
        </p:nvSpPr>
        <p:spPr bwMode="auto">
          <a:xfrm>
            <a:off x="1476375" y="50292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12°C</a:t>
            </a:r>
          </a:p>
        </p:txBody>
      </p:sp>
      <p:sp>
        <p:nvSpPr>
          <p:cNvPr id="68624" name="Text Box 16"/>
          <p:cNvSpPr txBox="1">
            <a:spLocks noChangeArrowheads="1"/>
          </p:cNvSpPr>
          <p:nvPr/>
        </p:nvSpPr>
        <p:spPr bwMode="auto">
          <a:xfrm>
            <a:off x="1590675" y="45720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8°C</a:t>
            </a:r>
          </a:p>
        </p:txBody>
      </p:sp>
      <p:sp>
        <p:nvSpPr>
          <p:cNvPr id="68625" name="Text Box 17"/>
          <p:cNvSpPr txBox="1">
            <a:spLocks noChangeArrowheads="1"/>
          </p:cNvSpPr>
          <p:nvPr/>
        </p:nvSpPr>
        <p:spPr bwMode="auto">
          <a:xfrm>
            <a:off x="1590675" y="41148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4°C</a:t>
            </a:r>
          </a:p>
        </p:txBody>
      </p:sp>
      <p:sp>
        <p:nvSpPr>
          <p:cNvPr id="68626" name="Text Box 18"/>
          <p:cNvSpPr txBox="1">
            <a:spLocks noChangeArrowheads="1"/>
          </p:cNvSpPr>
          <p:nvPr/>
        </p:nvSpPr>
        <p:spPr bwMode="auto">
          <a:xfrm>
            <a:off x="1590675" y="36576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0°C</a:t>
            </a:r>
          </a:p>
        </p:txBody>
      </p:sp>
      <p:sp>
        <p:nvSpPr>
          <p:cNvPr id="68627" name="Text Box 19"/>
          <p:cNvSpPr txBox="1">
            <a:spLocks noChangeArrowheads="1"/>
          </p:cNvSpPr>
          <p:nvPr/>
        </p:nvSpPr>
        <p:spPr bwMode="auto">
          <a:xfrm>
            <a:off x="1514475" y="3200400"/>
            <a:ext cx="6191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-4°C</a:t>
            </a:r>
          </a:p>
        </p:txBody>
      </p:sp>
      <p:sp>
        <p:nvSpPr>
          <p:cNvPr id="68628" name="Text Box 20"/>
          <p:cNvSpPr txBox="1">
            <a:spLocks noChangeArrowheads="1"/>
          </p:cNvSpPr>
          <p:nvPr/>
        </p:nvSpPr>
        <p:spPr bwMode="auto">
          <a:xfrm>
            <a:off x="1514475" y="2743200"/>
            <a:ext cx="6191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-8°C</a:t>
            </a:r>
          </a:p>
        </p:txBody>
      </p:sp>
      <p:graphicFrame>
        <p:nvGraphicFramePr>
          <p:cNvPr id="68629" name="Object 2"/>
          <p:cNvGraphicFramePr>
            <a:graphicFrameLocks noChangeAspect="1"/>
          </p:cNvGraphicFramePr>
          <p:nvPr/>
        </p:nvGraphicFramePr>
        <p:xfrm>
          <a:off x="1371600" y="2057400"/>
          <a:ext cx="762000" cy="490538"/>
        </p:xfrm>
        <a:graphic>
          <a:graphicData uri="http://schemas.openxmlformats.org/presentationml/2006/ole">
            <mc:AlternateContent xmlns:mc="http://schemas.openxmlformats.org/markup-compatibility/2006">
              <mc:Choice xmlns:v="urn:schemas-microsoft-com:vml" Requires="v">
                <p:oleObj spid="_x0000_s28782" name="Formel" r:id="rId4" imgW="609480" imgH="393480" progId="Equation.3">
                  <p:embed/>
                </p:oleObj>
              </mc:Choice>
              <mc:Fallback>
                <p:oleObj name="Formel" r:id="rId4" imgW="60948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57400"/>
                        <a:ext cx="762000" cy="490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8630" name="Text Box 22"/>
          <p:cNvSpPr txBox="1">
            <a:spLocks noChangeArrowheads="1"/>
          </p:cNvSpPr>
          <p:nvPr/>
        </p:nvSpPr>
        <p:spPr bwMode="auto">
          <a:xfrm>
            <a:off x="2400300" y="5957888"/>
            <a:ext cx="6572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20°C</a:t>
            </a:r>
          </a:p>
        </p:txBody>
      </p:sp>
      <p:sp>
        <p:nvSpPr>
          <p:cNvPr id="68631" name="Text Box 23"/>
          <p:cNvSpPr txBox="1">
            <a:spLocks noChangeArrowheads="1"/>
          </p:cNvSpPr>
          <p:nvPr/>
        </p:nvSpPr>
        <p:spPr bwMode="auto">
          <a:xfrm>
            <a:off x="2400300" y="54864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15°C</a:t>
            </a:r>
          </a:p>
        </p:txBody>
      </p:sp>
      <p:sp>
        <p:nvSpPr>
          <p:cNvPr id="68632" name="Text Box 24"/>
          <p:cNvSpPr txBox="1">
            <a:spLocks noChangeArrowheads="1"/>
          </p:cNvSpPr>
          <p:nvPr/>
        </p:nvSpPr>
        <p:spPr bwMode="auto">
          <a:xfrm>
            <a:off x="2400300" y="50292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10°C</a:t>
            </a:r>
          </a:p>
        </p:txBody>
      </p:sp>
      <p:sp>
        <p:nvSpPr>
          <p:cNvPr id="68633" name="Text Box 25"/>
          <p:cNvSpPr txBox="1">
            <a:spLocks noChangeArrowheads="1"/>
          </p:cNvSpPr>
          <p:nvPr/>
        </p:nvSpPr>
        <p:spPr bwMode="auto">
          <a:xfrm>
            <a:off x="2514600" y="45720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5°C</a:t>
            </a:r>
          </a:p>
        </p:txBody>
      </p:sp>
      <p:sp>
        <p:nvSpPr>
          <p:cNvPr id="68634" name="Text Box 26"/>
          <p:cNvSpPr txBox="1">
            <a:spLocks noChangeArrowheads="1"/>
          </p:cNvSpPr>
          <p:nvPr/>
        </p:nvSpPr>
        <p:spPr bwMode="auto">
          <a:xfrm>
            <a:off x="2514600" y="41148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0°C</a:t>
            </a:r>
          </a:p>
        </p:txBody>
      </p:sp>
      <p:sp>
        <p:nvSpPr>
          <p:cNvPr id="68635" name="Text Box 27"/>
          <p:cNvSpPr txBox="1">
            <a:spLocks noChangeArrowheads="1"/>
          </p:cNvSpPr>
          <p:nvPr/>
        </p:nvSpPr>
        <p:spPr bwMode="auto">
          <a:xfrm>
            <a:off x="2438400" y="3657600"/>
            <a:ext cx="6191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-5°C</a:t>
            </a:r>
          </a:p>
        </p:txBody>
      </p:sp>
      <p:sp>
        <p:nvSpPr>
          <p:cNvPr id="68636" name="Text Box 28"/>
          <p:cNvSpPr txBox="1">
            <a:spLocks noChangeArrowheads="1"/>
          </p:cNvSpPr>
          <p:nvPr/>
        </p:nvSpPr>
        <p:spPr bwMode="auto">
          <a:xfrm>
            <a:off x="2362200" y="3200400"/>
            <a:ext cx="7334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-10°C</a:t>
            </a:r>
          </a:p>
        </p:txBody>
      </p:sp>
      <p:sp>
        <p:nvSpPr>
          <p:cNvPr id="68637" name="Text Box 29"/>
          <p:cNvSpPr txBox="1">
            <a:spLocks noChangeArrowheads="1"/>
          </p:cNvSpPr>
          <p:nvPr/>
        </p:nvSpPr>
        <p:spPr bwMode="auto">
          <a:xfrm>
            <a:off x="2362200" y="2743200"/>
            <a:ext cx="7334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-15°C</a:t>
            </a:r>
          </a:p>
        </p:txBody>
      </p:sp>
      <p:sp>
        <p:nvSpPr>
          <p:cNvPr id="68638" name="Text Box 30"/>
          <p:cNvSpPr txBox="1">
            <a:spLocks noChangeArrowheads="1"/>
          </p:cNvSpPr>
          <p:nvPr/>
        </p:nvSpPr>
        <p:spPr bwMode="auto">
          <a:xfrm>
            <a:off x="3238500" y="5957888"/>
            <a:ext cx="6572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23°C</a:t>
            </a:r>
          </a:p>
        </p:txBody>
      </p:sp>
      <p:sp>
        <p:nvSpPr>
          <p:cNvPr id="68639" name="Text Box 31"/>
          <p:cNvSpPr txBox="1">
            <a:spLocks noChangeArrowheads="1"/>
          </p:cNvSpPr>
          <p:nvPr/>
        </p:nvSpPr>
        <p:spPr bwMode="auto">
          <a:xfrm>
            <a:off x="3238500" y="54864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18°C</a:t>
            </a:r>
          </a:p>
        </p:txBody>
      </p:sp>
      <p:sp>
        <p:nvSpPr>
          <p:cNvPr id="68640" name="Text Box 32"/>
          <p:cNvSpPr txBox="1">
            <a:spLocks noChangeArrowheads="1"/>
          </p:cNvSpPr>
          <p:nvPr/>
        </p:nvSpPr>
        <p:spPr bwMode="auto">
          <a:xfrm>
            <a:off x="3238500" y="50292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13°C</a:t>
            </a:r>
          </a:p>
        </p:txBody>
      </p:sp>
      <p:sp>
        <p:nvSpPr>
          <p:cNvPr id="68641" name="Text Box 33"/>
          <p:cNvSpPr txBox="1">
            <a:spLocks noChangeArrowheads="1"/>
          </p:cNvSpPr>
          <p:nvPr/>
        </p:nvSpPr>
        <p:spPr bwMode="auto">
          <a:xfrm>
            <a:off x="3352800" y="45720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8°C</a:t>
            </a:r>
          </a:p>
        </p:txBody>
      </p:sp>
      <p:sp>
        <p:nvSpPr>
          <p:cNvPr id="68642" name="Text Box 34"/>
          <p:cNvSpPr txBox="1">
            <a:spLocks noChangeArrowheads="1"/>
          </p:cNvSpPr>
          <p:nvPr/>
        </p:nvSpPr>
        <p:spPr bwMode="auto">
          <a:xfrm>
            <a:off x="3352800" y="41148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3°C</a:t>
            </a:r>
          </a:p>
        </p:txBody>
      </p:sp>
      <p:sp>
        <p:nvSpPr>
          <p:cNvPr id="68643" name="Text Box 35"/>
          <p:cNvSpPr txBox="1">
            <a:spLocks noChangeArrowheads="1"/>
          </p:cNvSpPr>
          <p:nvPr/>
        </p:nvSpPr>
        <p:spPr bwMode="auto">
          <a:xfrm>
            <a:off x="3276600" y="3657600"/>
            <a:ext cx="6191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-2°C</a:t>
            </a:r>
          </a:p>
        </p:txBody>
      </p:sp>
      <p:sp>
        <p:nvSpPr>
          <p:cNvPr id="68644" name="Text Box 36"/>
          <p:cNvSpPr txBox="1">
            <a:spLocks noChangeArrowheads="1"/>
          </p:cNvSpPr>
          <p:nvPr/>
        </p:nvSpPr>
        <p:spPr bwMode="auto">
          <a:xfrm>
            <a:off x="3276600" y="3200400"/>
            <a:ext cx="6191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-7°C</a:t>
            </a:r>
          </a:p>
        </p:txBody>
      </p:sp>
      <p:sp>
        <p:nvSpPr>
          <p:cNvPr id="68645" name="Text Box 37"/>
          <p:cNvSpPr txBox="1">
            <a:spLocks noChangeArrowheads="1"/>
          </p:cNvSpPr>
          <p:nvPr/>
        </p:nvSpPr>
        <p:spPr bwMode="auto">
          <a:xfrm>
            <a:off x="3200400" y="2743200"/>
            <a:ext cx="7334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-12°C</a:t>
            </a:r>
          </a:p>
        </p:txBody>
      </p:sp>
      <p:sp>
        <p:nvSpPr>
          <p:cNvPr id="68647" name="Text Box 39"/>
          <p:cNvSpPr txBox="1">
            <a:spLocks noChangeArrowheads="1"/>
          </p:cNvSpPr>
          <p:nvPr/>
        </p:nvSpPr>
        <p:spPr bwMode="auto">
          <a:xfrm>
            <a:off x="4067175" y="50292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13°C</a:t>
            </a:r>
          </a:p>
        </p:txBody>
      </p:sp>
      <p:sp>
        <p:nvSpPr>
          <p:cNvPr id="68648" name="Text Box 40"/>
          <p:cNvSpPr txBox="1">
            <a:spLocks noChangeArrowheads="1"/>
          </p:cNvSpPr>
          <p:nvPr/>
        </p:nvSpPr>
        <p:spPr bwMode="auto">
          <a:xfrm>
            <a:off x="4067175" y="45720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10°C</a:t>
            </a:r>
          </a:p>
        </p:txBody>
      </p:sp>
      <p:sp>
        <p:nvSpPr>
          <p:cNvPr id="68649" name="Text Box 41"/>
          <p:cNvSpPr txBox="1">
            <a:spLocks noChangeArrowheads="1"/>
          </p:cNvSpPr>
          <p:nvPr/>
        </p:nvSpPr>
        <p:spPr bwMode="auto">
          <a:xfrm>
            <a:off x="4181475" y="41148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7°C</a:t>
            </a:r>
          </a:p>
        </p:txBody>
      </p:sp>
      <p:sp>
        <p:nvSpPr>
          <p:cNvPr id="68650" name="Text Box 42"/>
          <p:cNvSpPr txBox="1">
            <a:spLocks noChangeArrowheads="1"/>
          </p:cNvSpPr>
          <p:nvPr/>
        </p:nvSpPr>
        <p:spPr bwMode="auto">
          <a:xfrm>
            <a:off x="4181475" y="36576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4°C</a:t>
            </a:r>
          </a:p>
        </p:txBody>
      </p:sp>
      <p:sp>
        <p:nvSpPr>
          <p:cNvPr id="68651" name="Text Box 43"/>
          <p:cNvSpPr txBox="1">
            <a:spLocks noChangeArrowheads="1"/>
          </p:cNvSpPr>
          <p:nvPr/>
        </p:nvSpPr>
        <p:spPr bwMode="auto">
          <a:xfrm>
            <a:off x="4181475" y="32004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1°C</a:t>
            </a:r>
          </a:p>
        </p:txBody>
      </p:sp>
      <p:sp>
        <p:nvSpPr>
          <p:cNvPr id="68652" name="Text Box 44"/>
          <p:cNvSpPr txBox="1">
            <a:spLocks noChangeArrowheads="1"/>
          </p:cNvSpPr>
          <p:nvPr/>
        </p:nvSpPr>
        <p:spPr bwMode="auto">
          <a:xfrm>
            <a:off x="4105275" y="2743200"/>
            <a:ext cx="6191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-2°C</a:t>
            </a:r>
          </a:p>
        </p:txBody>
      </p:sp>
      <p:sp>
        <p:nvSpPr>
          <p:cNvPr id="68653" name="Text Box 45"/>
          <p:cNvSpPr txBox="1">
            <a:spLocks noChangeArrowheads="1"/>
          </p:cNvSpPr>
          <p:nvPr/>
        </p:nvSpPr>
        <p:spPr bwMode="auto">
          <a:xfrm>
            <a:off x="5029200" y="1524000"/>
            <a:ext cx="15875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Messung Paris:</a:t>
            </a:r>
          </a:p>
        </p:txBody>
      </p:sp>
      <p:sp>
        <p:nvSpPr>
          <p:cNvPr id="68654" name="Text Box 46"/>
          <p:cNvSpPr txBox="1">
            <a:spLocks noChangeArrowheads="1"/>
          </p:cNvSpPr>
          <p:nvPr/>
        </p:nvSpPr>
        <p:spPr bwMode="auto">
          <a:xfrm>
            <a:off x="5295900" y="5957888"/>
            <a:ext cx="6572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20°C</a:t>
            </a:r>
          </a:p>
        </p:txBody>
      </p:sp>
      <p:sp>
        <p:nvSpPr>
          <p:cNvPr id="68655" name="Text Box 47"/>
          <p:cNvSpPr txBox="1">
            <a:spLocks noChangeArrowheads="1"/>
          </p:cNvSpPr>
          <p:nvPr/>
        </p:nvSpPr>
        <p:spPr bwMode="auto">
          <a:xfrm>
            <a:off x="5295900" y="5486400"/>
            <a:ext cx="657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14°C</a:t>
            </a:r>
          </a:p>
        </p:txBody>
      </p:sp>
      <p:sp>
        <p:nvSpPr>
          <p:cNvPr id="68656" name="Text Box 48"/>
          <p:cNvSpPr txBox="1">
            <a:spLocks noChangeArrowheads="1"/>
          </p:cNvSpPr>
          <p:nvPr/>
        </p:nvSpPr>
        <p:spPr bwMode="auto">
          <a:xfrm>
            <a:off x="5410200" y="50292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8°C</a:t>
            </a:r>
          </a:p>
        </p:txBody>
      </p:sp>
      <p:sp>
        <p:nvSpPr>
          <p:cNvPr id="68657" name="Text Box 49"/>
          <p:cNvSpPr txBox="1">
            <a:spLocks noChangeArrowheads="1"/>
          </p:cNvSpPr>
          <p:nvPr/>
        </p:nvSpPr>
        <p:spPr bwMode="auto">
          <a:xfrm>
            <a:off x="5410200" y="4572000"/>
            <a:ext cx="542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2°C</a:t>
            </a:r>
          </a:p>
        </p:txBody>
      </p:sp>
      <p:sp>
        <p:nvSpPr>
          <p:cNvPr id="68658" name="Text Box 50"/>
          <p:cNvSpPr txBox="1">
            <a:spLocks noChangeArrowheads="1"/>
          </p:cNvSpPr>
          <p:nvPr/>
        </p:nvSpPr>
        <p:spPr bwMode="auto">
          <a:xfrm>
            <a:off x="5334000" y="4114800"/>
            <a:ext cx="6191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-4°C</a:t>
            </a:r>
          </a:p>
        </p:txBody>
      </p:sp>
      <p:sp>
        <p:nvSpPr>
          <p:cNvPr id="68659" name="Text Box 51"/>
          <p:cNvSpPr txBox="1">
            <a:spLocks noChangeArrowheads="1"/>
          </p:cNvSpPr>
          <p:nvPr/>
        </p:nvSpPr>
        <p:spPr bwMode="auto">
          <a:xfrm>
            <a:off x="5219700" y="3657600"/>
            <a:ext cx="7334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-10°C</a:t>
            </a:r>
          </a:p>
        </p:txBody>
      </p:sp>
      <p:sp>
        <p:nvSpPr>
          <p:cNvPr id="68660" name="Text Box 52"/>
          <p:cNvSpPr txBox="1">
            <a:spLocks noChangeArrowheads="1"/>
          </p:cNvSpPr>
          <p:nvPr/>
        </p:nvSpPr>
        <p:spPr bwMode="auto">
          <a:xfrm>
            <a:off x="5219700" y="3200400"/>
            <a:ext cx="7334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-16°C</a:t>
            </a:r>
          </a:p>
        </p:txBody>
      </p:sp>
      <p:sp>
        <p:nvSpPr>
          <p:cNvPr id="68661" name="Text Box 53"/>
          <p:cNvSpPr txBox="1">
            <a:spLocks noChangeArrowheads="1"/>
          </p:cNvSpPr>
          <p:nvPr/>
        </p:nvSpPr>
        <p:spPr bwMode="auto">
          <a:xfrm>
            <a:off x="5219700" y="2743200"/>
            <a:ext cx="7334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-22°C</a:t>
            </a:r>
          </a:p>
        </p:txBody>
      </p:sp>
      <p:sp>
        <p:nvSpPr>
          <p:cNvPr id="68662" name="Line 54"/>
          <p:cNvSpPr>
            <a:spLocks noChangeShapeType="1"/>
          </p:cNvSpPr>
          <p:nvPr/>
        </p:nvSpPr>
        <p:spPr bwMode="auto">
          <a:xfrm>
            <a:off x="4953000" y="1524000"/>
            <a:ext cx="0" cy="48006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grpSp>
        <p:nvGrpSpPr>
          <p:cNvPr id="2" name="Group 78"/>
          <p:cNvGrpSpPr>
            <a:grpSpLocks/>
          </p:cNvGrpSpPr>
          <p:nvPr/>
        </p:nvGrpSpPr>
        <p:grpSpPr bwMode="auto">
          <a:xfrm>
            <a:off x="6096000" y="2743200"/>
            <a:ext cx="2362200" cy="3581400"/>
            <a:chOff x="3840" y="1728"/>
            <a:chExt cx="1488" cy="2256"/>
          </a:xfrm>
        </p:grpSpPr>
        <p:sp>
          <p:nvSpPr>
            <p:cNvPr id="28734" name="Rectangle 55"/>
            <p:cNvSpPr>
              <a:spLocks noChangeArrowheads="1"/>
            </p:cNvSpPr>
            <p:nvPr/>
          </p:nvSpPr>
          <p:spPr bwMode="auto">
            <a:xfrm>
              <a:off x="4416" y="3744"/>
              <a:ext cx="384" cy="240"/>
            </a:xfrm>
            <a:prstGeom prst="rect">
              <a:avLst/>
            </a:prstGeom>
            <a:noFill/>
            <a:ln w="381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8735" name="Text Box 56"/>
            <p:cNvSpPr txBox="1">
              <a:spLocks noChangeArrowheads="1"/>
            </p:cNvSpPr>
            <p:nvPr/>
          </p:nvSpPr>
          <p:spPr bwMode="auto">
            <a:xfrm>
              <a:off x="3864" y="3753"/>
              <a:ext cx="41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20°C</a:t>
              </a:r>
            </a:p>
          </p:txBody>
        </p:sp>
        <p:sp>
          <p:nvSpPr>
            <p:cNvPr id="28736" name="Text Box 57"/>
            <p:cNvSpPr txBox="1">
              <a:spLocks noChangeArrowheads="1"/>
            </p:cNvSpPr>
            <p:nvPr/>
          </p:nvSpPr>
          <p:spPr bwMode="auto">
            <a:xfrm>
              <a:off x="3864" y="3456"/>
              <a:ext cx="41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15°C</a:t>
              </a:r>
            </a:p>
          </p:txBody>
        </p:sp>
        <p:sp>
          <p:nvSpPr>
            <p:cNvPr id="28737" name="Text Box 58"/>
            <p:cNvSpPr txBox="1">
              <a:spLocks noChangeArrowheads="1"/>
            </p:cNvSpPr>
            <p:nvPr/>
          </p:nvSpPr>
          <p:spPr bwMode="auto">
            <a:xfrm>
              <a:off x="3864" y="3168"/>
              <a:ext cx="41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10°C</a:t>
              </a:r>
            </a:p>
          </p:txBody>
        </p:sp>
        <p:sp>
          <p:nvSpPr>
            <p:cNvPr id="28738" name="Text Box 59"/>
            <p:cNvSpPr txBox="1">
              <a:spLocks noChangeArrowheads="1"/>
            </p:cNvSpPr>
            <p:nvPr/>
          </p:nvSpPr>
          <p:spPr bwMode="auto">
            <a:xfrm>
              <a:off x="3936" y="2880"/>
              <a:ext cx="3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5°C</a:t>
              </a:r>
            </a:p>
          </p:txBody>
        </p:sp>
        <p:sp>
          <p:nvSpPr>
            <p:cNvPr id="28739" name="Text Box 60"/>
            <p:cNvSpPr txBox="1">
              <a:spLocks noChangeArrowheads="1"/>
            </p:cNvSpPr>
            <p:nvPr/>
          </p:nvSpPr>
          <p:spPr bwMode="auto">
            <a:xfrm>
              <a:off x="3936" y="2592"/>
              <a:ext cx="3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0°C</a:t>
              </a:r>
            </a:p>
          </p:txBody>
        </p:sp>
        <p:sp>
          <p:nvSpPr>
            <p:cNvPr id="28740" name="Text Box 61"/>
            <p:cNvSpPr txBox="1">
              <a:spLocks noChangeArrowheads="1"/>
            </p:cNvSpPr>
            <p:nvPr/>
          </p:nvSpPr>
          <p:spPr bwMode="auto">
            <a:xfrm>
              <a:off x="3888" y="2304"/>
              <a:ext cx="39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-5°C</a:t>
              </a:r>
            </a:p>
          </p:txBody>
        </p:sp>
        <p:sp>
          <p:nvSpPr>
            <p:cNvPr id="28741" name="Text Box 62"/>
            <p:cNvSpPr txBox="1">
              <a:spLocks noChangeArrowheads="1"/>
            </p:cNvSpPr>
            <p:nvPr/>
          </p:nvSpPr>
          <p:spPr bwMode="auto">
            <a:xfrm>
              <a:off x="3840" y="2016"/>
              <a:ext cx="46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-10°C</a:t>
              </a:r>
            </a:p>
          </p:txBody>
        </p:sp>
        <p:sp>
          <p:nvSpPr>
            <p:cNvPr id="28742" name="Text Box 63"/>
            <p:cNvSpPr txBox="1">
              <a:spLocks noChangeArrowheads="1"/>
            </p:cNvSpPr>
            <p:nvPr/>
          </p:nvSpPr>
          <p:spPr bwMode="auto">
            <a:xfrm>
              <a:off x="3840" y="1728"/>
              <a:ext cx="46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-15°C</a:t>
              </a:r>
            </a:p>
          </p:txBody>
        </p:sp>
        <p:sp>
          <p:nvSpPr>
            <p:cNvPr id="28743" name="Text Box 64"/>
            <p:cNvSpPr txBox="1">
              <a:spLocks noChangeArrowheads="1"/>
            </p:cNvSpPr>
            <p:nvPr/>
          </p:nvSpPr>
          <p:spPr bwMode="auto">
            <a:xfrm>
              <a:off x="4392" y="3753"/>
              <a:ext cx="41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23°C</a:t>
              </a:r>
            </a:p>
          </p:txBody>
        </p:sp>
        <p:sp>
          <p:nvSpPr>
            <p:cNvPr id="28744" name="Text Box 65"/>
            <p:cNvSpPr txBox="1">
              <a:spLocks noChangeArrowheads="1"/>
            </p:cNvSpPr>
            <p:nvPr/>
          </p:nvSpPr>
          <p:spPr bwMode="auto">
            <a:xfrm>
              <a:off x="4392" y="3456"/>
              <a:ext cx="41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18°C</a:t>
              </a:r>
            </a:p>
          </p:txBody>
        </p:sp>
        <p:sp>
          <p:nvSpPr>
            <p:cNvPr id="28745" name="Text Box 66"/>
            <p:cNvSpPr txBox="1">
              <a:spLocks noChangeArrowheads="1"/>
            </p:cNvSpPr>
            <p:nvPr/>
          </p:nvSpPr>
          <p:spPr bwMode="auto">
            <a:xfrm>
              <a:off x="4392" y="3168"/>
              <a:ext cx="41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13°C</a:t>
              </a:r>
            </a:p>
          </p:txBody>
        </p:sp>
        <p:sp>
          <p:nvSpPr>
            <p:cNvPr id="28746" name="Text Box 67"/>
            <p:cNvSpPr txBox="1">
              <a:spLocks noChangeArrowheads="1"/>
            </p:cNvSpPr>
            <p:nvPr/>
          </p:nvSpPr>
          <p:spPr bwMode="auto">
            <a:xfrm>
              <a:off x="4464" y="2880"/>
              <a:ext cx="3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8°C</a:t>
              </a:r>
            </a:p>
          </p:txBody>
        </p:sp>
        <p:sp>
          <p:nvSpPr>
            <p:cNvPr id="28747" name="Text Box 68"/>
            <p:cNvSpPr txBox="1">
              <a:spLocks noChangeArrowheads="1"/>
            </p:cNvSpPr>
            <p:nvPr/>
          </p:nvSpPr>
          <p:spPr bwMode="auto">
            <a:xfrm>
              <a:off x="4464" y="2592"/>
              <a:ext cx="3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3°C</a:t>
              </a:r>
            </a:p>
          </p:txBody>
        </p:sp>
        <p:sp>
          <p:nvSpPr>
            <p:cNvPr id="28748" name="Text Box 69"/>
            <p:cNvSpPr txBox="1">
              <a:spLocks noChangeArrowheads="1"/>
            </p:cNvSpPr>
            <p:nvPr/>
          </p:nvSpPr>
          <p:spPr bwMode="auto">
            <a:xfrm>
              <a:off x="4416" y="2304"/>
              <a:ext cx="39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-2°C</a:t>
              </a:r>
            </a:p>
          </p:txBody>
        </p:sp>
        <p:sp>
          <p:nvSpPr>
            <p:cNvPr id="28749" name="Text Box 70"/>
            <p:cNvSpPr txBox="1">
              <a:spLocks noChangeArrowheads="1"/>
            </p:cNvSpPr>
            <p:nvPr/>
          </p:nvSpPr>
          <p:spPr bwMode="auto">
            <a:xfrm>
              <a:off x="4416" y="2016"/>
              <a:ext cx="39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-7°C</a:t>
              </a:r>
            </a:p>
          </p:txBody>
        </p:sp>
        <p:sp>
          <p:nvSpPr>
            <p:cNvPr id="28750" name="Text Box 71"/>
            <p:cNvSpPr txBox="1">
              <a:spLocks noChangeArrowheads="1"/>
            </p:cNvSpPr>
            <p:nvPr/>
          </p:nvSpPr>
          <p:spPr bwMode="auto">
            <a:xfrm>
              <a:off x="4368" y="1728"/>
              <a:ext cx="46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-12°C</a:t>
              </a:r>
            </a:p>
          </p:txBody>
        </p:sp>
        <p:sp>
          <p:nvSpPr>
            <p:cNvPr id="28751" name="Text Box 72"/>
            <p:cNvSpPr txBox="1">
              <a:spLocks noChangeArrowheads="1"/>
            </p:cNvSpPr>
            <p:nvPr/>
          </p:nvSpPr>
          <p:spPr bwMode="auto">
            <a:xfrm>
              <a:off x="4914" y="3168"/>
              <a:ext cx="41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13°C</a:t>
              </a:r>
            </a:p>
          </p:txBody>
        </p:sp>
        <p:sp>
          <p:nvSpPr>
            <p:cNvPr id="28752" name="Text Box 73"/>
            <p:cNvSpPr txBox="1">
              <a:spLocks noChangeArrowheads="1"/>
            </p:cNvSpPr>
            <p:nvPr/>
          </p:nvSpPr>
          <p:spPr bwMode="auto">
            <a:xfrm>
              <a:off x="4914" y="2880"/>
              <a:ext cx="41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10°C</a:t>
              </a:r>
            </a:p>
          </p:txBody>
        </p:sp>
        <p:sp>
          <p:nvSpPr>
            <p:cNvPr id="28753" name="Text Box 74"/>
            <p:cNvSpPr txBox="1">
              <a:spLocks noChangeArrowheads="1"/>
            </p:cNvSpPr>
            <p:nvPr/>
          </p:nvSpPr>
          <p:spPr bwMode="auto">
            <a:xfrm>
              <a:off x="4986" y="2592"/>
              <a:ext cx="3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7°C</a:t>
              </a:r>
            </a:p>
          </p:txBody>
        </p:sp>
        <p:sp>
          <p:nvSpPr>
            <p:cNvPr id="28754" name="Text Box 75"/>
            <p:cNvSpPr txBox="1">
              <a:spLocks noChangeArrowheads="1"/>
            </p:cNvSpPr>
            <p:nvPr/>
          </p:nvSpPr>
          <p:spPr bwMode="auto">
            <a:xfrm>
              <a:off x="4986" y="2304"/>
              <a:ext cx="3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4°C</a:t>
              </a:r>
            </a:p>
          </p:txBody>
        </p:sp>
        <p:sp>
          <p:nvSpPr>
            <p:cNvPr id="28755" name="Text Box 76"/>
            <p:cNvSpPr txBox="1">
              <a:spLocks noChangeArrowheads="1"/>
            </p:cNvSpPr>
            <p:nvPr/>
          </p:nvSpPr>
          <p:spPr bwMode="auto">
            <a:xfrm>
              <a:off x="4986" y="2016"/>
              <a:ext cx="3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1°C</a:t>
              </a:r>
            </a:p>
          </p:txBody>
        </p:sp>
        <p:sp>
          <p:nvSpPr>
            <p:cNvPr id="28756" name="Text Box 77"/>
            <p:cNvSpPr txBox="1">
              <a:spLocks noChangeArrowheads="1"/>
            </p:cNvSpPr>
            <p:nvPr/>
          </p:nvSpPr>
          <p:spPr bwMode="auto">
            <a:xfrm>
              <a:off x="4938" y="1728"/>
              <a:ext cx="39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accent2"/>
                  </a:solidFill>
                </a:rPr>
                <a:t>-2°C</a:t>
              </a:r>
            </a:p>
          </p:txBody>
        </p:sp>
      </p:grpSp>
      <p:graphicFrame>
        <p:nvGraphicFramePr>
          <p:cNvPr id="68687" name="Object 3"/>
          <p:cNvGraphicFramePr>
            <a:graphicFrameLocks noChangeAspect="1"/>
          </p:cNvGraphicFramePr>
          <p:nvPr/>
        </p:nvGraphicFramePr>
        <p:xfrm>
          <a:off x="5105400" y="2057400"/>
          <a:ext cx="762000" cy="500063"/>
        </p:xfrm>
        <a:graphic>
          <a:graphicData uri="http://schemas.openxmlformats.org/presentationml/2006/ole">
            <mc:AlternateContent xmlns:mc="http://schemas.openxmlformats.org/markup-compatibility/2006">
              <mc:Choice xmlns:v="urn:schemas-microsoft-com:vml" Requires="v">
                <p:oleObj spid="_x0000_s28783" name="Equation" r:id="rId6" imgW="596880" imgH="393480" progId="Equation.DSMT4">
                  <p:embed/>
                </p:oleObj>
              </mc:Choice>
              <mc:Fallback>
                <p:oleObj name="Equation" r:id="rId6" imgW="596880" imgH="39348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057400"/>
                        <a:ext cx="762000" cy="500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68688" name="Picture 80" descr="E:\AB\FLIEGEN\MET\PP-Met\stab.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2171700"/>
            <a:ext cx="6858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89" name="Picture 81" descr="E:\AB\FLIEGEN\MET\PP-Met\lab.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2038350"/>
            <a:ext cx="6858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90" name="Picture 82" descr="E:\AB\FLIEGEN\MET\PP-Met\lab.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2038350"/>
            <a:ext cx="6858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91" name="Picture 83" descr="E:\AB\FLIEGEN\MET\PP-Met\lab.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2038350"/>
            <a:ext cx="6858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68610"/>
                                        </p:tgtEl>
                                        <p:attrNameLst>
                                          <p:attrName>style.visibility</p:attrName>
                                        </p:attrNameLst>
                                      </p:cBhvr>
                                      <p:to>
                                        <p:strVal val="visible"/>
                                      </p:to>
                                    </p:set>
                                    <p:animEffect transition="in" filter="barn(outHorizontal)">
                                      <p:cBhvr>
                                        <p:cTn id="7" dur="500"/>
                                        <p:tgtEl>
                                          <p:spTgt spid="68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8619"/>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grpId="0" nodeType="afterEffect">
                                  <p:stCondLst>
                                    <p:cond delay="200"/>
                                  </p:stCondLst>
                                  <p:childTnLst>
                                    <p:set>
                                      <p:cBhvr>
                                        <p:cTn id="14" dur="1" fill="hold">
                                          <p:stCondLst>
                                            <p:cond delay="499"/>
                                          </p:stCondLst>
                                        </p:cTn>
                                        <p:tgtEl>
                                          <p:spTgt spid="68611"/>
                                        </p:tgtEl>
                                        <p:attrNameLst>
                                          <p:attrName>style.visibility</p:attrName>
                                        </p:attrNameLst>
                                      </p:cBhvr>
                                      <p:to>
                                        <p:strVal val="visible"/>
                                      </p:to>
                                    </p:set>
                                  </p:childTnLst>
                                </p:cTn>
                              </p:par>
                            </p:childTnLst>
                          </p:cTn>
                        </p:par>
                        <p:par>
                          <p:cTn id="15" fill="hold" nodeType="afterGroup">
                            <p:stCondLst>
                              <p:cond delay="1200"/>
                            </p:stCondLst>
                            <p:childTnLst>
                              <p:par>
                                <p:cTn id="16" presetID="1" presetClass="entr" presetSubtype="0" fill="hold" grpId="0" nodeType="afterEffect">
                                  <p:stCondLst>
                                    <p:cond delay="200"/>
                                  </p:stCondLst>
                                  <p:childTnLst>
                                    <p:set>
                                      <p:cBhvr>
                                        <p:cTn id="17" dur="1" fill="hold">
                                          <p:stCondLst>
                                            <p:cond delay="499"/>
                                          </p:stCondLst>
                                        </p:cTn>
                                        <p:tgtEl>
                                          <p:spTgt spid="68612"/>
                                        </p:tgtEl>
                                        <p:attrNameLst>
                                          <p:attrName>style.visibility</p:attrName>
                                        </p:attrNameLst>
                                      </p:cBhvr>
                                      <p:to>
                                        <p:strVal val="visible"/>
                                      </p:to>
                                    </p:set>
                                  </p:childTnLst>
                                </p:cTn>
                              </p:par>
                            </p:childTnLst>
                          </p:cTn>
                        </p:par>
                        <p:par>
                          <p:cTn id="18" fill="hold" nodeType="afterGroup">
                            <p:stCondLst>
                              <p:cond delay="1900"/>
                            </p:stCondLst>
                            <p:childTnLst>
                              <p:par>
                                <p:cTn id="19" presetID="1" presetClass="entr" presetSubtype="0" fill="hold" grpId="0" nodeType="afterEffect">
                                  <p:stCondLst>
                                    <p:cond delay="200"/>
                                  </p:stCondLst>
                                  <p:childTnLst>
                                    <p:set>
                                      <p:cBhvr>
                                        <p:cTn id="20" dur="1" fill="hold">
                                          <p:stCondLst>
                                            <p:cond delay="499"/>
                                          </p:stCondLst>
                                        </p:cTn>
                                        <p:tgtEl>
                                          <p:spTgt spid="68613"/>
                                        </p:tgtEl>
                                        <p:attrNameLst>
                                          <p:attrName>style.visibility</p:attrName>
                                        </p:attrNameLst>
                                      </p:cBhvr>
                                      <p:to>
                                        <p:strVal val="visible"/>
                                      </p:to>
                                    </p:set>
                                  </p:childTnLst>
                                </p:cTn>
                              </p:par>
                            </p:childTnLst>
                          </p:cTn>
                        </p:par>
                        <p:par>
                          <p:cTn id="21" fill="hold" nodeType="afterGroup">
                            <p:stCondLst>
                              <p:cond delay="2600"/>
                            </p:stCondLst>
                            <p:childTnLst>
                              <p:par>
                                <p:cTn id="22" presetID="1" presetClass="entr" presetSubtype="0" fill="hold" grpId="0" nodeType="afterEffect">
                                  <p:stCondLst>
                                    <p:cond delay="200"/>
                                  </p:stCondLst>
                                  <p:childTnLst>
                                    <p:set>
                                      <p:cBhvr>
                                        <p:cTn id="23" dur="1" fill="hold">
                                          <p:stCondLst>
                                            <p:cond delay="499"/>
                                          </p:stCondLst>
                                        </p:cTn>
                                        <p:tgtEl>
                                          <p:spTgt spid="68614"/>
                                        </p:tgtEl>
                                        <p:attrNameLst>
                                          <p:attrName>style.visibility</p:attrName>
                                        </p:attrNameLst>
                                      </p:cBhvr>
                                      <p:to>
                                        <p:strVal val="visible"/>
                                      </p:to>
                                    </p:set>
                                  </p:childTnLst>
                                </p:cTn>
                              </p:par>
                            </p:childTnLst>
                          </p:cTn>
                        </p:par>
                        <p:par>
                          <p:cTn id="24" fill="hold" nodeType="afterGroup">
                            <p:stCondLst>
                              <p:cond delay="3300"/>
                            </p:stCondLst>
                            <p:childTnLst>
                              <p:par>
                                <p:cTn id="25" presetID="1" presetClass="entr" presetSubtype="0" fill="hold" grpId="0" nodeType="afterEffect">
                                  <p:stCondLst>
                                    <p:cond delay="200"/>
                                  </p:stCondLst>
                                  <p:childTnLst>
                                    <p:set>
                                      <p:cBhvr>
                                        <p:cTn id="26" dur="1" fill="hold">
                                          <p:stCondLst>
                                            <p:cond delay="499"/>
                                          </p:stCondLst>
                                        </p:cTn>
                                        <p:tgtEl>
                                          <p:spTgt spid="68615"/>
                                        </p:tgtEl>
                                        <p:attrNameLst>
                                          <p:attrName>style.visibility</p:attrName>
                                        </p:attrNameLst>
                                      </p:cBhvr>
                                      <p:to>
                                        <p:strVal val="visible"/>
                                      </p:to>
                                    </p:set>
                                  </p:childTnLst>
                                </p:cTn>
                              </p:par>
                            </p:childTnLst>
                          </p:cTn>
                        </p:par>
                        <p:par>
                          <p:cTn id="27" fill="hold" nodeType="afterGroup">
                            <p:stCondLst>
                              <p:cond delay="4000"/>
                            </p:stCondLst>
                            <p:childTnLst>
                              <p:par>
                                <p:cTn id="28" presetID="1" presetClass="entr" presetSubtype="0" fill="hold" grpId="0" nodeType="afterEffect">
                                  <p:stCondLst>
                                    <p:cond delay="200"/>
                                  </p:stCondLst>
                                  <p:childTnLst>
                                    <p:set>
                                      <p:cBhvr>
                                        <p:cTn id="29" dur="1" fill="hold">
                                          <p:stCondLst>
                                            <p:cond delay="499"/>
                                          </p:stCondLst>
                                        </p:cTn>
                                        <p:tgtEl>
                                          <p:spTgt spid="68616"/>
                                        </p:tgtEl>
                                        <p:attrNameLst>
                                          <p:attrName>style.visibility</p:attrName>
                                        </p:attrNameLst>
                                      </p:cBhvr>
                                      <p:to>
                                        <p:strVal val="visible"/>
                                      </p:to>
                                    </p:set>
                                  </p:childTnLst>
                                </p:cTn>
                              </p:par>
                            </p:childTnLst>
                          </p:cTn>
                        </p:par>
                        <p:par>
                          <p:cTn id="30" fill="hold" nodeType="afterGroup">
                            <p:stCondLst>
                              <p:cond delay="4700"/>
                            </p:stCondLst>
                            <p:childTnLst>
                              <p:par>
                                <p:cTn id="31" presetID="1" presetClass="entr" presetSubtype="0" fill="hold" grpId="0" nodeType="afterEffect">
                                  <p:stCondLst>
                                    <p:cond delay="200"/>
                                  </p:stCondLst>
                                  <p:childTnLst>
                                    <p:set>
                                      <p:cBhvr>
                                        <p:cTn id="32" dur="1" fill="hold">
                                          <p:stCondLst>
                                            <p:cond delay="499"/>
                                          </p:stCondLst>
                                        </p:cTn>
                                        <p:tgtEl>
                                          <p:spTgt spid="68617"/>
                                        </p:tgtEl>
                                        <p:attrNameLst>
                                          <p:attrName>style.visibility</p:attrName>
                                        </p:attrNameLst>
                                      </p:cBhvr>
                                      <p:to>
                                        <p:strVal val="visible"/>
                                      </p:to>
                                    </p:set>
                                  </p:childTnLst>
                                </p:cTn>
                              </p:par>
                            </p:childTnLst>
                          </p:cTn>
                        </p:par>
                        <p:par>
                          <p:cTn id="33" fill="hold" nodeType="afterGroup">
                            <p:stCondLst>
                              <p:cond delay="5400"/>
                            </p:stCondLst>
                            <p:childTnLst>
                              <p:par>
                                <p:cTn id="34" presetID="1" presetClass="entr" presetSubtype="0" fill="hold" grpId="0" nodeType="afterEffect">
                                  <p:stCondLst>
                                    <p:cond delay="200"/>
                                  </p:stCondLst>
                                  <p:childTnLst>
                                    <p:set>
                                      <p:cBhvr>
                                        <p:cTn id="35" dur="1" fill="hold">
                                          <p:stCondLst>
                                            <p:cond delay="499"/>
                                          </p:stCondLst>
                                        </p:cTn>
                                        <p:tgtEl>
                                          <p:spTgt spid="68618"/>
                                        </p:tgtEl>
                                        <p:attrNameLst>
                                          <p:attrName>style.visibility</p:attrName>
                                        </p:attrNameLst>
                                      </p:cBhvr>
                                      <p:to>
                                        <p:strVal val="visible"/>
                                      </p:to>
                                    </p:set>
                                  </p:childTnLst>
                                </p:cTn>
                              </p:par>
                            </p:childTnLst>
                          </p:cTn>
                        </p:par>
                        <p:par>
                          <p:cTn id="36" fill="hold" nodeType="afterGroup">
                            <p:stCondLst>
                              <p:cond delay="6100"/>
                            </p:stCondLst>
                            <p:childTnLst>
                              <p:par>
                                <p:cTn id="37" presetID="15" presetClass="entr" presetSubtype="0" fill="hold" grpId="0" nodeType="afterEffect">
                                  <p:stCondLst>
                                    <p:cond delay="0"/>
                                  </p:stCondLst>
                                  <p:childTnLst>
                                    <p:set>
                                      <p:cBhvr>
                                        <p:cTn id="38" dur="1" fill="hold">
                                          <p:stCondLst>
                                            <p:cond delay="0"/>
                                          </p:stCondLst>
                                        </p:cTn>
                                        <p:tgtEl>
                                          <p:spTgt spid="68620"/>
                                        </p:tgtEl>
                                        <p:attrNameLst>
                                          <p:attrName>style.visibility</p:attrName>
                                        </p:attrNameLst>
                                      </p:cBhvr>
                                      <p:to>
                                        <p:strVal val="visible"/>
                                      </p:to>
                                    </p:set>
                                    <p:anim calcmode="lin" valueType="num">
                                      <p:cBhvr>
                                        <p:cTn id="39" dur="1000" fill="hold"/>
                                        <p:tgtEl>
                                          <p:spTgt spid="68620"/>
                                        </p:tgtEl>
                                        <p:attrNameLst>
                                          <p:attrName>ppt_w</p:attrName>
                                        </p:attrNameLst>
                                      </p:cBhvr>
                                      <p:tavLst>
                                        <p:tav tm="0">
                                          <p:val>
                                            <p:fltVal val="0"/>
                                          </p:val>
                                        </p:tav>
                                        <p:tav tm="100000">
                                          <p:val>
                                            <p:strVal val="#ppt_w"/>
                                          </p:val>
                                        </p:tav>
                                      </p:tavLst>
                                    </p:anim>
                                    <p:anim calcmode="lin" valueType="num">
                                      <p:cBhvr>
                                        <p:cTn id="40" dur="1000" fill="hold"/>
                                        <p:tgtEl>
                                          <p:spTgt spid="68620"/>
                                        </p:tgtEl>
                                        <p:attrNameLst>
                                          <p:attrName>ppt_h</p:attrName>
                                        </p:attrNameLst>
                                      </p:cBhvr>
                                      <p:tavLst>
                                        <p:tav tm="0">
                                          <p:val>
                                            <p:fltVal val="0"/>
                                          </p:val>
                                        </p:tav>
                                        <p:tav tm="100000">
                                          <p:val>
                                            <p:strVal val="#ppt_h"/>
                                          </p:val>
                                        </p:tav>
                                      </p:tavLst>
                                    </p:anim>
                                    <p:anim calcmode="lin" valueType="num">
                                      <p:cBhvr>
                                        <p:cTn id="41" dur="1000" fill="hold"/>
                                        <p:tgtEl>
                                          <p:spTgt spid="6862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8620"/>
                                        </p:tgtEl>
                                        <p:attrNameLst>
                                          <p:attrName>ppt_y</p:attrName>
                                        </p:attrNameLst>
                                      </p:cBhvr>
                                      <p:tavLst>
                                        <p:tav tm="0" fmla="#ppt_y+(sin(-2*pi*(1-$))*-#ppt_x+cos(-2*pi*(1-$))*(1-#ppt_y))*(1-$)">
                                          <p:val>
                                            <p:fltVal val="0"/>
                                          </p:val>
                                        </p:tav>
                                        <p:tav tm="100000">
                                          <p:val>
                                            <p:fltVal val="1"/>
                                          </p:val>
                                        </p:tav>
                                      </p:tavLst>
                                    </p:anim>
                                  </p:childTnLst>
                                </p:cTn>
                              </p:par>
                            </p:childTnLst>
                          </p:cTn>
                        </p:par>
                        <p:par>
                          <p:cTn id="43" fill="hold" nodeType="afterGroup">
                            <p:stCondLst>
                              <p:cond delay="7100"/>
                            </p:stCondLst>
                            <p:childTnLst>
                              <p:par>
                                <p:cTn id="44" presetID="12" presetClass="entr" presetSubtype="4" fill="hold" grpId="0" nodeType="afterEffect">
                                  <p:stCondLst>
                                    <p:cond delay="2000"/>
                                  </p:stCondLst>
                                  <p:childTnLst>
                                    <p:set>
                                      <p:cBhvr>
                                        <p:cTn id="45" dur="1" fill="hold">
                                          <p:stCondLst>
                                            <p:cond delay="0"/>
                                          </p:stCondLst>
                                        </p:cTn>
                                        <p:tgtEl>
                                          <p:spTgt spid="68621"/>
                                        </p:tgtEl>
                                        <p:attrNameLst>
                                          <p:attrName>style.visibility</p:attrName>
                                        </p:attrNameLst>
                                      </p:cBhvr>
                                      <p:to>
                                        <p:strVal val="visible"/>
                                      </p:to>
                                    </p:set>
                                    <p:animEffect transition="in" filter="slide(fromBottom)">
                                      <p:cBhvr>
                                        <p:cTn id="46" dur="500"/>
                                        <p:tgtEl>
                                          <p:spTgt spid="68621"/>
                                        </p:tgtEl>
                                      </p:cBhvr>
                                    </p:animEffect>
                                  </p:childTnLst>
                                </p:cTn>
                              </p:par>
                            </p:childTnLst>
                          </p:cTn>
                        </p:par>
                        <p:par>
                          <p:cTn id="47" fill="hold" nodeType="afterGroup">
                            <p:stCondLst>
                              <p:cond delay="9600"/>
                            </p:stCondLst>
                            <p:childTnLst>
                              <p:par>
                                <p:cTn id="48" presetID="12" presetClass="entr" presetSubtype="4" fill="hold" grpId="0" nodeType="afterEffect">
                                  <p:stCondLst>
                                    <p:cond delay="0"/>
                                  </p:stCondLst>
                                  <p:childTnLst>
                                    <p:set>
                                      <p:cBhvr>
                                        <p:cTn id="49" dur="1" fill="hold">
                                          <p:stCondLst>
                                            <p:cond delay="0"/>
                                          </p:stCondLst>
                                        </p:cTn>
                                        <p:tgtEl>
                                          <p:spTgt spid="68622"/>
                                        </p:tgtEl>
                                        <p:attrNameLst>
                                          <p:attrName>style.visibility</p:attrName>
                                        </p:attrNameLst>
                                      </p:cBhvr>
                                      <p:to>
                                        <p:strVal val="visible"/>
                                      </p:to>
                                    </p:set>
                                    <p:animEffect transition="in" filter="slide(fromBottom)">
                                      <p:cBhvr>
                                        <p:cTn id="50" dur="500"/>
                                        <p:tgtEl>
                                          <p:spTgt spid="68622"/>
                                        </p:tgtEl>
                                      </p:cBhvr>
                                    </p:animEffect>
                                  </p:childTnLst>
                                </p:cTn>
                              </p:par>
                            </p:childTnLst>
                          </p:cTn>
                        </p:par>
                        <p:par>
                          <p:cTn id="51" fill="hold" nodeType="afterGroup">
                            <p:stCondLst>
                              <p:cond delay="10100"/>
                            </p:stCondLst>
                            <p:childTnLst>
                              <p:par>
                                <p:cTn id="52" presetID="12" presetClass="entr" presetSubtype="4" fill="hold" grpId="0" nodeType="afterEffect">
                                  <p:stCondLst>
                                    <p:cond delay="0"/>
                                  </p:stCondLst>
                                  <p:childTnLst>
                                    <p:set>
                                      <p:cBhvr>
                                        <p:cTn id="53" dur="1" fill="hold">
                                          <p:stCondLst>
                                            <p:cond delay="0"/>
                                          </p:stCondLst>
                                        </p:cTn>
                                        <p:tgtEl>
                                          <p:spTgt spid="68623"/>
                                        </p:tgtEl>
                                        <p:attrNameLst>
                                          <p:attrName>style.visibility</p:attrName>
                                        </p:attrNameLst>
                                      </p:cBhvr>
                                      <p:to>
                                        <p:strVal val="visible"/>
                                      </p:to>
                                    </p:set>
                                    <p:animEffect transition="in" filter="slide(fromBottom)">
                                      <p:cBhvr>
                                        <p:cTn id="54" dur="500"/>
                                        <p:tgtEl>
                                          <p:spTgt spid="68623"/>
                                        </p:tgtEl>
                                      </p:cBhvr>
                                    </p:animEffect>
                                  </p:childTnLst>
                                </p:cTn>
                              </p:par>
                            </p:childTnLst>
                          </p:cTn>
                        </p:par>
                        <p:par>
                          <p:cTn id="55" fill="hold" nodeType="afterGroup">
                            <p:stCondLst>
                              <p:cond delay="10600"/>
                            </p:stCondLst>
                            <p:childTnLst>
                              <p:par>
                                <p:cTn id="56" presetID="12" presetClass="entr" presetSubtype="4" fill="hold" grpId="0" nodeType="afterEffect">
                                  <p:stCondLst>
                                    <p:cond delay="0"/>
                                  </p:stCondLst>
                                  <p:childTnLst>
                                    <p:set>
                                      <p:cBhvr>
                                        <p:cTn id="57" dur="1" fill="hold">
                                          <p:stCondLst>
                                            <p:cond delay="0"/>
                                          </p:stCondLst>
                                        </p:cTn>
                                        <p:tgtEl>
                                          <p:spTgt spid="68624"/>
                                        </p:tgtEl>
                                        <p:attrNameLst>
                                          <p:attrName>style.visibility</p:attrName>
                                        </p:attrNameLst>
                                      </p:cBhvr>
                                      <p:to>
                                        <p:strVal val="visible"/>
                                      </p:to>
                                    </p:set>
                                    <p:animEffect transition="in" filter="slide(fromBottom)">
                                      <p:cBhvr>
                                        <p:cTn id="58" dur="500"/>
                                        <p:tgtEl>
                                          <p:spTgt spid="68624"/>
                                        </p:tgtEl>
                                      </p:cBhvr>
                                    </p:animEffect>
                                  </p:childTnLst>
                                </p:cTn>
                              </p:par>
                            </p:childTnLst>
                          </p:cTn>
                        </p:par>
                        <p:par>
                          <p:cTn id="59" fill="hold" nodeType="afterGroup">
                            <p:stCondLst>
                              <p:cond delay="11100"/>
                            </p:stCondLst>
                            <p:childTnLst>
                              <p:par>
                                <p:cTn id="60" presetID="12" presetClass="entr" presetSubtype="4" fill="hold" grpId="0" nodeType="afterEffect">
                                  <p:stCondLst>
                                    <p:cond delay="0"/>
                                  </p:stCondLst>
                                  <p:childTnLst>
                                    <p:set>
                                      <p:cBhvr>
                                        <p:cTn id="61" dur="1" fill="hold">
                                          <p:stCondLst>
                                            <p:cond delay="0"/>
                                          </p:stCondLst>
                                        </p:cTn>
                                        <p:tgtEl>
                                          <p:spTgt spid="68625"/>
                                        </p:tgtEl>
                                        <p:attrNameLst>
                                          <p:attrName>style.visibility</p:attrName>
                                        </p:attrNameLst>
                                      </p:cBhvr>
                                      <p:to>
                                        <p:strVal val="visible"/>
                                      </p:to>
                                    </p:set>
                                    <p:animEffect transition="in" filter="slide(fromBottom)">
                                      <p:cBhvr>
                                        <p:cTn id="62" dur="500"/>
                                        <p:tgtEl>
                                          <p:spTgt spid="68625"/>
                                        </p:tgtEl>
                                      </p:cBhvr>
                                    </p:animEffect>
                                  </p:childTnLst>
                                </p:cTn>
                              </p:par>
                            </p:childTnLst>
                          </p:cTn>
                        </p:par>
                        <p:par>
                          <p:cTn id="63" fill="hold" nodeType="afterGroup">
                            <p:stCondLst>
                              <p:cond delay="11600"/>
                            </p:stCondLst>
                            <p:childTnLst>
                              <p:par>
                                <p:cTn id="64" presetID="12" presetClass="entr" presetSubtype="4" fill="hold" grpId="0" nodeType="afterEffect">
                                  <p:stCondLst>
                                    <p:cond delay="0"/>
                                  </p:stCondLst>
                                  <p:childTnLst>
                                    <p:set>
                                      <p:cBhvr>
                                        <p:cTn id="65" dur="1" fill="hold">
                                          <p:stCondLst>
                                            <p:cond delay="0"/>
                                          </p:stCondLst>
                                        </p:cTn>
                                        <p:tgtEl>
                                          <p:spTgt spid="68626"/>
                                        </p:tgtEl>
                                        <p:attrNameLst>
                                          <p:attrName>style.visibility</p:attrName>
                                        </p:attrNameLst>
                                      </p:cBhvr>
                                      <p:to>
                                        <p:strVal val="visible"/>
                                      </p:to>
                                    </p:set>
                                    <p:animEffect transition="in" filter="slide(fromBottom)">
                                      <p:cBhvr>
                                        <p:cTn id="66" dur="500"/>
                                        <p:tgtEl>
                                          <p:spTgt spid="68626"/>
                                        </p:tgtEl>
                                      </p:cBhvr>
                                    </p:animEffect>
                                  </p:childTnLst>
                                </p:cTn>
                              </p:par>
                            </p:childTnLst>
                          </p:cTn>
                        </p:par>
                        <p:par>
                          <p:cTn id="67" fill="hold" nodeType="afterGroup">
                            <p:stCondLst>
                              <p:cond delay="12100"/>
                            </p:stCondLst>
                            <p:childTnLst>
                              <p:par>
                                <p:cTn id="68" presetID="12" presetClass="entr" presetSubtype="4" fill="hold" grpId="0" nodeType="afterEffect">
                                  <p:stCondLst>
                                    <p:cond delay="0"/>
                                  </p:stCondLst>
                                  <p:childTnLst>
                                    <p:set>
                                      <p:cBhvr>
                                        <p:cTn id="69" dur="1" fill="hold">
                                          <p:stCondLst>
                                            <p:cond delay="0"/>
                                          </p:stCondLst>
                                        </p:cTn>
                                        <p:tgtEl>
                                          <p:spTgt spid="68627"/>
                                        </p:tgtEl>
                                        <p:attrNameLst>
                                          <p:attrName>style.visibility</p:attrName>
                                        </p:attrNameLst>
                                      </p:cBhvr>
                                      <p:to>
                                        <p:strVal val="visible"/>
                                      </p:to>
                                    </p:set>
                                    <p:animEffect transition="in" filter="slide(fromBottom)">
                                      <p:cBhvr>
                                        <p:cTn id="70" dur="500"/>
                                        <p:tgtEl>
                                          <p:spTgt spid="68627"/>
                                        </p:tgtEl>
                                      </p:cBhvr>
                                    </p:animEffect>
                                  </p:childTnLst>
                                </p:cTn>
                              </p:par>
                            </p:childTnLst>
                          </p:cTn>
                        </p:par>
                        <p:par>
                          <p:cTn id="71" fill="hold" nodeType="afterGroup">
                            <p:stCondLst>
                              <p:cond delay="12600"/>
                            </p:stCondLst>
                            <p:childTnLst>
                              <p:par>
                                <p:cTn id="72" presetID="12" presetClass="entr" presetSubtype="4" fill="hold" grpId="0" nodeType="afterEffect">
                                  <p:stCondLst>
                                    <p:cond delay="0"/>
                                  </p:stCondLst>
                                  <p:childTnLst>
                                    <p:set>
                                      <p:cBhvr>
                                        <p:cTn id="73" dur="1" fill="hold">
                                          <p:stCondLst>
                                            <p:cond delay="0"/>
                                          </p:stCondLst>
                                        </p:cTn>
                                        <p:tgtEl>
                                          <p:spTgt spid="68628"/>
                                        </p:tgtEl>
                                        <p:attrNameLst>
                                          <p:attrName>style.visibility</p:attrName>
                                        </p:attrNameLst>
                                      </p:cBhvr>
                                      <p:to>
                                        <p:strVal val="visible"/>
                                      </p:to>
                                    </p:set>
                                    <p:animEffect transition="in" filter="slide(fromBottom)">
                                      <p:cBhvr>
                                        <p:cTn id="74" dur="500"/>
                                        <p:tgtEl>
                                          <p:spTgt spid="6862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nodeType="clickEffect">
                                  <p:stCondLst>
                                    <p:cond delay="0"/>
                                  </p:stCondLst>
                                  <p:childTnLst>
                                    <p:set>
                                      <p:cBhvr>
                                        <p:cTn id="78" dur="1" fill="hold">
                                          <p:stCondLst>
                                            <p:cond delay="0"/>
                                          </p:stCondLst>
                                        </p:cTn>
                                        <p:tgtEl>
                                          <p:spTgt spid="68629"/>
                                        </p:tgtEl>
                                        <p:attrNameLst>
                                          <p:attrName>style.visibility</p:attrName>
                                        </p:attrNameLst>
                                      </p:cBhvr>
                                      <p:to>
                                        <p:strVal val="visible"/>
                                      </p:to>
                                    </p:set>
                                    <p:anim calcmode="lin" valueType="num">
                                      <p:cBhvr>
                                        <p:cTn id="79" dur="500" fill="hold"/>
                                        <p:tgtEl>
                                          <p:spTgt spid="68629"/>
                                        </p:tgtEl>
                                        <p:attrNameLst>
                                          <p:attrName>ppt_w</p:attrName>
                                        </p:attrNameLst>
                                      </p:cBhvr>
                                      <p:tavLst>
                                        <p:tav tm="0">
                                          <p:val>
                                            <p:fltVal val="0"/>
                                          </p:val>
                                        </p:tav>
                                        <p:tav tm="100000">
                                          <p:val>
                                            <p:strVal val="#ppt_w"/>
                                          </p:val>
                                        </p:tav>
                                      </p:tavLst>
                                    </p:anim>
                                    <p:anim calcmode="lin" valueType="num">
                                      <p:cBhvr>
                                        <p:cTn id="80" dur="500" fill="hold"/>
                                        <p:tgtEl>
                                          <p:spTgt spid="68629"/>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8630"/>
                                        </p:tgtEl>
                                        <p:attrNameLst>
                                          <p:attrName>style.visibility</p:attrName>
                                        </p:attrNameLst>
                                      </p:cBhvr>
                                      <p:to>
                                        <p:strVal val="visible"/>
                                      </p:to>
                                    </p:set>
                                    <p:anim calcmode="lin" valueType="num">
                                      <p:cBhvr additive="base">
                                        <p:cTn id="85" dur="500" fill="hold"/>
                                        <p:tgtEl>
                                          <p:spTgt spid="68630"/>
                                        </p:tgtEl>
                                        <p:attrNameLst>
                                          <p:attrName>ppt_x</p:attrName>
                                        </p:attrNameLst>
                                      </p:cBhvr>
                                      <p:tavLst>
                                        <p:tav tm="0">
                                          <p:val>
                                            <p:strVal val="#ppt_x"/>
                                          </p:val>
                                        </p:tav>
                                        <p:tav tm="100000">
                                          <p:val>
                                            <p:strVal val="#ppt_x"/>
                                          </p:val>
                                        </p:tav>
                                      </p:tavLst>
                                    </p:anim>
                                    <p:anim calcmode="lin" valueType="num">
                                      <p:cBhvr additive="base">
                                        <p:cTn id="86" dur="500" fill="hold"/>
                                        <p:tgtEl>
                                          <p:spTgt spid="68630"/>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500"/>
                            </p:stCondLst>
                            <p:childTnLst>
                              <p:par>
                                <p:cTn id="88" presetID="2" presetClass="entr" presetSubtype="4" fill="hold" grpId="0" nodeType="afterEffect">
                                  <p:stCondLst>
                                    <p:cond delay="0"/>
                                  </p:stCondLst>
                                  <p:childTnLst>
                                    <p:set>
                                      <p:cBhvr>
                                        <p:cTn id="89" dur="1" fill="hold">
                                          <p:stCondLst>
                                            <p:cond delay="0"/>
                                          </p:stCondLst>
                                        </p:cTn>
                                        <p:tgtEl>
                                          <p:spTgt spid="68631"/>
                                        </p:tgtEl>
                                        <p:attrNameLst>
                                          <p:attrName>style.visibility</p:attrName>
                                        </p:attrNameLst>
                                      </p:cBhvr>
                                      <p:to>
                                        <p:strVal val="visible"/>
                                      </p:to>
                                    </p:set>
                                    <p:anim calcmode="lin" valueType="num">
                                      <p:cBhvr additive="base">
                                        <p:cTn id="90" dur="500" fill="hold"/>
                                        <p:tgtEl>
                                          <p:spTgt spid="68631"/>
                                        </p:tgtEl>
                                        <p:attrNameLst>
                                          <p:attrName>ppt_x</p:attrName>
                                        </p:attrNameLst>
                                      </p:cBhvr>
                                      <p:tavLst>
                                        <p:tav tm="0">
                                          <p:val>
                                            <p:strVal val="#ppt_x"/>
                                          </p:val>
                                        </p:tav>
                                        <p:tav tm="100000">
                                          <p:val>
                                            <p:strVal val="#ppt_x"/>
                                          </p:val>
                                        </p:tav>
                                      </p:tavLst>
                                    </p:anim>
                                    <p:anim calcmode="lin" valueType="num">
                                      <p:cBhvr additive="base">
                                        <p:cTn id="91" dur="500" fill="hold"/>
                                        <p:tgtEl>
                                          <p:spTgt spid="68631"/>
                                        </p:tgtEl>
                                        <p:attrNameLst>
                                          <p:attrName>ppt_y</p:attrName>
                                        </p:attrNameLst>
                                      </p:cBhvr>
                                      <p:tavLst>
                                        <p:tav tm="0">
                                          <p:val>
                                            <p:strVal val="1+#ppt_h/2"/>
                                          </p:val>
                                        </p:tav>
                                        <p:tav tm="100000">
                                          <p:val>
                                            <p:strVal val="#ppt_y"/>
                                          </p:val>
                                        </p:tav>
                                      </p:tavLst>
                                    </p:anim>
                                  </p:childTnLst>
                                </p:cTn>
                              </p:par>
                            </p:childTnLst>
                          </p:cTn>
                        </p:par>
                        <p:par>
                          <p:cTn id="92" fill="hold" nodeType="afterGroup">
                            <p:stCondLst>
                              <p:cond delay="1000"/>
                            </p:stCondLst>
                            <p:childTnLst>
                              <p:par>
                                <p:cTn id="93" presetID="2" presetClass="entr" presetSubtype="4" fill="hold" grpId="0" nodeType="afterEffect">
                                  <p:stCondLst>
                                    <p:cond delay="0"/>
                                  </p:stCondLst>
                                  <p:childTnLst>
                                    <p:set>
                                      <p:cBhvr>
                                        <p:cTn id="94" dur="1" fill="hold">
                                          <p:stCondLst>
                                            <p:cond delay="0"/>
                                          </p:stCondLst>
                                        </p:cTn>
                                        <p:tgtEl>
                                          <p:spTgt spid="68632"/>
                                        </p:tgtEl>
                                        <p:attrNameLst>
                                          <p:attrName>style.visibility</p:attrName>
                                        </p:attrNameLst>
                                      </p:cBhvr>
                                      <p:to>
                                        <p:strVal val="visible"/>
                                      </p:to>
                                    </p:set>
                                    <p:anim calcmode="lin" valueType="num">
                                      <p:cBhvr additive="base">
                                        <p:cTn id="95" dur="500" fill="hold"/>
                                        <p:tgtEl>
                                          <p:spTgt spid="68632"/>
                                        </p:tgtEl>
                                        <p:attrNameLst>
                                          <p:attrName>ppt_x</p:attrName>
                                        </p:attrNameLst>
                                      </p:cBhvr>
                                      <p:tavLst>
                                        <p:tav tm="0">
                                          <p:val>
                                            <p:strVal val="#ppt_x"/>
                                          </p:val>
                                        </p:tav>
                                        <p:tav tm="100000">
                                          <p:val>
                                            <p:strVal val="#ppt_x"/>
                                          </p:val>
                                        </p:tav>
                                      </p:tavLst>
                                    </p:anim>
                                    <p:anim calcmode="lin" valueType="num">
                                      <p:cBhvr additive="base">
                                        <p:cTn id="96" dur="500" fill="hold"/>
                                        <p:tgtEl>
                                          <p:spTgt spid="68632"/>
                                        </p:tgtEl>
                                        <p:attrNameLst>
                                          <p:attrName>ppt_y</p:attrName>
                                        </p:attrNameLst>
                                      </p:cBhvr>
                                      <p:tavLst>
                                        <p:tav tm="0">
                                          <p:val>
                                            <p:strVal val="1+#ppt_h/2"/>
                                          </p:val>
                                        </p:tav>
                                        <p:tav tm="100000">
                                          <p:val>
                                            <p:strVal val="#ppt_y"/>
                                          </p:val>
                                        </p:tav>
                                      </p:tavLst>
                                    </p:anim>
                                  </p:childTnLst>
                                </p:cTn>
                              </p:par>
                            </p:childTnLst>
                          </p:cTn>
                        </p:par>
                        <p:par>
                          <p:cTn id="97" fill="hold" nodeType="afterGroup">
                            <p:stCondLst>
                              <p:cond delay="1500"/>
                            </p:stCondLst>
                            <p:childTnLst>
                              <p:par>
                                <p:cTn id="98" presetID="2" presetClass="entr" presetSubtype="4" fill="hold" grpId="0" nodeType="afterEffect">
                                  <p:stCondLst>
                                    <p:cond delay="0"/>
                                  </p:stCondLst>
                                  <p:childTnLst>
                                    <p:set>
                                      <p:cBhvr>
                                        <p:cTn id="99" dur="1" fill="hold">
                                          <p:stCondLst>
                                            <p:cond delay="0"/>
                                          </p:stCondLst>
                                        </p:cTn>
                                        <p:tgtEl>
                                          <p:spTgt spid="68633"/>
                                        </p:tgtEl>
                                        <p:attrNameLst>
                                          <p:attrName>style.visibility</p:attrName>
                                        </p:attrNameLst>
                                      </p:cBhvr>
                                      <p:to>
                                        <p:strVal val="visible"/>
                                      </p:to>
                                    </p:set>
                                    <p:anim calcmode="lin" valueType="num">
                                      <p:cBhvr additive="base">
                                        <p:cTn id="100" dur="500" fill="hold"/>
                                        <p:tgtEl>
                                          <p:spTgt spid="68633"/>
                                        </p:tgtEl>
                                        <p:attrNameLst>
                                          <p:attrName>ppt_x</p:attrName>
                                        </p:attrNameLst>
                                      </p:cBhvr>
                                      <p:tavLst>
                                        <p:tav tm="0">
                                          <p:val>
                                            <p:strVal val="#ppt_x"/>
                                          </p:val>
                                        </p:tav>
                                        <p:tav tm="100000">
                                          <p:val>
                                            <p:strVal val="#ppt_x"/>
                                          </p:val>
                                        </p:tav>
                                      </p:tavLst>
                                    </p:anim>
                                    <p:anim calcmode="lin" valueType="num">
                                      <p:cBhvr additive="base">
                                        <p:cTn id="101" dur="500" fill="hold"/>
                                        <p:tgtEl>
                                          <p:spTgt spid="68633"/>
                                        </p:tgtEl>
                                        <p:attrNameLst>
                                          <p:attrName>ppt_y</p:attrName>
                                        </p:attrNameLst>
                                      </p:cBhvr>
                                      <p:tavLst>
                                        <p:tav tm="0">
                                          <p:val>
                                            <p:strVal val="1+#ppt_h/2"/>
                                          </p:val>
                                        </p:tav>
                                        <p:tav tm="100000">
                                          <p:val>
                                            <p:strVal val="#ppt_y"/>
                                          </p:val>
                                        </p:tav>
                                      </p:tavLst>
                                    </p:anim>
                                  </p:childTnLst>
                                </p:cTn>
                              </p:par>
                            </p:childTnLst>
                          </p:cTn>
                        </p:par>
                        <p:par>
                          <p:cTn id="102" fill="hold" nodeType="afterGroup">
                            <p:stCondLst>
                              <p:cond delay="2000"/>
                            </p:stCondLst>
                            <p:childTnLst>
                              <p:par>
                                <p:cTn id="103" presetID="2" presetClass="entr" presetSubtype="4" fill="hold" grpId="0" nodeType="afterEffect">
                                  <p:stCondLst>
                                    <p:cond delay="0"/>
                                  </p:stCondLst>
                                  <p:childTnLst>
                                    <p:set>
                                      <p:cBhvr>
                                        <p:cTn id="104" dur="1" fill="hold">
                                          <p:stCondLst>
                                            <p:cond delay="0"/>
                                          </p:stCondLst>
                                        </p:cTn>
                                        <p:tgtEl>
                                          <p:spTgt spid="68634"/>
                                        </p:tgtEl>
                                        <p:attrNameLst>
                                          <p:attrName>style.visibility</p:attrName>
                                        </p:attrNameLst>
                                      </p:cBhvr>
                                      <p:to>
                                        <p:strVal val="visible"/>
                                      </p:to>
                                    </p:set>
                                    <p:anim calcmode="lin" valueType="num">
                                      <p:cBhvr additive="base">
                                        <p:cTn id="105" dur="500" fill="hold"/>
                                        <p:tgtEl>
                                          <p:spTgt spid="68634"/>
                                        </p:tgtEl>
                                        <p:attrNameLst>
                                          <p:attrName>ppt_x</p:attrName>
                                        </p:attrNameLst>
                                      </p:cBhvr>
                                      <p:tavLst>
                                        <p:tav tm="0">
                                          <p:val>
                                            <p:strVal val="#ppt_x"/>
                                          </p:val>
                                        </p:tav>
                                        <p:tav tm="100000">
                                          <p:val>
                                            <p:strVal val="#ppt_x"/>
                                          </p:val>
                                        </p:tav>
                                      </p:tavLst>
                                    </p:anim>
                                    <p:anim calcmode="lin" valueType="num">
                                      <p:cBhvr additive="base">
                                        <p:cTn id="106" dur="500" fill="hold"/>
                                        <p:tgtEl>
                                          <p:spTgt spid="68634"/>
                                        </p:tgtEl>
                                        <p:attrNameLst>
                                          <p:attrName>ppt_y</p:attrName>
                                        </p:attrNameLst>
                                      </p:cBhvr>
                                      <p:tavLst>
                                        <p:tav tm="0">
                                          <p:val>
                                            <p:strVal val="1+#ppt_h/2"/>
                                          </p:val>
                                        </p:tav>
                                        <p:tav tm="100000">
                                          <p:val>
                                            <p:strVal val="#ppt_y"/>
                                          </p:val>
                                        </p:tav>
                                      </p:tavLst>
                                    </p:anim>
                                  </p:childTnLst>
                                </p:cTn>
                              </p:par>
                            </p:childTnLst>
                          </p:cTn>
                        </p:par>
                        <p:par>
                          <p:cTn id="107" fill="hold" nodeType="afterGroup">
                            <p:stCondLst>
                              <p:cond delay="2500"/>
                            </p:stCondLst>
                            <p:childTnLst>
                              <p:par>
                                <p:cTn id="108" presetID="2" presetClass="entr" presetSubtype="4" fill="hold" grpId="0" nodeType="afterEffect">
                                  <p:stCondLst>
                                    <p:cond delay="0"/>
                                  </p:stCondLst>
                                  <p:childTnLst>
                                    <p:set>
                                      <p:cBhvr>
                                        <p:cTn id="109" dur="1" fill="hold">
                                          <p:stCondLst>
                                            <p:cond delay="0"/>
                                          </p:stCondLst>
                                        </p:cTn>
                                        <p:tgtEl>
                                          <p:spTgt spid="68635"/>
                                        </p:tgtEl>
                                        <p:attrNameLst>
                                          <p:attrName>style.visibility</p:attrName>
                                        </p:attrNameLst>
                                      </p:cBhvr>
                                      <p:to>
                                        <p:strVal val="visible"/>
                                      </p:to>
                                    </p:set>
                                    <p:anim calcmode="lin" valueType="num">
                                      <p:cBhvr additive="base">
                                        <p:cTn id="110" dur="500" fill="hold"/>
                                        <p:tgtEl>
                                          <p:spTgt spid="68635"/>
                                        </p:tgtEl>
                                        <p:attrNameLst>
                                          <p:attrName>ppt_x</p:attrName>
                                        </p:attrNameLst>
                                      </p:cBhvr>
                                      <p:tavLst>
                                        <p:tav tm="0">
                                          <p:val>
                                            <p:strVal val="#ppt_x"/>
                                          </p:val>
                                        </p:tav>
                                        <p:tav tm="100000">
                                          <p:val>
                                            <p:strVal val="#ppt_x"/>
                                          </p:val>
                                        </p:tav>
                                      </p:tavLst>
                                    </p:anim>
                                    <p:anim calcmode="lin" valueType="num">
                                      <p:cBhvr additive="base">
                                        <p:cTn id="111" dur="500" fill="hold"/>
                                        <p:tgtEl>
                                          <p:spTgt spid="68635"/>
                                        </p:tgtEl>
                                        <p:attrNameLst>
                                          <p:attrName>ppt_y</p:attrName>
                                        </p:attrNameLst>
                                      </p:cBhvr>
                                      <p:tavLst>
                                        <p:tav tm="0">
                                          <p:val>
                                            <p:strVal val="1+#ppt_h/2"/>
                                          </p:val>
                                        </p:tav>
                                        <p:tav tm="100000">
                                          <p:val>
                                            <p:strVal val="#ppt_y"/>
                                          </p:val>
                                        </p:tav>
                                      </p:tavLst>
                                    </p:anim>
                                  </p:childTnLst>
                                </p:cTn>
                              </p:par>
                            </p:childTnLst>
                          </p:cTn>
                        </p:par>
                        <p:par>
                          <p:cTn id="112" fill="hold" nodeType="afterGroup">
                            <p:stCondLst>
                              <p:cond delay="3000"/>
                            </p:stCondLst>
                            <p:childTnLst>
                              <p:par>
                                <p:cTn id="113" presetID="2" presetClass="entr" presetSubtype="4" fill="hold" grpId="0" nodeType="afterEffect">
                                  <p:stCondLst>
                                    <p:cond delay="0"/>
                                  </p:stCondLst>
                                  <p:childTnLst>
                                    <p:set>
                                      <p:cBhvr>
                                        <p:cTn id="114" dur="1" fill="hold">
                                          <p:stCondLst>
                                            <p:cond delay="0"/>
                                          </p:stCondLst>
                                        </p:cTn>
                                        <p:tgtEl>
                                          <p:spTgt spid="68636"/>
                                        </p:tgtEl>
                                        <p:attrNameLst>
                                          <p:attrName>style.visibility</p:attrName>
                                        </p:attrNameLst>
                                      </p:cBhvr>
                                      <p:to>
                                        <p:strVal val="visible"/>
                                      </p:to>
                                    </p:set>
                                    <p:anim calcmode="lin" valueType="num">
                                      <p:cBhvr additive="base">
                                        <p:cTn id="115" dur="500" fill="hold"/>
                                        <p:tgtEl>
                                          <p:spTgt spid="68636"/>
                                        </p:tgtEl>
                                        <p:attrNameLst>
                                          <p:attrName>ppt_x</p:attrName>
                                        </p:attrNameLst>
                                      </p:cBhvr>
                                      <p:tavLst>
                                        <p:tav tm="0">
                                          <p:val>
                                            <p:strVal val="#ppt_x"/>
                                          </p:val>
                                        </p:tav>
                                        <p:tav tm="100000">
                                          <p:val>
                                            <p:strVal val="#ppt_x"/>
                                          </p:val>
                                        </p:tav>
                                      </p:tavLst>
                                    </p:anim>
                                    <p:anim calcmode="lin" valueType="num">
                                      <p:cBhvr additive="base">
                                        <p:cTn id="116" dur="500" fill="hold"/>
                                        <p:tgtEl>
                                          <p:spTgt spid="68636"/>
                                        </p:tgtEl>
                                        <p:attrNameLst>
                                          <p:attrName>ppt_y</p:attrName>
                                        </p:attrNameLst>
                                      </p:cBhvr>
                                      <p:tavLst>
                                        <p:tav tm="0">
                                          <p:val>
                                            <p:strVal val="1+#ppt_h/2"/>
                                          </p:val>
                                        </p:tav>
                                        <p:tav tm="100000">
                                          <p:val>
                                            <p:strVal val="#ppt_y"/>
                                          </p:val>
                                        </p:tav>
                                      </p:tavLst>
                                    </p:anim>
                                  </p:childTnLst>
                                </p:cTn>
                              </p:par>
                            </p:childTnLst>
                          </p:cTn>
                        </p:par>
                        <p:par>
                          <p:cTn id="117" fill="hold" nodeType="afterGroup">
                            <p:stCondLst>
                              <p:cond delay="3500"/>
                            </p:stCondLst>
                            <p:childTnLst>
                              <p:par>
                                <p:cTn id="118" presetID="2" presetClass="entr" presetSubtype="4" fill="hold" grpId="0" nodeType="afterEffect">
                                  <p:stCondLst>
                                    <p:cond delay="0"/>
                                  </p:stCondLst>
                                  <p:childTnLst>
                                    <p:set>
                                      <p:cBhvr>
                                        <p:cTn id="119" dur="1" fill="hold">
                                          <p:stCondLst>
                                            <p:cond delay="0"/>
                                          </p:stCondLst>
                                        </p:cTn>
                                        <p:tgtEl>
                                          <p:spTgt spid="68637"/>
                                        </p:tgtEl>
                                        <p:attrNameLst>
                                          <p:attrName>style.visibility</p:attrName>
                                        </p:attrNameLst>
                                      </p:cBhvr>
                                      <p:to>
                                        <p:strVal val="visible"/>
                                      </p:to>
                                    </p:set>
                                    <p:anim calcmode="lin" valueType="num">
                                      <p:cBhvr additive="base">
                                        <p:cTn id="120" dur="500" fill="hold"/>
                                        <p:tgtEl>
                                          <p:spTgt spid="68637"/>
                                        </p:tgtEl>
                                        <p:attrNameLst>
                                          <p:attrName>ppt_x</p:attrName>
                                        </p:attrNameLst>
                                      </p:cBhvr>
                                      <p:tavLst>
                                        <p:tav tm="0">
                                          <p:val>
                                            <p:strVal val="#ppt_x"/>
                                          </p:val>
                                        </p:tav>
                                        <p:tav tm="100000">
                                          <p:val>
                                            <p:strVal val="#ppt_x"/>
                                          </p:val>
                                        </p:tav>
                                      </p:tavLst>
                                    </p:anim>
                                    <p:anim calcmode="lin" valueType="num">
                                      <p:cBhvr additive="base">
                                        <p:cTn id="121" dur="500" fill="hold"/>
                                        <p:tgtEl>
                                          <p:spTgt spid="68637"/>
                                        </p:tgtEl>
                                        <p:attrNameLst>
                                          <p:attrName>ppt_y</p:attrName>
                                        </p:attrNameLst>
                                      </p:cBhvr>
                                      <p:tavLst>
                                        <p:tav tm="0">
                                          <p:val>
                                            <p:strVal val="1+#ppt_h/2"/>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 presetClass="entr" presetSubtype="16" fill="hold" nodeType="clickEffect">
                                  <p:stCondLst>
                                    <p:cond delay="0"/>
                                  </p:stCondLst>
                                  <p:childTnLst>
                                    <p:set>
                                      <p:cBhvr>
                                        <p:cTn id="125" dur="1" fill="hold">
                                          <p:stCondLst>
                                            <p:cond delay="0"/>
                                          </p:stCondLst>
                                        </p:cTn>
                                        <p:tgtEl>
                                          <p:spTgt spid="68688"/>
                                        </p:tgtEl>
                                        <p:attrNameLst>
                                          <p:attrName>style.visibility</p:attrName>
                                        </p:attrNameLst>
                                      </p:cBhvr>
                                      <p:to>
                                        <p:strVal val="visible"/>
                                      </p:to>
                                    </p:set>
                                    <p:animEffect transition="in" filter="box(in)">
                                      <p:cBhvr>
                                        <p:cTn id="126" dur="500"/>
                                        <p:tgtEl>
                                          <p:spTgt spid="68688"/>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8" presetClass="entr" presetSubtype="3" fill="hold" grpId="0" nodeType="clickEffect">
                                  <p:stCondLst>
                                    <p:cond delay="0"/>
                                  </p:stCondLst>
                                  <p:childTnLst>
                                    <p:set>
                                      <p:cBhvr>
                                        <p:cTn id="130" dur="1" fill="hold">
                                          <p:stCondLst>
                                            <p:cond delay="0"/>
                                          </p:stCondLst>
                                        </p:cTn>
                                        <p:tgtEl>
                                          <p:spTgt spid="68646"/>
                                        </p:tgtEl>
                                        <p:attrNameLst>
                                          <p:attrName>style.visibility</p:attrName>
                                        </p:attrNameLst>
                                      </p:cBhvr>
                                      <p:to>
                                        <p:strVal val="visible"/>
                                      </p:to>
                                    </p:set>
                                    <p:animEffect transition="in" filter="strips(upRight)">
                                      <p:cBhvr>
                                        <p:cTn id="131" dur="500"/>
                                        <p:tgtEl>
                                          <p:spTgt spid="68646"/>
                                        </p:tgtEl>
                                      </p:cBhvr>
                                    </p:animEffect>
                                  </p:childTnLst>
                                </p:cTn>
                              </p:par>
                            </p:childTnLst>
                          </p:cTn>
                        </p:par>
                        <p:par>
                          <p:cTn id="132" fill="hold" nodeType="afterGroup">
                            <p:stCondLst>
                              <p:cond delay="500"/>
                            </p:stCondLst>
                            <p:childTnLst>
                              <p:par>
                                <p:cTn id="133" presetID="2" presetClass="entr" presetSubtype="4" fill="hold" grpId="0" nodeType="afterEffect">
                                  <p:stCondLst>
                                    <p:cond delay="1000"/>
                                  </p:stCondLst>
                                  <p:childTnLst>
                                    <p:set>
                                      <p:cBhvr>
                                        <p:cTn id="134" dur="1" fill="hold">
                                          <p:stCondLst>
                                            <p:cond delay="0"/>
                                          </p:stCondLst>
                                        </p:cTn>
                                        <p:tgtEl>
                                          <p:spTgt spid="68638"/>
                                        </p:tgtEl>
                                        <p:attrNameLst>
                                          <p:attrName>style.visibility</p:attrName>
                                        </p:attrNameLst>
                                      </p:cBhvr>
                                      <p:to>
                                        <p:strVal val="visible"/>
                                      </p:to>
                                    </p:set>
                                    <p:anim calcmode="lin" valueType="num">
                                      <p:cBhvr additive="base">
                                        <p:cTn id="135" dur="500" fill="hold"/>
                                        <p:tgtEl>
                                          <p:spTgt spid="68638"/>
                                        </p:tgtEl>
                                        <p:attrNameLst>
                                          <p:attrName>ppt_x</p:attrName>
                                        </p:attrNameLst>
                                      </p:cBhvr>
                                      <p:tavLst>
                                        <p:tav tm="0">
                                          <p:val>
                                            <p:strVal val="#ppt_x"/>
                                          </p:val>
                                        </p:tav>
                                        <p:tav tm="100000">
                                          <p:val>
                                            <p:strVal val="#ppt_x"/>
                                          </p:val>
                                        </p:tav>
                                      </p:tavLst>
                                    </p:anim>
                                    <p:anim calcmode="lin" valueType="num">
                                      <p:cBhvr additive="base">
                                        <p:cTn id="136" dur="500" fill="hold"/>
                                        <p:tgtEl>
                                          <p:spTgt spid="68638"/>
                                        </p:tgtEl>
                                        <p:attrNameLst>
                                          <p:attrName>ppt_y</p:attrName>
                                        </p:attrNameLst>
                                      </p:cBhvr>
                                      <p:tavLst>
                                        <p:tav tm="0">
                                          <p:val>
                                            <p:strVal val="1+#ppt_h/2"/>
                                          </p:val>
                                        </p:tav>
                                        <p:tav tm="100000">
                                          <p:val>
                                            <p:strVal val="#ppt_y"/>
                                          </p:val>
                                        </p:tav>
                                      </p:tavLst>
                                    </p:anim>
                                  </p:childTnLst>
                                </p:cTn>
                              </p:par>
                            </p:childTnLst>
                          </p:cTn>
                        </p:par>
                        <p:par>
                          <p:cTn id="137" fill="hold" nodeType="afterGroup">
                            <p:stCondLst>
                              <p:cond delay="2000"/>
                            </p:stCondLst>
                            <p:childTnLst>
                              <p:par>
                                <p:cTn id="138" presetID="2" presetClass="entr" presetSubtype="4" fill="hold" grpId="0" nodeType="afterEffect">
                                  <p:stCondLst>
                                    <p:cond delay="0"/>
                                  </p:stCondLst>
                                  <p:childTnLst>
                                    <p:set>
                                      <p:cBhvr>
                                        <p:cTn id="139" dur="1" fill="hold">
                                          <p:stCondLst>
                                            <p:cond delay="0"/>
                                          </p:stCondLst>
                                        </p:cTn>
                                        <p:tgtEl>
                                          <p:spTgt spid="68639"/>
                                        </p:tgtEl>
                                        <p:attrNameLst>
                                          <p:attrName>style.visibility</p:attrName>
                                        </p:attrNameLst>
                                      </p:cBhvr>
                                      <p:to>
                                        <p:strVal val="visible"/>
                                      </p:to>
                                    </p:set>
                                    <p:anim calcmode="lin" valueType="num">
                                      <p:cBhvr additive="base">
                                        <p:cTn id="140" dur="500" fill="hold"/>
                                        <p:tgtEl>
                                          <p:spTgt spid="68639"/>
                                        </p:tgtEl>
                                        <p:attrNameLst>
                                          <p:attrName>ppt_x</p:attrName>
                                        </p:attrNameLst>
                                      </p:cBhvr>
                                      <p:tavLst>
                                        <p:tav tm="0">
                                          <p:val>
                                            <p:strVal val="#ppt_x"/>
                                          </p:val>
                                        </p:tav>
                                        <p:tav tm="100000">
                                          <p:val>
                                            <p:strVal val="#ppt_x"/>
                                          </p:val>
                                        </p:tav>
                                      </p:tavLst>
                                    </p:anim>
                                    <p:anim calcmode="lin" valueType="num">
                                      <p:cBhvr additive="base">
                                        <p:cTn id="141" dur="500" fill="hold"/>
                                        <p:tgtEl>
                                          <p:spTgt spid="68639"/>
                                        </p:tgtEl>
                                        <p:attrNameLst>
                                          <p:attrName>ppt_y</p:attrName>
                                        </p:attrNameLst>
                                      </p:cBhvr>
                                      <p:tavLst>
                                        <p:tav tm="0">
                                          <p:val>
                                            <p:strVal val="1+#ppt_h/2"/>
                                          </p:val>
                                        </p:tav>
                                        <p:tav tm="100000">
                                          <p:val>
                                            <p:strVal val="#ppt_y"/>
                                          </p:val>
                                        </p:tav>
                                      </p:tavLst>
                                    </p:anim>
                                  </p:childTnLst>
                                </p:cTn>
                              </p:par>
                            </p:childTnLst>
                          </p:cTn>
                        </p:par>
                        <p:par>
                          <p:cTn id="142" fill="hold" nodeType="afterGroup">
                            <p:stCondLst>
                              <p:cond delay="2500"/>
                            </p:stCondLst>
                            <p:childTnLst>
                              <p:par>
                                <p:cTn id="143" presetID="2" presetClass="entr" presetSubtype="4" fill="hold" grpId="0" nodeType="afterEffect">
                                  <p:stCondLst>
                                    <p:cond delay="0"/>
                                  </p:stCondLst>
                                  <p:childTnLst>
                                    <p:set>
                                      <p:cBhvr>
                                        <p:cTn id="144" dur="1" fill="hold">
                                          <p:stCondLst>
                                            <p:cond delay="0"/>
                                          </p:stCondLst>
                                        </p:cTn>
                                        <p:tgtEl>
                                          <p:spTgt spid="68640"/>
                                        </p:tgtEl>
                                        <p:attrNameLst>
                                          <p:attrName>style.visibility</p:attrName>
                                        </p:attrNameLst>
                                      </p:cBhvr>
                                      <p:to>
                                        <p:strVal val="visible"/>
                                      </p:to>
                                    </p:set>
                                    <p:anim calcmode="lin" valueType="num">
                                      <p:cBhvr additive="base">
                                        <p:cTn id="145" dur="500" fill="hold"/>
                                        <p:tgtEl>
                                          <p:spTgt spid="68640"/>
                                        </p:tgtEl>
                                        <p:attrNameLst>
                                          <p:attrName>ppt_x</p:attrName>
                                        </p:attrNameLst>
                                      </p:cBhvr>
                                      <p:tavLst>
                                        <p:tav tm="0">
                                          <p:val>
                                            <p:strVal val="#ppt_x"/>
                                          </p:val>
                                        </p:tav>
                                        <p:tav tm="100000">
                                          <p:val>
                                            <p:strVal val="#ppt_x"/>
                                          </p:val>
                                        </p:tav>
                                      </p:tavLst>
                                    </p:anim>
                                    <p:anim calcmode="lin" valueType="num">
                                      <p:cBhvr additive="base">
                                        <p:cTn id="146" dur="500" fill="hold"/>
                                        <p:tgtEl>
                                          <p:spTgt spid="68640"/>
                                        </p:tgtEl>
                                        <p:attrNameLst>
                                          <p:attrName>ppt_y</p:attrName>
                                        </p:attrNameLst>
                                      </p:cBhvr>
                                      <p:tavLst>
                                        <p:tav tm="0">
                                          <p:val>
                                            <p:strVal val="1+#ppt_h/2"/>
                                          </p:val>
                                        </p:tav>
                                        <p:tav tm="100000">
                                          <p:val>
                                            <p:strVal val="#ppt_y"/>
                                          </p:val>
                                        </p:tav>
                                      </p:tavLst>
                                    </p:anim>
                                  </p:childTnLst>
                                </p:cTn>
                              </p:par>
                            </p:childTnLst>
                          </p:cTn>
                        </p:par>
                        <p:par>
                          <p:cTn id="147" fill="hold" nodeType="afterGroup">
                            <p:stCondLst>
                              <p:cond delay="3000"/>
                            </p:stCondLst>
                            <p:childTnLst>
                              <p:par>
                                <p:cTn id="148" presetID="2" presetClass="entr" presetSubtype="4" fill="hold" grpId="0" nodeType="afterEffect">
                                  <p:stCondLst>
                                    <p:cond delay="0"/>
                                  </p:stCondLst>
                                  <p:childTnLst>
                                    <p:set>
                                      <p:cBhvr>
                                        <p:cTn id="149" dur="1" fill="hold">
                                          <p:stCondLst>
                                            <p:cond delay="0"/>
                                          </p:stCondLst>
                                        </p:cTn>
                                        <p:tgtEl>
                                          <p:spTgt spid="68641"/>
                                        </p:tgtEl>
                                        <p:attrNameLst>
                                          <p:attrName>style.visibility</p:attrName>
                                        </p:attrNameLst>
                                      </p:cBhvr>
                                      <p:to>
                                        <p:strVal val="visible"/>
                                      </p:to>
                                    </p:set>
                                    <p:anim calcmode="lin" valueType="num">
                                      <p:cBhvr additive="base">
                                        <p:cTn id="150" dur="500" fill="hold"/>
                                        <p:tgtEl>
                                          <p:spTgt spid="68641"/>
                                        </p:tgtEl>
                                        <p:attrNameLst>
                                          <p:attrName>ppt_x</p:attrName>
                                        </p:attrNameLst>
                                      </p:cBhvr>
                                      <p:tavLst>
                                        <p:tav tm="0">
                                          <p:val>
                                            <p:strVal val="#ppt_x"/>
                                          </p:val>
                                        </p:tav>
                                        <p:tav tm="100000">
                                          <p:val>
                                            <p:strVal val="#ppt_x"/>
                                          </p:val>
                                        </p:tav>
                                      </p:tavLst>
                                    </p:anim>
                                    <p:anim calcmode="lin" valueType="num">
                                      <p:cBhvr additive="base">
                                        <p:cTn id="151" dur="500" fill="hold"/>
                                        <p:tgtEl>
                                          <p:spTgt spid="68641"/>
                                        </p:tgtEl>
                                        <p:attrNameLst>
                                          <p:attrName>ppt_y</p:attrName>
                                        </p:attrNameLst>
                                      </p:cBhvr>
                                      <p:tavLst>
                                        <p:tav tm="0">
                                          <p:val>
                                            <p:strVal val="1+#ppt_h/2"/>
                                          </p:val>
                                        </p:tav>
                                        <p:tav tm="100000">
                                          <p:val>
                                            <p:strVal val="#ppt_y"/>
                                          </p:val>
                                        </p:tav>
                                      </p:tavLst>
                                    </p:anim>
                                  </p:childTnLst>
                                </p:cTn>
                              </p:par>
                            </p:childTnLst>
                          </p:cTn>
                        </p:par>
                        <p:par>
                          <p:cTn id="152" fill="hold" nodeType="afterGroup">
                            <p:stCondLst>
                              <p:cond delay="3500"/>
                            </p:stCondLst>
                            <p:childTnLst>
                              <p:par>
                                <p:cTn id="153" presetID="2" presetClass="entr" presetSubtype="4" fill="hold" grpId="0" nodeType="afterEffect">
                                  <p:stCondLst>
                                    <p:cond delay="0"/>
                                  </p:stCondLst>
                                  <p:childTnLst>
                                    <p:set>
                                      <p:cBhvr>
                                        <p:cTn id="154" dur="1" fill="hold">
                                          <p:stCondLst>
                                            <p:cond delay="0"/>
                                          </p:stCondLst>
                                        </p:cTn>
                                        <p:tgtEl>
                                          <p:spTgt spid="68642"/>
                                        </p:tgtEl>
                                        <p:attrNameLst>
                                          <p:attrName>style.visibility</p:attrName>
                                        </p:attrNameLst>
                                      </p:cBhvr>
                                      <p:to>
                                        <p:strVal val="visible"/>
                                      </p:to>
                                    </p:set>
                                    <p:anim calcmode="lin" valueType="num">
                                      <p:cBhvr additive="base">
                                        <p:cTn id="155" dur="500" fill="hold"/>
                                        <p:tgtEl>
                                          <p:spTgt spid="68642"/>
                                        </p:tgtEl>
                                        <p:attrNameLst>
                                          <p:attrName>ppt_x</p:attrName>
                                        </p:attrNameLst>
                                      </p:cBhvr>
                                      <p:tavLst>
                                        <p:tav tm="0">
                                          <p:val>
                                            <p:strVal val="#ppt_x"/>
                                          </p:val>
                                        </p:tav>
                                        <p:tav tm="100000">
                                          <p:val>
                                            <p:strVal val="#ppt_x"/>
                                          </p:val>
                                        </p:tav>
                                      </p:tavLst>
                                    </p:anim>
                                    <p:anim calcmode="lin" valueType="num">
                                      <p:cBhvr additive="base">
                                        <p:cTn id="156" dur="500" fill="hold"/>
                                        <p:tgtEl>
                                          <p:spTgt spid="68642"/>
                                        </p:tgtEl>
                                        <p:attrNameLst>
                                          <p:attrName>ppt_y</p:attrName>
                                        </p:attrNameLst>
                                      </p:cBhvr>
                                      <p:tavLst>
                                        <p:tav tm="0">
                                          <p:val>
                                            <p:strVal val="1+#ppt_h/2"/>
                                          </p:val>
                                        </p:tav>
                                        <p:tav tm="100000">
                                          <p:val>
                                            <p:strVal val="#ppt_y"/>
                                          </p:val>
                                        </p:tav>
                                      </p:tavLst>
                                    </p:anim>
                                  </p:childTnLst>
                                </p:cTn>
                              </p:par>
                            </p:childTnLst>
                          </p:cTn>
                        </p:par>
                        <p:par>
                          <p:cTn id="157" fill="hold" nodeType="afterGroup">
                            <p:stCondLst>
                              <p:cond delay="4000"/>
                            </p:stCondLst>
                            <p:childTnLst>
                              <p:par>
                                <p:cTn id="158" presetID="2" presetClass="entr" presetSubtype="4" fill="hold" grpId="0" nodeType="afterEffect">
                                  <p:stCondLst>
                                    <p:cond delay="0"/>
                                  </p:stCondLst>
                                  <p:childTnLst>
                                    <p:set>
                                      <p:cBhvr>
                                        <p:cTn id="159" dur="1" fill="hold">
                                          <p:stCondLst>
                                            <p:cond delay="0"/>
                                          </p:stCondLst>
                                        </p:cTn>
                                        <p:tgtEl>
                                          <p:spTgt spid="68643"/>
                                        </p:tgtEl>
                                        <p:attrNameLst>
                                          <p:attrName>style.visibility</p:attrName>
                                        </p:attrNameLst>
                                      </p:cBhvr>
                                      <p:to>
                                        <p:strVal val="visible"/>
                                      </p:to>
                                    </p:set>
                                    <p:anim calcmode="lin" valueType="num">
                                      <p:cBhvr additive="base">
                                        <p:cTn id="160" dur="500" fill="hold"/>
                                        <p:tgtEl>
                                          <p:spTgt spid="68643"/>
                                        </p:tgtEl>
                                        <p:attrNameLst>
                                          <p:attrName>ppt_x</p:attrName>
                                        </p:attrNameLst>
                                      </p:cBhvr>
                                      <p:tavLst>
                                        <p:tav tm="0">
                                          <p:val>
                                            <p:strVal val="#ppt_x"/>
                                          </p:val>
                                        </p:tav>
                                        <p:tav tm="100000">
                                          <p:val>
                                            <p:strVal val="#ppt_x"/>
                                          </p:val>
                                        </p:tav>
                                      </p:tavLst>
                                    </p:anim>
                                    <p:anim calcmode="lin" valueType="num">
                                      <p:cBhvr additive="base">
                                        <p:cTn id="161" dur="500" fill="hold"/>
                                        <p:tgtEl>
                                          <p:spTgt spid="68643"/>
                                        </p:tgtEl>
                                        <p:attrNameLst>
                                          <p:attrName>ppt_y</p:attrName>
                                        </p:attrNameLst>
                                      </p:cBhvr>
                                      <p:tavLst>
                                        <p:tav tm="0">
                                          <p:val>
                                            <p:strVal val="1+#ppt_h/2"/>
                                          </p:val>
                                        </p:tav>
                                        <p:tav tm="100000">
                                          <p:val>
                                            <p:strVal val="#ppt_y"/>
                                          </p:val>
                                        </p:tav>
                                      </p:tavLst>
                                    </p:anim>
                                  </p:childTnLst>
                                </p:cTn>
                              </p:par>
                            </p:childTnLst>
                          </p:cTn>
                        </p:par>
                        <p:par>
                          <p:cTn id="162" fill="hold" nodeType="afterGroup">
                            <p:stCondLst>
                              <p:cond delay="4500"/>
                            </p:stCondLst>
                            <p:childTnLst>
                              <p:par>
                                <p:cTn id="163" presetID="2" presetClass="entr" presetSubtype="4" fill="hold" grpId="0" nodeType="afterEffect">
                                  <p:stCondLst>
                                    <p:cond delay="0"/>
                                  </p:stCondLst>
                                  <p:childTnLst>
                                    <p:set>
                                      <p:cBhvr>
                                        <p:cTn id="164" dur="1" fill="hold">
                                          <p:stCondLst>
                                            <p:cond delay="0"/>
                                          </p:stCondLst>
                                        </p:cTn>
                                        <p:tgtEl>
                                          <p:spTgt spid="68644"/>
                                        </p:tgtEl>
                                        <p:attrNameLst>
                                          <p:attrName>style.visibility</p:attrName>
                                        </p:attrNameLst>
                                      </p:cBhvr>
                                      <p:to>
                                        <p:strVal val="visible"/>
                                      </p:to>
                                    </p:set>
                                    <p:anim calcmode="lin" valueType="num">
                                      <p:cBhvr additive="base">
                                        <p:cTn id="165" dur="500" fill="hold"/>
                                        <p:tgtEl>
                                          <p:spTgt spid="68644"/>
                                        </p:tgtEl>
                                        <p:attrNameLst>
                                          <p:attrName>ppt_x</p:attrName>
                                        </p:attrNameLst>
                                      </p:cBhvr>
                                      <p:tavLst>
                                        <p:tav tm="0">
                                          <p:val>
                                            <p:strVal val="#ppt_x"/>
                                          </p:val>
                                        </p:tav>
                                        <p:tav tm="100000">
                                          <p:val>
                                            <p:strVal val="#ppt_x"/>
                                          </p:val>
                                        </p:tav>
                                      </p:tavLst>
                                    </p:anim>
                                    <p:anim calcmode="lin" valueType="num">
                                      <p:cBhvr additive="base">
                                        <p:cTn id="166" dur="500" fill="hold"/>
                                        <p:tgtEl>
                                          <p:spTgt spid="68644"/>
                                        </p:tgtEl>
                                        <p:attrNameLst>
                                          <p:attrName>ppt_y</p:attrName>
                                        </p:attrNameLst>
                                      </p:cBhvr>
                                      <p:tavLst>
                                        <p:tav tm="0">
                                          <p:val>
                                            <p:strVal val="1+#ppt_h/2"/>
                                          </p:val>
                                        </p:tav>
                                        <p:tav tm="100000">
                                          <p:val>
                                            <p:strVal val="#ppt_y"/>
                                          </p:val>
                                        </p:tav>
                                      </p:tavLst>
                                    </p:anim>
                                  </p:childTnLst>
                                </p:cTn>
                              </p:par>
                            </p:childTnLst>
                          </p:cTn>
                        </p:par>
                        <p:par>
                          <p:cTn id="167" fill="hold" nodeType="afterGroup">
                            <p:stCondLst>
                              <p:cond delay="5000"/>
                            </p:stCondLst>
                            <p:childTnLst>
                              <p:par>
                                <p:cTn id="168" presetID="2" presetClass="entr" presetSubtype="4" fill="hold" grpId="0" nodeType="afterEffect">
                                  <p:stCondLst>
                                    <p:cond delay="0"/>
                                  </p:stCondLst>
                                  <p:childTnLst>
                                    <p:set>
                                      <p:cBhvr>
                                        <p:cTn id="169" dur="1" fill="hold">
                                          <p:stCondLst>
                                            <p:cond delay="0"/>
                                          </p:stCondLst>
                                        </p:cTn>
                                        <p:tgtEl>
                                          <p:spTgt spid="68645"/>
                                        </p:tgtEl>
                                        <p:attrNameLst>
                                          <p:attrName>style.visibility</p:attrName>
                                        </p:attrNameLst>
                                      </p:cBhvr>
                                      <p:to>
                                        <p:strVal val="visible"/>
                                      </p:to>
                                    </p:set>
                                    <p:anim calcmode="lin" valueType="num">
                                      <p:cBhvr additive="base">
                                        <p:cTn id="170" dur="500" fill="hold"/>
                                        <p:tgtEl>
                                          <p:spTgt spid="68645"/>
                                        </p:tgtEl>
                                        <p:attrNameLst>
                                          <p:attrName>ppt_x</p:attrName>
                                        </p:attrNameLst>
                                      </p:cBhvr>
                                      <p:tavLst>
                                        <p:tav tm="0">
                                          <p:val>
                                            <p:strVal val="#ppt_x"/>
                                          </p:val>
                                        </p:tav>
                                        <p:tav tm="100000">
                                          <p:val>
                                            <p:strVal val="#ppt_x"/>
                                          </p:val>
                                        </p:tav>
                                      </p:tavLst>
                                    </p:anim>
                                    <p:anim calcmode="lin" valueType="num">
                                      <p:cBhvr additive="base">
                                        <p:cTn id="171" dur="500" fill="hold"/>
                                        <p:tgtEl>
                                          <p:spTgt spid="68645"/>
                                        </p:tgtEl>
                                        <p:attrNameLst>
                                          <p:attrName>ppt_y</p:attrName>
                                        </p:attrNameLst>
                                      </p:cBhvr>
                                      <p:tavLst>
                                        <p:tav tm="0">
                                          <p:val>
                                            <p:strVal val="1+#ppt_h/2"/>
                                          </p:val>
                                        </p:tav>
                                        <p:tav tm="100000">
                                          <p:val>
                                            <p:strVal val="#ppt_y"/>
                                          </p:val>
                                        </p:tav>
                                      </p:tavLst>
                                    </p:anim>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68647"/>
                                        </p:tgtEl>
                                        <p:attrNameLst>
                                          <p:attrName>style.visibility</p:attrName>
                                        </p:attrNameLst>
                                      </p:cBhvr>
                                      <p:to>
                                        <p:strVal val="visible"/>
                                      </p:to>
                                    </p:set>
                                    <p:anim calcmode="lin" valueType="num">
                                      <p:cBhvr additive="base">
                                        <p:cTn id="176" dur="500" fill="hold"/>
                                        <p:tgtEl>
                                          <p:spTgt spid="68647"/>
                                        </p:tgtEl>
                                        <p:attrNameLst>
                                          <p:attrName>ppt_x</p:attrName>
                                        </p:attrNameLst>
                                      </p:cBhvr>
                                      <p:tavLst>
                                        <p:tav tm="0">
                                          <p:val>
                                            <p:strVal val="#ppt_x"/>
                                          </p:val>
                                        </p:tav>
                                        <p:tav tm="100000">
                                          <p:val>
                                            <p:strVal val="#ppt_x"/>
                                          </p:val>
                                        </p:tav>
                                      </p:tavLst>
                                    </p:anim>
                                    <p:anim calcmode="lin" valueType="num">
                                      <p:cBhvr additive="base">
                                        <p:cTn id="177" dur="500" fill="hold"/>
                                        <p:tgtEl>
                                          <p:spTgt spid="68647"/>
                                        </p:tgtEl>
                                        <p:attrNameLst>
                                          <p:attrName>ppt_y</p:attrName>
                                        </p:attrNameLst>
                                      </p:cBhvr>
                                      <p:tavLst>
                                        <p:tav tm="0">
                                          <p:val>
                                            <p:strVal val="1+#ppt_h/2"/>
                                          </p:val>
                                        </p:tav>
                                        <p:tav tm="100000">
                                          <p:val>
                                            <p:strVal val="#ppt_y"/>
                                          </p:val>
                                        </p:tav>
                                      </p:tavLst>
                                    </p:anim>
                                  </p:childTnLst>
                                </p:cTn>
                              </p:par>
                            </p:childTnLst>
                          </p:cTn>
                        </p:par>
                        <p:par>
                          <p:cTn id="178" fill="hold" nodeType="afterGroup">
                            <p:stCondLst>
                              <p:cond delay="500"/>
                            </p:stCondLst>
                            <p:childTnLst>
                              <p:par>
                                <p:cTn id="179" presetID="2" presetClass="entr" presetSubtype="4" fill="hold" grpId="0" nodeType="afterEffect">
                                  <p:stCondLst>
                                    <p:cond delay="0"/>
                                  </p:stCondLst>
                                  <p:childTnLst>
                                    <p:set>
                                      <p:cBhvr>
                                        <p:cTn id="180" dur="1" fill="hold">
                                          <p:stCondLst>
                                            <p:cond delay="0"/>
                                          </p:stCondLst>
                                        </p:cTn>
                                        <p:tgtEl>
                                          <p:spTgt spid="68648"/>
                                        </p:tgtEl>
                                        <p:attrNameLst>
                                          <p:attrName>style.visibility</p:attrName>
                                        </p:attrNameLst>
                                      </p:cBhvr>
                                      <p:to>
                                        <p:strVal val="visible"/>
                                      </p:to>
                                    </p:set>
                                    <p:anim calcmode="lin" valueType="num">
                                      <p:cBhvr additive="base">
                                        <p:cTn id="181" dur="500" fill="hold"/>
                                        <p:tgtEl>
                                          <p:spTgt spid="68648"/>
                                        </p:tgtEl>
                                        <p:attrNameLst>
                                          <p:attrName>ppt_x</p:attrName>
                                        </p:attrNameLst>
                                      </p:cBhvr>
                                      <p:tavLst>
                                        <p:tav tm="0">
                                          <p:val>
                                            <p:strVal val="#ppt_x"/>
                                          </p:val>
                                        </p:tav>
                                        <p:tav tm="100000">
                                          <p:val>
                                            <p:strVal val="#ppt_x"/>
                                          </p:val>
                                        </p:tav>
                                      </p:tavLst>
                                    </p:anim>
                                    <p:anim calcmode="lin" valueType="num">
                                      <p:cBhvr additive="base">
                                        <p:cTn id="182" dur="500" fill="hold"/>
                                        <p:tgtEl>
                                          <p:spTgt spid="68648"/>
                                        </p:tgtEl>
                                        <p:attrNameLst>
                                          <p:attrName>ppt_y</p:attrName>
                                        </p:attrNameLst>
                                      </p:cBhvr>
                                      <p:tavLst>
                                        <p:tav tm="0">
                                          <p:val>
                                            <p:strVal val="1+#ppt_h/2"/>
                                          </p:val>
                                        </p:tav>
                                        <p:tav tm="100000">
                                          <p:val>
                                            <p:strVal val="#ppt_y"/>
                                          </p:val>
                                        </p:tav>
                                      </p:tavLst>
                                    </p:anim>
                                  </p:childTnLst>
                                </p:cTn>
                              </p:par>
                            </p:childTnLst>
                          </p:cTn>
                        </p:par>
                        <p:par>
                          <p:cTn id="183" fill="hold" nodeType="afterGroup">
                            <p:stCondLst>
                              <p:cond delay="1000"/>
                            </p:stCondLst>
                            <p:childTnLst>
                              <p:par>
                                <p:cTn id="184" presetID="2" presetClass="entr" presetSubtype="4" fill="hold" grpId="0" nodeType="afterEffect">
                                  <p:stCondLst>
                                    <p:cond delay="0"/>
                                  </p:stCondLst>
                                  <p:childTnLst>
                                    <p:set>
                                      <p:cBhvr>
                                        <p:cTn id="185" dur="1" fill="hold">
                                          <p:stCondLst>
                                            <p:cond delay="0"/>
                                          </p:stCondLst>
                                        </p:cTn>
                                        <p:tgtEl>
                                          <p:spTgt spid="68649"/>
                                        </p:tgtEl>
                                        <p:attrNameLst>
                                          <p:attrName>style.visibility</p:attrName>
                                        </p:attrNameLst>
                                      </p:cBhvr>
                                      <p:to>
                                        <p:strVal val="visible"/>
                                      </p:to>
                                    </p:set>
                                    <p:anim calcmode="lin" valueType="num">
                                      <p:cBhvr additive="base">
                                        <p:cTn id="186" dur="500" fill="hold"/>
                                        <p:tgtEl>
                                          <p:spTgt spid="68649"/>
                                        </p:tgtEl>
                                        <p:attrNameLst>
                                          <p:attrName>ppt_x</p:attrName>
                                        </p:attrNameLst>
                                      </p:cBhvr>
                                      <p:tavLst>
                                        <p:tav tm="0">
                                          <p:val>
                                            <p:strVal val="#ppt_x"/>
                                          </p:val>
                                        </p:tav>
                                        <p:tav tm="100000">
                                          <p:val>
                                            <p:strVal val="#ppt_x"/>
                                          </p:val>
                                        </p:tav>
                                      </p:tavLst>
                                    </p:anim>
                                    <p:anim calcmode="lin" valueType="num">
                                      <p:cBhvr additive="base">
                                        <p:cTn id="187" dur="500" fill="hold"/>
                                        <p:tgtEl>
                                          <p:spTgt spid="68649"/>
                                        </p:tgtEl>
                                        <p:attrNameLst>
                                          <p:attrName>ppt_y</p:attrName>
                                        </p:attrNameLst>
                                      </p:cBhvr>
                                      <p:tavLst>
                                        <p:tav tm="0">
                                          <p:val>
                                            <p:strVal val="1+#ppt_h/2"/>
                                          </p:val>
                                        </p:tav>
                                        <p:tav tm="100000">
                                          <p:val>
                                            <p:strVal val="#ppt_y"/>
                                          </p:val>
                                        </p:tav>
                                      </p:tavLst>
                                    </p:anim>
                                  </p:childTnLst>
                                </p:cTn>
                              </p:par>
                            </p:childTnLst>
                          </p:cTn>
                        </p:par>
                        <p:par>
                          <p:cTn id="188" fill="hold" nodeType="afterGroup">
                            <p:stCondLst>
                              <p:cond delay="1500"/>
                            </p:stCondLst>
                            <p:childTnLst>
                              <p:par>
                                <p:cTn id="189" presetID="2" presetClass="entr" presetSubtype="4" fill="hold" grpId="0" nodeType="afterEffect">
                                  <p:stCondLst>
                                    <p:cond delay="0"/>
                                  </p:stCondLst>
                                  <p:childTnLst>
                                    <p:set>
                                      <p:cBhvr>
                                        <p:cTn id="190" dur="1" fill="hold">
                                          <p:stCondLst>
                                            <p:cond delay="0"/>
                                          </p:stCondLst>
                                        </p:cTn>
                                        <p:tgtEl>
                                          <p:spTgt spid="68650"/>
                                        </p:tgtEl>
                                        <p:attrNameLst>
                                          <p:attrName>style.visibility</p:attrName>
                                        </p:attrNameLst>
                                      </p:cBhvr>
                                      <p:to>
                                        <p:strVal val="visible"/>
                                      </p:to>
                                    </p:set>
                                    <p:anim calcmode="lin" valueType="num">
                                      <p:cBhvr additive="base">
                                        <p:cTn id="191" dur="500" fill="hold"/>
                                        <p:tgtEl>
                                          <p:spTgt spid="68650"/>
                                        </p:tgtEl>
                                        <p:attrNameLst>
                                          <p:attrName>ppt_x</p:attrName>
                                        </p:attrNameLst>
                                      </p:cBhvr>
                                      <p:tavLst>
                                        <p:tav tm="0">
                                          <p:val>
                                            <p:strVal val="#ppt_x"/>
                                          </p:val>
                                        </p:tav>
                                        <p:tav tm="100000">
                                          <p:val>
                                            <p:strVal val="#ppt_x"/>
                                          </p:val>
                                        </p:tav>
                                      </p:tavLst>
                                    </p:anim>
                                    <p:anim calcmode="lin" valueType="num">
                                      <p:cBhvr additive="base">
                                        <p:cTn id="192" dur="500" fill="hold"/>
                                        <p:tgtEl>
                                          <p:spTgt spid="68650"/>
                                        </p:tgtEl>
                                        <p:attrNameLst>
                                          <p:attrName>ppt_y</p:attrName>
                                        </p:attrNameLst>
                                      </p:cBhvr>
                                      <p:tavLst>
                                        <p:tav tm="0">
                                          <p:val>
                                            <p:strVal val="1+#ppt_h/2"/>
                                          </p:val>
                                        </p:tav>
                                        <p:tav tm="100000">
                                          <p:val>
                                            <p:strVal val="#ppt_y"/>
                                          </p:val>
                                        </p:tav>
                                      </p:tavLst>
                                    </p:anim>
                                  </p:childTnLst>
                                </p:cTn>
                              </p:par>
                            </p:childTnLst>
                          </p:cTn>
                        </p:par>
                        <p:par>
                          <p:cTn id="193" fill="hold" nodeType="afterGroup">
                            <p:stCondLst>
                              <p:cond delay="2000"/>
                            </p:stCondLst>
                            <p:childTnLst>
                              <p:par>
                                <p:cTn id="194" presetID="2" presetClass="entr" presetSubtype="4" fill="hold" grpId="0" nodeType="afterEffect">
                                  <p:stCondLst>
                                    <p:cond delay="0"/>
                                  </p:stCondLst>
                                  <p:childTnLst>
                                    <p:set>
                                      <p:cBhvr>
                                        <p:cTn id="195" dur="1" fill="hold">
                                          <p:stCondLst>
                                            <p:cond delay="0"/>
                                          </p:stCondLst>
                                        </p:cTn>
                                        <p:tgtEl>
                                          <p:spTgt spid="68651"/>
                                        </p:tgtEl>
                                        <p:attrNameLst>
                                          <p:attrName>style.visibility</p:attrName>
                                        </p:attrNameLst>
                                      </p:cBhvr>
                                      <p:to>
                                        <p:strVal val="visible"/>
                                      </p:to>
                                    </p:set>
                                    <p:anim calcmode="lin" valueType="num">
                                      <p:cBhvr additive="base">
                                        <p:cTn id="196" dur="500" fill="hold"/>
                                        <p:tgtEl>
                                          <p:spTgt spid="68651"/>
                                        </p:tgtEl>
                                        <p:attrNameLst>
                                          <p:attrName>ppt_x</p:attrName>
                                        </p:attrNameLst>
                                      </p:cBhvr>
                                      <p:tavLst>
                                        <p:tav tm="0">
                                          <p:val>
                                            <p:strVal val="#ppt_x"/>
                                          </p:val>
                                        </p:tav>
                                        <p:tav tm="100000">
                                          <p:val>
                                            <p:strVal val="#ppt_x"/>
                                          </p:val>
                                        </p:tav>
                                      </p:tavLst>
                                    </p:anim>
                                    <p:anim calcmode="lin" valueType="num">
                                      <p:cBhvr additive="base">
                                        <p:cTn id="197" dur="500" fill="hold"/>
                                        <p:tgtEl>
                                          <p:spTgt spid="68651"/>
                                        </p:tgtEl>
                                        <p:attrNameLst>
                                          <p:attrName>ppt_y</p:attrName>
                                        </p:attrNameLst>
                                      </p:cBhvr>
                                      <p:tavLst>
                                        <p:tav tm="0">
                                          <p:val>
                                            <p:strVal val="1+#ppt_h/2"/>
                                          </p:val>
                                        </p:tav>
                                        <p:tav tm="100000">
                                          <p:val>
                                            <p:strVal val="#ppt_y"/>
                                          </p:val>
                                        </p:tav>
                                      </p:tavLst>
                                    </p:anim>
                                  </p:childTnLst>
                                </p:cTn>
                              </p:par>
                            </p:childTnLst>
                          </p:cTn>
                        </p:par>
                        <p:par>
                          <p:cTn id="198" fill="hold" nodeType="afterGroup">
                            <p:stCondLst>
                              <p:cond delay="2500"/>
                            </p:stCondLst>
                            <p:childTnLst>
                              <p:par>
                                <p:cTn id="199" presetID="2" presetClass="entr" presetSubtype="4" fill="hold" grpId="0" nodeType="afterEffect">
                                  <p:stCondLst>
                                    <p:cond delay="0"/>
                                  </p:stCondLst>
                                  <p:childTnLst>
                                    <p:set>
                                      <p:cBhvr>
                                        <p:cTn id="200" dur="1" fill="hold">
                                          <p:stCondLst>
                                            <p:cond delay="0"/>
                                          </p:stCondLst>
                                        </p:cTn>
                                        <p:tgtEl>
                                          <p:spTgt spid="68652"/>
                                        </p:tgtEl>
                                        <p:attrNameLst>
                                          <p:attrName>style.visibility</p:attrName>
                                        </p:attrNameLst>
                                      </p:cBhvr>
                                      <p:to>
                                        <p:strVal val="visible"/>
                                      </p:to>
                                    </p:set>
                                    <p:anim calcmode="lin" valueType="num">
                                      <p:cBhvr additive="base">
                                        <p:cTn id="201" dur="500" fill="hold"/>
                                        <p:tgtEl>
                                          <p:spTgt spid="68652"/>
                                        </p:tgtEl>
                                        <p:attrNameLst>
                                          <p:attrName>ppt_x</p:attrName>
                                        </p:attrNameLst>
                                      </p:cBhvr>
                                      <p:tavLst>
                                        <p:tav tm="0">
                                          <p:val>
                                            <p:strVal val="#ppt_x"/>
                                          </p:val>
                                        </p:tav>
                                        <p:tav tm="100000">
                                          <p:val>
                                            <p:strVal val="#ppt_x"/>
                                          </p:val>
                                        </p:tav>
                                      </p:tavLst>
                                    </p:anim>
                                    <p:anim calcmode="lin" valueType="num">
                                      <p:cBhvr additive="base">
                                        <p:cTn id="202" dur="500" fill="hold"/>
                                        <p:tgtEl>
                                          <p:spTgt spid="68652"/>
                                        </p:tgtEl>
                                        <p:attrNameLst>
                                          <p:attrName>ppt_y</p:attrName>
                                        </p:attrNameLst>
                                      </p:cBhvr>
                                      <p:tavLst>
                                        <p:tav tm="0">
                                          <p:val>
                                            <p:strVal val="1+#ppt_h/2"/>
                                          </p:val>
                                        </p:tav>
                                        <p:tav tm="100000">
                                          <p:val>
                                            <p:strVal val="#ppt_y"/>
                                          </p:val>
                                        </p:tav>
                                      </p:tavLst>
                                    </p:anim>
                                  </p:childTnLst>
                                </p:cTn>
                              </p:par>
                            </p:childTnLst>
                          </p:cTn>
                        </p:par>
                      </p:childTnLst>
                    </p:cTn>
                  </p:par>
                  <p:par>
                    <p:cTn id="203" fill="hold" nodeType="clickPar">
                      <p:stCondLst>
                        <p:cond delay="indefinite"/>
                      </p:stCondLst>
                      <p:childTnLst>
                        <p:par>
                          <p:cTn id="204" fill="hold" nodeType="withGroup">
                            <p:stCondLst>
                              <p:cond delay="0"/>
                            </p:stCondLst>
                            <p:childTnLst>
                              <p:par>
                                <p:cTn id="205" presetID="4" presetClass="entr" presetSubtype="32" fill="hold" nodeType="clickEffect">
                                  <p:stCondLst>
                                    <p:cond delay="0"/>
                                  </p:stCondLst>
                                  <p:childTnLst>
                                    <p:set>
                                      <p:cBhvr>
                                        <p:cTn id="206" dur="1" fill="hold">
                                          <p:stCondLst>
                                            <p:cond delay="0"/>
                                          </p:stCondLst>
                                        </p:cTn>
                                        <p:tgtEl>
                                          <p:spTgt spid="68689"/>
                                        </p:tgtEl>
                                        <p:attrNameLst>
                                          <p:attrName>style.visibility</p:attrName>
                                        </p:attrNameLst>
                                      </p:cBhvr>
                                      <p:to>
                                        <p:strVal val="visible"/>
                                      </p:to>
                                    </p:set>
                                    <p:animEffect transition="in" filter="box(out)">
                                      <p:cBhvr>
                                        <p:cTn id="207" dur="500"/>
                                        <p:tgtEl>
                                          <p:spTgt spid="68689"/>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17" presetClass="entr" presetSubtype="1" fill="hold" grpId="0" nodeType="clickEffect">
                                  <p:stCondLst>
                                    <p:cond delay="0"/>
                                  </p:stCondLst>
                                  <p:childTnLst>
                                    <p:set>
                                      <p:cBhvr>
                                        <p:cTn id="211" dur="1" fill="hold">
                                          <p:stCondLst>
                                            <p:cond delay="0"/>
                                          </p:stCondLst>
                                        </p:cTn>
                                        <p:tgtEl>
                                          <p:spTgt spid="68662"/>
                                        </p:tgtEl>
                                        <p:attrNameLst>
                                          <p:attrName>style.visibility</p:attrName>
                                        </p:attrNameLst>
                                      </p:cBhvr>
                                      <p:to>
                                        <p:strVal val="visible"/>
                                      </p:to>
                                    </p:set>
                                    <p:anim calcmode="lin" valueType="num">
                                      <p:cBhvr>
                                        <p:cTn id="212" dur="500" fill="hold"/>
                                        <p:tgtEl>
                                          <p:spTgt spid="68662"/>
                                        </p:tgtEl>
                                        <p:attrNameLst>
                                          <p:attrName>ppt_x</p:attrName>
                                        </p:attrNameLst>
                                      </p:cBhvr>
                                      <p:tavLst>
                                        <p:tav tm="0">
                                          <p:val>
                                            <p:strVal val="#ppt_x"/>
                                          </p:val>
                                        </p:tav>
                                        <p:tav tm="100000">
                                          <p:val>
                                            <p:strVal val="#ppt_x"/>
                                          </p:val>
                                        </p:tav>
                                      </p:tavLst>
                                    </p:anim>
                                    <p:anim calcmode="lin" valueType="num">
                                      <p:cBhvr>
                                        <p:cTn id="213" dur="500" fill="hold"/>
                                        <p:tgtEl>
                                          <p:spTgt spid="68662"/>
                                        </p:tgtEl>
                                        <p:attrNameLst>
                                          <p:attrName>ppt_y</p:attrName>
                                        </p:attrNameLst>
                                      </p:cBhvr>
                                      <p:tavLst>
                                        <p:tav tm="0">
                                          <p:val>
                                            <p:strVal val="#ppt_y-#ppt_h/2"/>
                                          </p:val>
                                        </p:tav>
                                        <p:tav tm="100000">
                                          <p:val>
                                            <p:strVal val="#ppt_y"/>
                                          </p:val>
                                        </p:tav>
                                      </p:tavLst>
                                    </p:anim>
                                    <p:anim calcmode="lin" valueType="num">
                                      <p:cBhvr>
                                        <p:cTn id="214" dur="500" fill="hold"/>
                                        <p:tgtEl>
                                          <p:spTgt spid="68662"/>
                                        </p:tgtEl>
                                        <p:attrNameLst>
                                          <p:attrName>ppt_w</p:attrName>
                                        </p:attrNameLst>
                                      </p:cBhvr>
                                      <p:tavLst>
                                        <p:tav tm="0">
                                          <p:val>
                                            <p:strVal val="#ppt_w"/>
                                          </p:val>
                                        </p:tav>
                                        <p:tav tm="100000">
                                          <p:val>
                                            <p:strVal val="#ppt_w"/>
                                          </p:val>
                                        </p:tav>
                                      </p:tavLst>
                                    </p:anim>
                                    <p:anim calcmode="lin" valueType="num">
                                      <p:cBhvr>
                                        <p:cTn id="215" dur="500" fill="hold"/>
                                        <p:tgtEl>
                                          <p:spTgt spid="68662"/>
                                        </p:tgtEl>
                                        <p:attrNameLst>
                                          <p:attrName>ppt_h</p:attrName>
                                        </p:attrNameLst>
                                      </p:cBhvr>
                                      <p:tavLst>
                                        <p:tav tm="0">
                                          <p:val>
                                            <p:fltVal val="0"/>
                                          </p:val>
                                        </p:tav>
                                        <p:tav tm="100000">
                                          <p:val>
                                            <p:strVal val="#ppt_h"/>
                                          </p:val>
                                        </p:tav>
                                      </p:tavLst>
                                    </p:anim>
                                  </p:childTnLst>
                                </p:cTn>
                              </p:par>
                            </p:childTnLst>
                          </p:cTn>
                        </p:par>
                        <p:par>
                          <p:cTn id="216" fill="hold" nodeType="afterGroup">
                            <p:stCondLst>
                              <p:cond delay="500"/>
                            </p:stCondLst>
                            <p:childTnLst>
                              <p:par>
                                <p:cTn id="217" presetID="15" presetClass="entr" presetSubtype="0" fill="hold" grpId="0" nodeType="afterEffect">
                                  <p:stCondLst>
                                    <p:cond delay="0"/>
                                  </p:stCondLst>
                                  <p:childTnLst>
                                    <p:set>
                                      <p:cBhvr>
                                        <p:cTn id="218" dur="1" fill="hold">
                                          <p:stCondLst>
                                            <p:cond delay="0"/>
                                          </p:stCondLst>
                                        </p:cTn>
                                        <p:tgtEl>
                                          <p:spTgt spid="68653"/>
                                        </p:tgtEl>
                                        <p:attrNameLst>
                                          <p:attrName>style.visibility</p:attrName>
                                        </p:attrNameLst>
                                      </p:cBhvr>
                                      <p:to>
                                        <p:strVal val="visible"/>
                                      </p:to>
                                    </p:set>
                                    <p:anim calcmode="lin" valueType="num">
                                      <p:cBhvr>
                                        <p:cTn id="219" dur="1000" fill="hold"/>
                                        <p:tgtEl>
                                          <p:spTgt spid="68653"/>
                                        </p:tgtEl>
                                        <p:attrNameLst>
                                          <p:attrName>ppt_w</p:attrName>
                                        </p:attrNameLst>
                                      </p:cBhvr>
                                      <p:tavLst>
                                        <p:tav tm="0">
                                          <p:val>
                                            <p:fltVal val="0"/>
                                          </p:val>
                                        </p:tav>
                                        <p:tav tm="100000">
                                          <p:val>
                                            <p:strVal val="#ppt_w"/>
                                          </p:val>
                                        </p:tav>
                                      </p:tavLst>
                                    </p:anim>
                                    <p:anim calcmode="lin" valueType="num">
                                      <p:cBhvr>
                                        <p:cTn id="220" dur="1000" fill="hold"/>
                                        <p:tgtEl>
                                          <p:spTgt spid="68653"/>
                                        </p:tgtEl>
                                        <p:attrNameLst>
                                          <p:attrName>ppt_h</p:attrName>
                                        </p:attrNameLst>
                                      </p:cBhvr>
                                      <p:tavLst>
                                        <p:tav tm="0">
                                          <p:val>
                                            <p:fltVal val="0"/>
                                          </p:val>
                                        </p:tav>
                                        <p:tav tm="100000">
                                          <p:val>
                                            <p:strVal val="#ppt_h"/>
                                          </p:val>
                                        </p:tav>
                                      </p:tavLst>
                                    </p:anim>
                                    <p:anim calcmode="lin" valueType="num">
                                      <p:cBhvr>
                                        <p:cTn id="221" dur="1000" fill="hold"/>
                                        <p:tgtEl>
                                          <p:spTgt spid="68653"/>
                                        </p:tgtEl>
                                        <p:attrNameLst>
                                          <p:attrName>ppt_x</p:attrName>
                                        </p:attrNameLst>
                                      </p:cBhvr>
                                      <p:tavLst>
                                        <p:tav tm="0" fmla="#ppt_x+(cos(-2*pi*(1-$))*-#ppt_x-sin(-2*pi*(1-$))*(1-#ppt_y))*(1-$)">
                                          <p:val>
                                            <p:fltVal val="0"/>
                                          </p:val>
                                        </p:tav>
                                        <p:tav tm="100000">
                                          <p:val>
                                            <p:fltVal val="1"/>
                                          </p:val>
                                        </p:tav>
                                      </p:tavLst>
                                    </p:anim>
                                    <p:anim calcmode="lin" valueType="num">
                                      <p:cBhvr>
                                        <p:cTn id="222" dur="1000" fill="hold"/>
                                        <p:tgtEl>
                                          <p:spTgt spid="68653"/>
                                        </p:tgtEl>
                                        <p:attrNameLst>
                                          <p:attrName>ppt_y</p:attrName>
                                        </p:attrNameLst>
                                      </p:cBhvr>
                                      <p:tavLst>
                                        <p:tav tm="0" fmla="#ppt_y+(sin(-2*pi*(1-$))*-#ppt_x+cos(-2*pi*(1-$))*(1-#ppt_y))*(1-$)">
                                          <p:val>
                                            <p:fltVal val="0"/>
                                          </p:val>
                                        </p:tav>
                                        <p:tav tm="100000">
                                          <p:val>
                                            <p:fltVal val="1"/>
                                          </p:val>
                                        </p:tav>
                                      </p:tavLst>
                                    </p:anim>
                                  </p:childTnLst>
                                </p:cTn>
                              </p:par>
                            </p:childTnLst>
                          </p:cTn>
                        </p:par>
                        <p:par>
                          <p:cTn id="223" fill="hold" nodeType="afterGroup">
                            <p:stCondLst>
                              <p:cond delay="1500"/>
                            </p:stCondLst>
                            <p:childTnLst>
                              <p:par>
                                <p:cTn id="224" presetID="12" presetClass="entr" presetSubtype="4" fill="hold" grpId="0" nodeType="afterEffect">
                                  <p:stCondLst>
                                    <p:cond delay="1000"/>
                                  </p:stCondLst>
                                  <p:childTnLst>
                                    <p:set>
                                      <p:cBhvr>
                                        <p:cTn id="225" dur="1" fill="hold">
                                          <p:stCondLst>
                                            <p:cond delay="0"/>
                                          </p:stCondLst>
                                        </p:cTn>
                                        <p:tgtEl>
                                          <p:spTgt spid="68654"/>
                                        </p:tgtEl>
                                        <p:attrNameLst>
                                          <p:attrName>style.visibility</p:attrName>
                                        </p:attrNameLst>
                                      </p:cBhvr>
                                      <p:to>
                                        <p:strVal val="visible"/>
                                      </p:to>
                                    </p:set>
                                    <p:animEffect transition="in" filter="slide(fromBottom)">
                                      <p:cBhvr>
                                        <p:cTn id="226" dur="500"/>
                                        <p:tgtEl>
                                          <p:spTgt spid="68654"/>
                                        </p:tgtEl>
                                      </p:cBhvr>
                                    </p:animEffect>
                                  </p:childTnLst>
                                </p:cTn>
                              </p:par>
                            </p:childTnLst>
                          </p:cTn>
                        </p:par>
                        <p:par>
                          <p:cTn id="227" fill="hold" nodeType="afterGroup">
                            <p:stCondLst>
                              <p:cond delay="3000"/>
                            </p:stCondLst>
                            <p:childTnLst>
                              <p:par>
                                <p:cTn id="228" presetID="12" presetClass="entr" presetSubtype="4" fill="hold" grpId="0" nodeType="afterEffect">
                                  <p:stCondLst>
                                    <p:cond delay="0"/>
                                  </p:stCondLst>
                                  <p:childTnLst>
                                    <p:set>
                                      <p:cBhvr>
                                        <p:cTn id="229" dur="1" fill="hold">
                                          <p:stCondLst>
                                            <p:cond delay="0"/>
                                          </p:stCondLst>
                                        </p:cTn>
                                        <p:tgtEl>
                                          <p:spTgt spid="68655"/>
                                        </p:tgtEl>
                                        <p:attrNameLst>
                                          <p:attrName>style.visibility</p:attrName>
                                        </p:attrNameLst>
                                      </p:cBhvr>
                                      <p:to>
                                        <p:strVal val="visible"/>
                                      </p:to>
                                    </p:set>
                                    <p:animEffect transition="in" filter="slide(fromBottom)">
                                      <p:cBhvr>
                                        <p:cTn id="230" dur="500"/>
                                        <p:tgtEl>
                                          <p:spTgt spid="68655"/>
                                        </p:tgtEl>
                                      </p:cBhvr>
                                    </p:animEffect>
                                  </p:childTnLst>
                                </p:cTn>
                              </p:par>
                            </p:childTnLst>
                          </p:cTn>
                        </p:par>
                        <p:par>
                          <p:cTn id="231" fill="hold" nodeType="afterGroup">
                            <p:stCondLst>
                              <p:cond delay="3500"/>
                            </p:stCondLst>
                            <p:childTnLst>
                              <p:par>
                                <p:cTn id="232" presetID="12" presetClass="entr" presetSubtype="4" fill="hold" grpId="0" nodeType="afterEffect">
                                  <p:stCondLst>
                                    <p:cond delay="0"/>
                                  </p:stCondLst>
                                  <p:childTnLst>
                                    <p:set>
                                      <p:cBhvr>
                                        <p:cTn id="233" dur="1" fill="hold">
                                          <p:stCondLst>
                                            <p:cond delay="0"/>
                                          </p:stCondLst>
                                        </p:cTn>
                                        <p:tgtEl>
                                          <p:spTgt spid="68656"/>
                                        </p:tgtEl>
                                        <p:attrNameLst>
                                          <p:attrName>style.visibility</p:attrName>
                                        </p:attrNameLst>
                                      </p:cBhvr>
                                      <p:to>
                                        <p:strVal val="visible"/>
                                      </p:to>
                                    </p:set>
                                    <p:animEffect transition="in" filter="slide(fromBottom)">
                                      <p:cBhvr>
                                        <p:cTn id="234" dur="500"/>
                                        <p:tgtEl>
                                          <p:spTgt spid="68656"/>
                                        </p:tgtEl>
                                      </p:cBhvr>
                                    </p:animEffect>
                                  </p:childTnLst>
                                </p:cTn>
                              </p:par>
                            </p:childTnLst>
                          </p:cTn>
                        </p:par>
                        <p:par>
                          <p:cTn id="235" fill="hold" nodeType="afterGroup">
                            <p:stCondLst>
                              <p:cond delay="4000"/>
                            </p:stCondLst>
                            <p:childTnLst>
                              <p:par>
                                <p:cTn id="236" presetID="12" presetClass="entr" presetSubtype="4" fill="hold" grpId="0" nodeType="afterEffect">
                                  <p:stCondLst>
                                    <p:cond delay="0"/>
                                  </p:stCondLst>
                                  <p:childTnLst>
                                    <p:set>
                                      <p:cBhvr>
                                        <p:cTn id="237" dur="1" fill="hold">
                                          <p:stCondLst>
                                            <p:cond delay="0"/>
                                          </p:stCondLst>
                                        </p:cTn>
                                        <p:tgtEl>
                                          <p:spTgt spid="68657"/>
                                        </p:tgtEl>
                                        <p:attrNameLst>
                                          <p:attrName>style.visibility</p:attrName>
                                        </p:attrNameLst>
                                      </p:cBhvr>
                                      <p:to>
                                        <p:strVal val="visible"/>
                                      </p:to>
                                    </p:set>
                                    <p:animEffect transition="in" filter="slide(fromBottom)">
                                      <p:cBhvr>
                                        <p:cTn id="238" dur="500"/>
                                        <p:tgtEl>
                                          <p:spTgt spid="68657"/>
                                        </p:tgtEl>
                                      </p:cBhvr>
                                    </p:animEffect>
                                  </p:childTnLst>
                                </p:cTn>
                              </p:par>
                            </p:childTnLst>
                          </p:cTn>
                        </p:par>
                        <p:par>
                          <p:cTn id="239" fill="hold" nodeType="afterGroup">
                            <p:stCondLst>
                              <p:cond delay="4500"/>
                            </p:stCondLst>
                            <p:childTnLst>
                              <p:par>
                                <p:cTn id="240" presetID="12" presetClass="entr" presetSubtype="4" fill="hold" grpId="0" nodeType="afterEffect">
                                  <p:stCondLst>
                                    <p:cond delay="0"/>
                                  </p:stCondLst>
                                  <p:childTnLst>
                                    <p:set>
                                      <p:cBhvr>
                                        <p:cTn id="241" dur="1" fill="hold">
                                          <p:stCondLst>
                                            <p:cond delay="0"/>
                                          </p:stCondLst>
                                        </p:cTn>
                                        <p:tgtEl>
                                          <p:spTgt spid="68658"/>
                                        </p:tgtEl>
                                        <p:attrNameLst>
                                          <p:attrName>style.visibility</p:attrName>
                                        </p:attrNameLst>
                                      </p:cBhvr>
                                      <p:to>
                                        <p:strVal val="visible"/>
                                      </p:to>
                                    </p:set>
                                    <p:animEffect transition="in" filter="slide(fromBottom)">
                                      <p:cBhvr>
                                        <p:cTn id="242" dur="500"/>
                                        <p:tgtEl>
                                          <p:spTgt spid="68658"/>
                                        </p:tgtEl>
                                      </p:cBhvr>
                                    </p:animEffect>
                                  </p:childTnLst>
                                </p:cTn>
                              </p:par>
                            </p:childTnLst>
                          </p:cTn>
                        </p:par>
                        <p:par>
                          <p:cTn id="243" fill="hold" nodeType="afterGroup">
                            <p:stCondLst>
                              <p:cond delay="5000"/>
                            </p:stCondLst>
                            <p:childTnLst>
                              <p:par>
                                <p:cTn id="244" presetID="12" presetClass="entr" presetSubtype="4" fill="hold" grpId="0" nodeType="afterEffect">
                                  <p:stCondLst>
                                    <p:cond delay="0"/>
                                  </p:stCondLst>
                                  <p:childTnLst>
                                    <p:set>
                                      <p:cBhvr>
                                        <p:cTn id="245" dur="1" fill="hold">
                                          <p:stCondLst>
                                            <p:cond delay="0"/>
                                          </p:stCondLst>
                                        </p:cTn>
                                        <p:tgtEl>
                                          <p:spTgt spid="68659"/>
                                        </p:tgtEl>
                                        <p:attrNameLst>
                                          <p:attrName>style.visibility</p:attrName>
                                        </p:attrNameLst>
                                      </p:cBhvr>
                                      <p:to>
                                        <p:strVal val="visible"/>
                                      </p:to>
                                    </p:set>
                                    <p:animEffect transition="in" filter="slide(fromBottom)">
                                      <p:cBhvr>
                                        <p:cTn id="246" dur="500"/>
                                        <p:tgtEl>
                                          <p:spTgt spid="68659"/>
                                        </p:tgtEl>
                                      </p:cBhvr>
                                    </p:animEffect>
                                  </p:childTnLst>
                                </p:cTn>
                              </p:par>
                            </p:childTnLst>
                          </p:cTn>
                        </p:par>
                        <p:par>
                          <p:cTn id="247" fill="hold" nodeType="afterGroup">
                            <p:stCondLst>
                              <p:cond delay="5500"/>
                            </p:stCondLst>
                            <p:childTnLst>
                              <p:par>
                                <p:cTn id="248" presetID="12" presetClass="entr" presetSubtype="4" fill="hold" grpId="0" nodeType="afterEffect">
                                  <p:stCondLst>
                                    <p:cond delay="0"/>
                                  </p:stCondLst>
                                  <p:childTnLst>
                                    <p:set>
                                      <p:cBhvr>
                                        <p:cTn id="249" dur="1" fill="hold">
                                          <p:stCondLst>
                                            <p:cond delay="0"/>
                                          </p:stCondLst>
                                        </p:cTn>
                                        <p:tgtEl>
                                          <p:spTgt spid="68660"/>
                                        </p:tgtEl>
                                        <p:attrNameLst>
                                          <p:attrName>style.visibility</p:attrName>
                                        </p:attrNameLst>
                                      </p:cBhvr>
                                      <p:to>
                                        <p:strVal val="visible"/>
                                      </p:to>
                                    </p:set>
                                    <p:animEffect transition="in" filter="slide(fromBottom)">
                                      <p:cBhvr>
                                        <p:cTn id="250" dur="500"/>
                                        <p:tgtEl>
                                          <p:spTgt spid="68660"/>
                                        </p:tgtEl>
                                      </p:cBhvr>
                                    </p:animEffect>
                                  </p:childTnLst>
                                </p:cTn>
                              </p:par>
                            </p:childTnLst>
                          </p:cTn>
                        </p:par>
                        <p:par>
                          <p:cTn id="251" fill="hold" nodeType="afterGroup">
                            <p:stCondLst>
                              <p:cond delay="6000"/>
                            </p:stCondLst>
                            <p:childTnLst>
                              <p:par>
                                <p:cTn id="252" presetID="12" presetClass="entr" presetSubtype="4" fill="hold" grpId="0" nodeType="afterEffect">
                                  <p:stCondLst>
                                    <p:cond delay="0"/>
                                  </p:stCondLst>
                                  <p:childTnLst>
                                    <p:set>
                                      <p:cBhvr>
                                        <p:cTn id="253" dur="1" fill="hold">
                                          <p:stCondLst>
                                            <p:cond delay="0"/>
                                          </p:stCondLst>
                                        </p:cTn>
                                        <p:tgtEl>
                                          <p:spTgt spid="68661"/>
                                        </p:tgtEl>
                                        <p:attrNameLst>
                                          <p:attrName>style.visibility</p:attrName>
                                        </p:attrNameLst>
                                      </p:cBhvr>
                                      <p:to>
                                        <p:strVal val="visible"/>
                                      </p:to>
                                    </p:set>
                                    <p:animEffect transition="in" filter="slide(fromBottom)">
                                      <p:cBhvr>
                                        <p:cTn id="254" dur="500"/>
                                        <p:tgtEl>
                                          <p:spTgt spid="68661"/>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3" presetClass="entr" presetSubtype="16" fill="hold" nodeType="clickEffect">
                                  <p:stCondLst>
                                    <p:cond delay="0"/>
                                  </p:stCondLst>
                                  <p:childTnLst>
                                    <p:set>
                                      <p:cBhvr>
                                        <p:cTn id="258" dur="1" fill="hold">
                                          <p:stCondLst>
                                            <p:cond delay="0"/>
                                          </p:stCondLst>
                                        </p:cTn>
                                        <p:tgtEl>
                                          <p:spTgt spid="68687"/>
                                        </p:tgtEl>
                                        <p:attrNameLst>
                                          <p:attrName>style.visibility</p:attrName>
                                        </p:attrNameLst>
                                      </p:cBhvr>
                                      <p:to>
                                        <p:strVal val="visible"/>
                                      </p:to>
                                    </p:set>
                                    <p:anim calcmode="lin" valueType="num">
                                      <p:cBhvr>
                                        <p:cTn id="259" dur="500" fill="hold"/>
                                        <p:tgtEl>
                                          <p:spTgt spid="68687"/>
                                        </p:tgtEl>
                                        <p:attrNameLst>
                                          <p:attrName>ppt_w</p:attrName>
                                        </p:attrNameLst>
                                      </p:cBhvr>
                                      <p:tavLst>
                                        <p:tav tm="0">
                                          <p:val>
                                            <p:fltVal val="0"/>
                                          </p:val>
                                        </p:tav>
                                        <p:tav tm="100000">
                                          <p:val>
                                            <p:strVal val="#ppt_w"/>
                                          </p:val>
                                        </p:tav>
                                      </p:tavLst>
                                    </p:anim>
                                    <p:anim calcmode="lin" valueType="num">
                                      <p:cBhvr>
                                        <p:cTn id="260" dur="500" fill="hold"/>
                                        <p:tgtEl>
                                          <p:spTgt spid="68687"/>
                                        </p:tgtEl>
                                        <p:attrNameLst>
                                          <p:attrName>ppt_h</p:attrName>
                                        </p:attrNameLst>
                                      </p:cBhvr>
                                      <p:tavLst>
                                        <p:tav tm="0">
                                          <p:val>
                                            <p:fltVal val="0"/>
                                          </p:val>
                                        </p:tav>
                                        <p:tav tm="100000">
                                          <p:val>
                                            <p:strVal val="#ppt_h"/>
                                          </p:val>
                                        </p:tav>
                                      </p:tavLst>
                                    </p:anim>
                                  </p:childTnLst>
                                </p:cTn>
                              </p:par>
                            </p:childTnLst>
                          </p:cTn>
                        </p:par>
                        <p:par>
                          <p:cTn id="261" fill="hold" nodeType="afterGroup">
                            <p:stCondLst>
                              <p:cond delay="500"/>
                            </p:stCondLst>
                            <p:childTnLst>
                              <p:par>
                                <p:cTn id="262" presetID="9" presetClass="entr" presetSubtype="0" fill="hold" nodeType="afterEffect">
                                  <p:stCondLst>
                                    <p:cond delay="2000"/>
                                  </p:stCondLst>
                                  <p:childTnLst>
                                    <p:set>
                                      <p:cBhvr>
                                        <p:cTn id="263" dur="1" fill="hold">
                                          <p:stCondLst>
                                            <p:cond delay="0"/>
                                          </p:stCondLst>
                                        </p:cTn>
                                        <p:tgtEl>
                                          <p:spTgt spid="2"/>
                                        </p:tgtEl>
                                        <p:attrNameLst>
                                          <p:attrName>style.visibility</p:attrName>
                                        </p:attrNameLst>
                                      </p:cBhvr>
                                      <p:to>
                                        <p:strVal val="visible"/>
                                      </p:to>
                                    </p:set>
                                    <p:animEffect transition="in" filter="dissolve">
                                      <p:cBhvr>
                                        <p:cTn id="264" dur="500"/>
                                        <p:tgtEl>
                                          <p:spTgt spid="2"/>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4" presetClass="entr" presetSubtype="32" fill="hold" nodeType="clickEffect">
                                  <p:stCondLst>
                                    <p:cond delay="0"/>
                                  </p:stCondLst>
                                  <p:childTnLst>
                                    <p:set>
                                      <p:cBhvr>
                                        <p:cTn id="268" dur="1" fill="hold">
                                          <p:stCondLst>
                                            <p:cond delay="0"/>
                                          </p:stCondLst>
                                        </p:cTn>
                                        <p:tgtEl>
                                          <p:spTgt spid="68690"/>
                                        </p:tgtEl>
                                        <p:attrNameLst>
                                          <p:attrName>style.visibility</p:attrName>
                                        </p:attrNameLst>
                                      </p:cBhvr>
                                      <p:to>
                                        <p:strVal val="visible"/>
                                      </p:to>
                                    </p:set>
                                    <p:animEffect transition="in" filter="box(out)">
                                      <p:cBhvr>
                                        <p:cTn id="269" dur="500"/>
                                        <p:tgtEl>
                                          <p:spTgt spid="68690"/>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4" presetClass="entr" presetSubtype="32" fill="hold" nodeType="clickEffect">
                                  <p:stCondLst>
                                    <p:cond delay="0"/>
                                  </p:stCondLst>
                                  <p:childTnLst>
                                    <p:set>
                                      <p:cBhvr>
                                        <p:cTn id="273" dur="1" fill="hold">
                                          <p:stCondLst>
                                            <p:cond delay="0"/>
                                          </p:stCondLst>
                                        </p:cTn>
                                        <p:tgtEl>
                                          <p:spTgt spid="68691"/>
                                        </p:tgtEl>
                                        <p:attrNameLst>
                                          <p:attrName>style.visibility</p:attrName>
                                        </p:attrNameLst>
                                      </p:cBhvr>
                                      <p:to>
                                        <p:strVal val="visible"/>
                                      </p:to>
                                    </p:set>
                                    <p:animEffect transition="in" filter="box(out)">
                                      <p:cBhvr>
                                        <p:cTn id="274" dur="500"/>
                                        <p:tgtEl>
                                          <p:spTgt spid="6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46" grpId="0" animBg="1"/>
      <p:bldP spid="68610" grpId="0" autoUpdateAnimBg="0"/>
      <p:bldP spid="68611" grpId="0" autoUpdateAnimBg="0"/>
      <p:bldP spid="68612" grpId="0" autoUpdateAnimBg="0"/>
      <p:bldP spid="68613" grpId="0" autoUpdateAnimBg="0"/>
      <p:bldP spid="68614" grpId="0" autoUpdateAnimBg="0"/>
      <p:bldP spid="68615" grpId="0" autoUpdateAnimBg="0"/>
      <p:bldP spid="68616" grpId="0" autoUpdateAnimBg="0"/>
      <p:bldP spid="68617" grpId="0" autoUpdateAnimBg="0"/>
      <p:bldP spid="68618" grpId="0" autoUpdateAnimBg="0"/>
      <p:bldP spid="68619" grpId="0" autoUpdateAnimBg="0"/>
      <p:bldP spid="68620" grpId="0" autoUpdateAnimBg="0"/>
      <p:bldP spid="68621" grpId="0" autoUpdateAnimBg="0"/>
      <p:bldP spid="68622" grpId="0" autoUpdateAnimBg="0"/>
      <p:bldP spid="68623" grpId="0" autoUpdateAnimBg="0"/>
      <p:bldP spid="68624" grpId="0" autoUpdateAnimBg="0"/>
      <p:bldP spid="68625" grpId="0" autoUpdateAnimBg="0"/>
      <p:bldP spid="68626" grpId="0" autoUpdateAnimBg="0"/>
      <p:bldP spid="68627" grpId="0" autoUpdateAnimBg="0"/>
      <p:bldP spid="68628" grpId="0" autoUpdateAnimBg="0"/>
      <p:bldP spid="68630" grpId="0" autoUpdateAnimBg="0"/>
      <p:bldP spid="68631" grpId="0" autoUpdateAnimBg="0"/>
      <p:bldP spid="68632" grpId="0" autoUpdateAnimBg="0"/>
      <p:bldP spid="68633" grpId="0" autoUpdateAnimBg="0"/>
      <p:bldP spid="68634" grpId="0" autoUpdateAnimBg="0"/>
      <p:bldP spid="68635" grpId="0" autoUpdateAnimBg="0"/>
      <p:bldP spid="68636" grpId="0" autoUpdateAnimBg="0"/>
      <p:bldP spid="68637" grpId="0" autoUpdateAnimBg="0"/>
      <p:bldP spid="68638" grpId="0" autoUpdateAnimBg="0"/>
      <p:bldP spid="68639" grpId="0" autoUpdateAnimBg="0"/>
      <p:bldP spid="68640" grpId="0" autoUpdateAnimBg="0"/>
      <p:bldP spid="68641" grpId="0" autoUpdateAnimBg="0"/>
      <p:bldP spid="68642" grpId="0" autoUpdateAnimBg="0"/>
      <p:bldP spid="68643" grpId="0" autoUpdateAnimBg="0"/>
      <p:bldP spid="68644" grpId="0" autoUpdateAnimBg="0"/>
      <p:bldP spid="68645" grpId="0" autoUpdateAnimBg="0"/>
      <p:bldP spid="68647" grpId="0" autoUpdateAnimBg="0"/>
      <p:bldP spid="68648" grpId="0" autoUpdateAnimBg="0"/>
      <p:bldP spid="68649" grpId="0" autoUpdateAnimBg="0"/>
      <p:bldP spid="68650" grpId="0" autoUpdateAnimBg="0"/>
      <p:bldP spid="68651" grpId="0" autoUpdateAnimBg="0"/>
      <p:bldP spid="68652" grpId="0" autoUpdateAnimBg="0"/>
      <p:bldP spid="68653" grpId="0" autoUpdateAnimBg="0"/>
      <p:bldP spid="68654" grpId="0" autoUpdateAnimBg="0"/>
      <p:bldP spid="68655" grpId="0" autoUpdateAnimBg="0"/>
      <p:bldP spid="68656" grpId="0" autoUpdateAnimBg="0"/>
      <p:bldP spid="68657" grpId="0" autoUpdateAnimBg="0"/>
      <p:bldP spid="68658" grpId="0" autoUpdateAnimBg="0"/>
      <p:bldP spid="68659" grpId="0" autoUpdateAnimBg="0"/>
      <p:bldP spid="68660" grpId="0" autoUpdateAnimBg="0"/>
      <p:bldP spid="68661" grpId="0" autoUpdateAnimBg="0"/>
      <p:bldP spid="6866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de-DE">
                <a:latin typeface="Calibri" charset="0"/>
              </a:rPr>
              <a:t>Stabilität und Labilität</a:t>
            </a:r>
          </a:p>
        </p:txBody>
      </p:sp>
      <p:sp>
        <p:nvSpPr>
          <p:cNvPr id="67587" name="Text Box 3"/>
          <p:cNvSpPr txBox="1">
            <a:spLocks noChangeArrowheads="1"/>
          </p:cNvSpPr>
          <p:nvPr/>
        </p:nvSpPr>
        <p:spPr bwMode="auto">
          <a:xfrm>
            <a:off x="457200" y="1752600"/>
            <a:ext cx="82835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2400"/>
              <a:t>Die Temperaturänderung eines gehobenen Luftpakets ist konstant:</a:t>
            </a:r>
            <a:endParaRPr lang="de-DE"/>
          </a:p>
        </p:txBody>
      </p:sp>
      <p:sp>
        <p:nvSpPr>
          <p:cNvPr id="67588" name="Text Box 4"/>
          <p:cNvSpPr txBox="1">
            <a:spLocks noChangeArrowheads="1"/>
          </p:cNvSpPr>
          <p:nvPr/>
        </p:nvSpPr>
        <p:spPr bwMode="auto">
          <a:xfrm>
            <a:off x="457200" y="2528888"/>
            <a:ext cx="3759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trockenadiabatischer Hebungsgradient:</a:t>
            </a:r>
          </a:p>
        </p:txBody>
      </p:sp>
      <p:sp>
        <p:nvSpPr>
          <p:cNvPr id="67589" name="Text Box 5"/>
          <p:cNvSpPr txBox="1">
            <a:spLocks noChangeArrowheads="1"/>
          </p:cNvSpPr>
          <p:nvPr/>
        </p:nvSpPr>
        <p:spPr bwMode="auto">
          <a:xfrm>
            <a:off x="457200" y="3352800"/>
            <a:ext cx="36449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feuchtadiabatischer Hebungsgradient:</a:t>
            </a:r>
          </a:p>
        </p:txBody>
      </p:sp>
      <p:graphicFrame>
        <p:nvGraphicFramePr>
          <p:cNvPr id="67590" name="Object 2"/>
          <p:cNvGraphicFramePr>
            <a:graphicFrameLocks noChangeAspect="1"/>
          </p:cNvGraphicFramePr>
          <p:nvPr/>
        </p:nvGraphicFramePr>
        <p:xfrm>
          <a:off x="4876800" y="2438400"/>
          <a:ext cx="1000125" cy="642938"/>
        </p:xfrm>
        <a:graphic>
          <a:graphicData uri="http://schemas.openxmlformats.org/presentationml/2006/ole">
            <mc:AlternateContent xmlns:mc="http://schemas.openxmlformats.org/markup-compatibility/2006">
              <mc:Choice xmlns:v="urn:schemas-microsoft-com:vml" Requires="v">
                <p:oleObj spid="_x0000_s30756" name="Formel" r:id="rId4" imgW="609480" imgH="393480" progId="Equation.3">
                  <p:embed/>
                </p:oleObj>
              </mc:Choice>
              <mc:Fallback>
                <p:oleObj name="Formel" r:id="rId4" imgW="60948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438400"/>
                        <a:ext cx="1000125" cy="642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7591" name="Object 3"/>
          <p:cNvGraphicFramePr>
            <a:graphicFrameLocks noChangeAspect="1"/>
          </p:cNvGraphicFramePr>
          <p:nvPr/>
        </p:nvGraphicFramePr>
        <p:xfrm>
          <a:off x="4343400" y="3200400"/>
          <a:ext cx="1541463" cy="642938"/>
        </p:xfrm>
        <a:graphic>
          <a:graphicData uri="http://schemas.openxmlformats.org/presentationml/2006/ole">
            <mc:AlternateContent xmlns:mc="http://schemas.openxmlformats.org/markup-compatibility/2006">
              <mc:Choice xmlns:v="urn:schemas-microsoft-com:vml" Requires="v">
                <p:oleObj spid="_x0000_s30757" name="Equation" r:id="rId6" imgW="939600" imgH="393480" progId="Equation.DSMT4">
                  <p:embed/>
                </p:oleObj>
              </mc:Choice>
              <mc:Fallback>
                <p:oleObj name="Equation" r:id="rId6" imgW="939600" imgH="39348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3200400"/>
                        <a:ext cx="1541463" cy="642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7592" name="Text Box 8"/>
          <p:cNvSpPr txBox="1">
            <a:spLocks noChangeArrowheads="1"/>
          </p:cNvSpPr>
          <p:nvPr/>
        </p:nvSpPr>
        <p:spPr bwMode="auto">
          <a:xfrm>
            <a:off x="457200" y="3962400"/>
            <a:ext cx="8140700" cy="1187450"/>
          </a:xfrm>
          <a:prstGeom prst="rect">
            <a:avLst/>
          </a:prstGeom>
          <a:noFill/>
          <a:ln w="25400">
            <a:noFill/>
            <a:miter lim="800000"/>
            <a:headEnd/>
            <a:tailEnd/>
          </a:ln>
          <a:effec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2400"/>
              <a:t>Der Stabilitätszustand der Atmosphäre wird einzig und allein durch den Temperaturverlauf der ruhenden Luftschicht, den sogenannten </a:t>
            </a:r>
            <a:r>
              <a:rPr lang="de-DE" sz="2400" b="1">
                <a:effectLst>
                  <a:outerShdw blurRad="38100" dist="38100" dir="2700000" algn="tl">
                    <a:srgbClr val="DDDDDD"/>
                  </a:outerShdw>
                </a:effectLst>
              </a:rPr>
              <a:t>Schichtungsgradient</a:t>
            </a:r>
            <a:r>
              <a:rPr lang="de-DE" sz="2400"/>
              <a:t> bestimmt!</a:t>
            </a:r>
          </a:p>
        </p:txBody>
      </p:sp>
      <p:sp>
        <p:nvSpPr>
          <p:cNvPr id="67593" name="Text Box 9"/>
          <p:cNvSpPr txBox="1">
            <a:spLocks noChangeArrowheads="1"/>
          </p:cNvSpPr>
          <p:nvPr/>
        </p:nvSpPr>
        <p:spPr bwMode="auto">
          <a:xfrm>
            <a:off x="457200" y="5486400"/>
            <a:ext cx="7600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Der Schichtungsgradient wird mehrmals täglich durch Ballonaufstiege bestimmt.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67586"/>
                                        </p:tgtEl>
                                        <p:attrNameLst>
                                          <p:attrName>style.visibility</p:attrName>
                                        </p:attrNameLst>
                                      </p:cBhvr>
                                      <p:to>
                                        <p:strVal val="visible"/>
                                      </p:to>
                                    </p:set>
                                    <p:animEffect transition="in" filter="barn(outHorizontal)">
                                      <p:cBhvr>
                                        <p:cTn id="7" dur="5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iterate type="lt">
                                    <p:tmPct val="100000"/>
                                  </p:iterate>
                                  <p:childTnLst>
                                    <p:set>
                                      <p:cBhvr>
                                        <p:cTn id="11" dur="1" fill="hold">
                                          <p:stCondLst>
                                            <p:cond delay="0"/>
                                          </p:stCondLst>
                                        </p:cTn>
                                        <p:tgtEl>
                                          <p:spTgt spid="67587"/>
                                        </p:tgtEl>
                                        <p:attrNameLst>
                                          <p:attrName>style.visibility</p:attrName>
                                        </p:attrNameLst>
                                      </p:cBhvr>
                                      <p:to>
                                        <p:strVal val="visible"/>
                                      </p:to>
                                    </p:set>
                                    <p:anim calcmode="lin" valueType="num">
                                      <p:cBhvr>
                                        <p:cTn id="12" dur="75" fill="hold"/>
                                        <p:tgtEl>
                                          <p:spTgt spid="67587"/>
                                        </p:tgtEl>
                                        <p:attrNameLst>
                                          <p:attrName>ppt_w</p:attrName>
                                        </p:attrNameLst>
                                      </p:cBhvr>
                                      <p:tavLst>
                                        <p:tav tm="0">
                                          <p:val>
                                            <p:fltVal val="0"/>
                                          </p:val>
                                        </p:tav>
                                        <p:tav tm="100000">
                                          <p:val>
                                            <p:strVal val="#ppt_w"/>
                                          </p:val>
                                        </p:tav>
                                      </p:tavLst>
                                    </p:anim>
                                    <p:anim calcmode="lin" valueType="num">
                                      <p:cBhvr>
                                        <p:cTn id="13" dur="75" fill="hold"/>
                                        <p:tgtEl>
                                          <p:spTgt spid="6758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67588"/>
                                        </p:tgtEl>
                                        <p:attrNameLst>
                                          <p:attrName>style.visibility</p:attrName>
                                        </p:attrNameLst>
                                      </p:cBhvr>
                                      <p:to>
                                        <p:strVal val="visible"/>
                                      </p:to>
                                    </p:set>
                                    <p:anim calcmode="lin" valueType="num">
                                      <p:cBhvr>
                                        <p:cTn id="18" dur="500" fill="hold"/>
                                        <p:tgtEl>
                                          <p:spTgt spid="67588"/>
                                        </p:tgtEl>
                                        <p:attrNameLst>
                                          <p:attrName>ppt_x</p:attrName>
                                        </p:attrNameLst>
                                      </p:cBhvr>
                                      <p:tavLst>
                                        <p:tav tm="0">
                                          <p:val>
                                            <p:strVal val="#ppt_x-#ppt_w/2"/>
                                          </p:val>
                                        </p:tav>
                                        <p:tav tm="100000">
                                          <p:val>
                                            <p:strVal val="#ppt_x"/>
                                          </p:val>
                                        </p:tav>
                                      </p:tavLst>
                                    </p:anim>
                                    <p:anim calcmode="lin" valueType="num">
                                      <p:cBhvr>
                                        <p:cTn id="19" dur="500" fill="hold"/>
                                        <p:tgtEl>
                                          <p:spTgt spid="67588"/>
                                        </p:tgtEl>
                                        <p:attrNameLst>
                                          <p:attrName>ppt_y</p:attrName>
                                        </p:attrNameLst>
                                      </p:cBhvr>
                                      <p:tavLst>
                                        <p:tav tm="0">
                                          <p:val>
                                            <p:strVal val="#ppt_y"/>
                                          </p:val>
                                        </p:tav>
                                        <p:tav tm="100000">
                                          <p:val>
                                            <p:strVal val="#ppt_y"/>
                                          </p:val>
                                        </p:tav>
                                      </p:tavLst>
                                    </p:anim>
                                    <p:anim calcmode="lin" valueType="num">
                                      <p:cBhvr>
                                        <p:cTn id="20" dur="500" fill="hold"/>
                                        <p:tgtEl>
                                          <p:spTgt spid="67588"/>
                                        </p:tgtEl>
                                        <p:attrNameLst>
                                          <p:attrName>ppt_w</p:attrName>
                                        </p:attrNameLst>
                                      </p:cBhvr>
                                      <p:tavLst>
                                        <p:tav tm="0">
                                          <p:val>
                                            <p:fltVal val="0"/>
                                          </p:val>
                                        </p:tav>
                                        <p:tav tm="100000">
                                          <p:val>
                                            <p:strVal val="#ppt_w"/>
                                          </p:val>
                                        </p:tav>
                                      </p:tavLst>
                                    </p:anim>
                                    <p:anim calcmode="lin" valueType="num">
                                      <p:cBhvr>
                                        <p:cTn id="21" dur="500" fill="hold"/>
                                        <p:tgtEl>
                                          <p:spTgt spid="67588"/>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67590"/>
                                        </p:tgtEl>
                                        <p:attrNameLst>
                                          <p:attrName>style.visibility</p:attrName>
                                        </p:attrNameLst>
                                      </p:cBhvr>
                                      <p:to>
                                        <p:strVal val="visible"/>
                                      </p:to>
                                    </p:set>
                                    <p:anim calcmode="lin" valueType="num">
                                      <p:cBhvr>
                                        <p:cTn id="26" dur="500" fill="hold"/>
                                        <p:tgtEl>
                                          <p:spTgt spid="67590"/>
                                        </p:tgtEl>
                                        <p:attrNameLst>
                                          <p:attrName>ppt_w</p:attrName>
                                        </p:attrNameLst>
                                      </p:cBhvr>
                                      <p:tavLst>
                                        <p:tav tm="0">
                                          <p:val>
                                            <p:fltVal val="0"/>
                                          </p:val>
                                        </p:tav>
                                        <p:tav tm="100000">
                                          <p:val>
                                            <p:strVal val="#ppt_w"/>
                                          </p:val>
                                        </p:tav>
                                      </p:tavLst>
                                    </p:anim>
                                    <p:anim calcmode="lin" valueType="num">
                                      <p:cBhvr>
                                        <p:cTn id="27" dur="500" fill="hold"/>
                                        <p:tgtEl>
                                          <p:spTgt spid="67590"/>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67589"/>
                                        </p:tgtEl>
                                        <p:attrNameLst>
                                          <p:attrName>style.visibility</p:attrName>
                                        </p:attrNameLst>
                                      </p:cBhvr>
                                      <p:to>
                                        <p:strVal val="visible"/>
                                      </p:to>
                                    </p:set>
                                    <p:anim calcmode="lin" valueType="num">
                                      <p:cBhvr>
                                        <p:cTn id="32" dur="500" fill="hold"/>
                                        <p:tgtEl>
                                          <p:spTgt spid="67589"/>
                                        </p:tgtEl>
                                        <p:attrNameLst>
                                          <p:attrName>ppt_x</p:attrName>
                                        </p:attrNameLst>
                                      </p:cBhvr>
                                      <p:tavLst>
                                        <p:tav tm="0">
                                          <p:val>
                                            <p:strVal val="#ppt_x-#ppt_w/2"/>
                                          </p:val>
                                        </p:tav>
                                        <p:tav tm="100000">
                                          <p:val>
                                            <p:strVal val="#ppt_x"/>
                                          </p:val>
                                        </p:tav>
                                      </p:tavLst>
                                    </p:anim>
                                    <p:anim calcmode="lin" valueType="num">
                                      <p:cBhvr>
                                        <p:cTn id="33" dur="500" fill="hold"/>
                                        <p:tgtEl>
                                          <p:spTgt spid="67589"/>
                                        </p:tgtEl>
                                        <p:attrNameLst>
                                          <p:attrName>ppt_y</p:attrName>
                                        </p:attrNameLst>
                                      </p:cBhvr>
                                      <p:tavLst>
                                        <p:tav tm="0">
                                          <p:val>
                                            <p:strVal val="#ppt_y"/>
                                          </p:val>
                                        </p:tav>
                                        <p:tav tm="100000">
                                          <p:val>
                                            <p:strVal val="#ppt_y"/>
                                          </p:val>
                                        </p:tav>
                                      </p:tavLst>
                                    </p:anim>
                                    <p:anim calcmode="lin" valueType="num">
                                      <p:cBhvr>
                                        <p:cTn id="34" dur="500" fill="hold"/>
                                        <p:tgtEl>
                                          <p:spTgt spid="67589"/>
                                        </p:tgtEl>
                                        <p:attrNameLst>
                                          <p:attrName>ppt_w</p:attrName>
                                        </p:attrNameLst>
                                      </p:cBhvr>
                                      <p:tavLst>
                                        <p:tav tm="0">
                                          <p:val>
                                            <p:fltVal val="0"/>
                                          </p:val>
                                        </p:tav>
                                        <p:tav tm="100000">
                                          <p:val>
                                            <p:strVal val="#ppt_w"/>
                                          </p:val>
                                        </p:tav>
                                      </p:tavLst>
                                    </p:anim>
                                    <p:anim calcmode="lin" valueType="num">
                                      <p:cBhvr>
                                        <p:cTn id="35" dur="500" fill="hold"/>
                                        <p:tgtEl>
                                          <p:spTgt spid="67589"/>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67591"/>
                                        </p:tgtEl>
                                        <p:attrNameLst>
                                          <p:attrName>style.visibility</p:attrName>
                                        </p:attrNameLst>
                                      </p:cBhvr>
                                      <p:to>
                                        <p:strVal val="visible"/>
                                      </p:to>
                                    </p:set>
                                    <p:anim calcmode="lin" valueType="num">
                                      <p:cBhvr>
                                        <p:cTn id="40" dur="500" fill="hold"/>
                                        <p:tgtEl>
                                          <p:spTgt spid="67591"/>
                                        </p:tgtEl>
                                        <p:attrNameLst>
                                          <p:attrName>ppt_w</p:attrName>
                                        </p:attrNameLst>
                                      </p:cBhvr>
                                      <p:tavLst>
                                        <p:tav tm="0">
                                          <p:val>
                                            <p:fltVal val="0"/>
                                          </p:val>
                                        </p:tav>
                                        <p:tav tm="100000">
                                          <p:val>
                                            <p:strVal val="#ppt_w"/>
                                          </p:val>
                                        </p:tav>
                                      </p:tavLst>
                                    </p:anim>
                                    <p:anim calcmode="lin" valueType="num">
                                      <p:cBhvr>
                                        <p:cTn id="41" dur="500" fill="hold"/>
                                        <p:tgtEl>
                                          <p:spTgt spid="67591"/>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67592"/>
                                        </p:tgtEl>
                                        <p:attrNameLst>
                                          <p:attrName>style.visibility</p:attrName>
                                        </p:attrNameLst>
                                      </p:cBhvr>
                                      <p:to>
                                        <p:strVal val="visible"/>
                                      </p:to>
                                    </p:set>
                                    <p:anim calcmode="lin" valueType="num">
                                      <p:cBhvr>
                                        <p:cTn id="46" dur="1000" fill="hold"/>
                                        <p:tgtEl>
                                          <p:spTgt spid="67592"/>
                                        </p:tgtEl>
                                        <p:attrNameLst>
                                          <p:attrName>ppt_w</p:attrName>
                                        </p:attrNameLst>
                                      </p:cBhvr>
                                      <p:tavLst>
                                        <p:tav tm="0">
                                          <p:val>
                                            <p:fltVal val="0"/>
                                          </p:val>
                                        </p:tav>
                                        <p:tav tm="100000">
                                          <p:val>
                                            <p:strVal val="#ppt_w"/>
                                          </p:val>
                                        </p:tav>
                                      </p:tavLst>
                                    </p:anim>
                                    <p:anim calcmode="lin" valueType="num">
                                      <p:cBhvr>
                                        <p:cTn id="47" dur="1000" fill="hold"/>
                                        <p:tgtEl>
                                          <p:spTgt spid="67592"/>
                                        </p:tgtEl>
                                        <p:attrNameLst>
                                          <p:attrName>ppt_h</p:attrName>
                                        </p:attrNameLst>
                                      </p:cBhvr>
                                      <p:tavLst>
                                        <p:tav tm="0">
                                          <p:val>
                                            <p:fltVal val="0"/>
                                          </p:val>
                                        </p:tav>
                                        <p:tav tm="100000">
                                          <p:val>
                                            <p:strVal val="#ppt_h"/>
                                          </p:val>
                                        </p:tav>
                                      </p:tavLst>
                                    </p:anim>
                                    <p:anim calcmode="lin" valueType="num">
                                      <p:cBhvr>
                                        <p:cTn id="48" dur="1000" fill="hold"/>
                                        <p:tgtEl>
                                          <p:spTgt spid="6759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675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grpId="0" nodeType="clickEffect">
                                  <p:stCondLst>
                                    <p:cond delay="0"/>
                                  </p:stCondLst>
                                  <p:iterate type="lt">
                                    <p:tmPct val="100000"/>
                                  </p:iterate>
                                  <p:childTnLst>
                                    <p:set>
                                      <p:cBhvr>
                                        <p:cTn id="53" dur="1" fill="hold">
                                          <p:stCondLst>
                                            <p:cond delay="0"/>
                                          </p:stCondLst>
                                        </p:cTn>
                                        <p:tgtEl>
                                          <p:spTgt spid="67593"/>
                                        </p:tgtEl>
                                        <p:attrNameLst>
                                          <p:attrName>style.visibility</p:attrName>
                                        </p:attrNameLst>
                                      </p:cBhvr>
                                      <p:to>
                                        <p:strVal val="visible"/>
                                      </p:to>
                                    </p:set>
                                    <p:anim calcmode="lin" valueType="num">
                                      <p:cBhvr>
                                        <p:cTn id="54" dur="75" fill="hold"/>
                                        <p:tgtEl>
                                          <p:spTgt spid="67593"/>
                                        </p:tgtEl>
                                        <p:attrNameLst>
                                          <p:attrName>ppt_w</p:attrName>
                                        </p:attrNameLst>
                                      </p:cBhvr>
                                      <p:tavLst>
                                        <p:tav tm="0">
                                          <p:val>
                                            <p:fltVal val="0"/>
                                          </p:val>
                                        </p:tav>
                                        <p:tav tm="100000">
                                          <p:val>
                                            <p:strVal val="#ppt_w"/>
                                          </p:val>
                                        </p:tav>
                                      </p:tavLst>
                                    </p:anim>
                                    <p:anim calcmode="lin" valueType="num">
                                      <p:cBhvr>
                                        <p:cTn id="55" dur="75" fill="hold"/>
                                        <p:tgtEl>
                                          <p:spTgt spid="675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autoUpdateAnimBg="0"/>
      <p:bldP spid="67588" grpId="0" autoUpdateAnimBg="0"/>
      <p:bldP spid="67589" grpId="0" autoUpdateAnimBg="0"/>
      <p:bldP spid="67592" grpId="0" autoUpdateAnimBg="0"/>
      <p:bldP spid="67593" grpId="0" autoUpdateAnimBg="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2144</Words>
  <Application>Microsoft Macintosh PowerPoint</Application>
  <PresentationFormat>Bildschirmpräsentation (4:3)</PresentationFormat>
  <Paragraphs>285</Paragraphs>
  <Slides>39</Slides>
  <Notes>25</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2</vt:i4>
      </vt:variant>
      <vt:variant>
        <vt:lpstr>Folientitel</vt:lpstr>
      </vt:variant>
      <vt:variant>
        <vt:i4>39</vt:i4>
      </vt:variant>
    </vt:vector>
  </HeadingPairs>
  <TitlesOfParts>
    <vt:vector size="46" baseType="lpstr">
      <vt:lpstr>ＭＳ Ｐゴシック</vt:lpstr>
      <vt:lpstr>Arial</vt:lpstr>
      <vt:lpstr>Calibri</vt:lpstr>
      <vt:lpstr>Symbol</vt:lpstr>
      <vt:lpstr>Office-Design</vt:lpstr>
      <vt:lpstr>Equation</vt:lpstr>
      <vt:lpstr>Formel</vt:lpstr>
      <vt:lpstr>PowerPoint-Präsentation</vt:lpstr>
      <vt:lpstr>Adiabatische Vorgänge</vt:lpstr>
      <vt:lpstr>Der trockenadiabatische Hebungsgradient</vt:lpstr>
      <vt:lpstr>Adiabatische Vorgänge</vt:lpstr>
      <vt:lpstr>Der feuchtadiabatische Hebungsgradient</vt:lpstr>
      <vt:lpstr>Bestimmung des ICAO-Schichtungsgradienten</vt:lpstr>
      <vt:lpstr>Stabilität - Labilität</vt:lpstr>
      <vt:lpstr>Stabilität und Labilität</vt:lpstr>
      <vt:lpstr>Stabilität und Labilität</vt:lpstr>
      <vt:lpstr>PowerPoint-Präsentation</vt:lpstr>
      <vt:lpstr>PowerPoint-Präsentation</vt:lpstr>
      <vt:lpstr>PowerPoint-Präsentation</vt:lpstr>
      <vt:lpstr>Grafische Darstellung</vt:lpstr>
      <vt:lpstr>Grafische Darstellung</vt:lpstr>
      <vt:lpstr>Thermodynamisches Diagramm</vt:lpstr>
      <vt:lpstr>Temp-Werte:</vt:lpstr>
      <vt:lpstr>Temp-Auswertung 1</vt:lpstr>
      <vt:lpstr>Temp-Auswertung 2</vt:lpstr>
      <vt:lpstr>Temp-Auswertung 3</vt:lpstr>
      <vt:lpstr>Temp-Auswertung 4</vt:lpstr>
      <vt:lpstr>Temp-Auswertung 5</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PHGD</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Helmut Albrecht</dc:creator>
  <cp:lastModifiedBy>emu9657@gmail.com</cp:lastModifiedBy>
  <cp:revision>8</cp:revision>
  <dcterms:created xsi:type="dcterms:W3CDTF">2011-02-07T14:50:19Z</dcterms:created>
  <dcterms:modified xsi:type="dcterms:W3CDTF">2018-02-13T07:29:02Z</dcterms:modified>
</cp:coreProperties>
</file>