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256" r:id="rId2"/>
    <p:sldId id="279" r:id="rId3"/>
    <p:sldId id="287" r:id="rId4"/>
    <p:sldId id="288" r:id="rId5"/>
    <p:sldId id="282" r:id="rId6"/>
    <p:sldId id="260" r:id="rId7"/>
    <p:sldId id="261" r:id="rId8"/>
    <p:sldId id="262" r:id="rId9"/>
    <p:sldId id="263" r:id="rId10"/>
    <p:sldId id="264" r:id="rId11"/>
    <p:sldId id="283" r:id="rId12"/>
    <p:sldId id="265" r:id="rId13"/>
    <p:sldId id="266" r:id="rId14"/>
    <p:sldId id="267" r:id="rId15"/>
    <p:sldId id="268" r:id="rId16"/>
    <p:sldId id="284" r:id="rId17"/>
    <p:sldId id="285" r:id="rId18"/>
    <p:sldId id="269" r:id="rId19"/>
    <p:sldId id="270" r:id="rId20"/>
    <p:sldId id="271" r:id="rId21"/>
    <p:sldId id="286" r:id="rId22"/>
    <p:sldId id="272" r:id="rId23"/>
    <p:sldId id="273" r:id="rId24"/>
    <p:sldId id="274" r:id="rId25"/>
    <p:sldId id="275" r:id="rId26"/>
    <p:sldId id="276" r:id="rId27"/>
    <p:sldId id="277" r:id="rId28"/>
    <p:sldId id="278" r:id="rId29"/>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00"/>
    <p:restoredTop sz="91348"/>
  </p:normalViewPr>
  <p:slideViewPr>
    <p:cSldViewPr snapToObjects="1" showGuides="1">
      <p:cViewPr>
        <p:scale>
          <a:sx n="100" d="100"/>
          <a:sy n="100" d="100"/>
        </p:scale>
        <p:origin x="240"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62F48CB-2796-264A-8225-561B27B70315}" type="datetime1">
              <a:rPr lang="de-DE"/>
              <a:pPr/>
              <a:t>15.02.20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2BA1F152-58BD-0C40-91D7-CB6C317CC305}" type="slidenum">
              <a:rPr lang="de-DE"/>
              <a:pPr/>
              <a:t>‹Nr.›</a:t>
            </a:fld>
            <a:endParaRPr lang="de-DE"/>
          </a:p>
        </p:txBody>
      </p:sp>
    </p:spTree>
    <p:extLst>
      <p:ext uri="{BB962C8B-B14F-4D97-AF65-F5344CB8AC3E}">
        <p14:creationId xmlns:p14="http://schemas.microsoft.com/office/powerpoint/2010/main" val="1828587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0DA0FD5-00C9-F44B-B3A0-62D819BB14B9}" type="slidenum">
              <a:rPr lang="de-DE" sz="1200">
                <a:latin typeface="Calibri" charset="0"/>
              </a:rPr>
              <a:pPr eaLnBrk="1" hangingPunct="1"/>
              <a:t>1</a:t>
            </a:fld>
            <a:endParaRPr lang="de-DE" sz="1200">
              <a:latin typeface="Calibri" charset="0"/>
            </a:endParaRPr>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de-DE">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BA1F152-58BD-0C40-91D7-CB6C317CC305}" type="slidenum">
              <a:rPr lang="de-DE" smtClean="0"/>
              <a:pPr/>
              <a:t>28</a:t>
            </a:fld>
            <a:endParaRPr lang="de-DE"/>
          </a:p>
        </p:txBody>
      </p:sp>
    </p:spTree>
    <p:extLst>
      <p:ext uri="{BB962C8B-B14F-4D97-AF65-F5344CB8AC3E}">
        <p14:creationId xmlns:p14="http://schemas.microsoft.com/office/powerpoint/2010/main" val="1226018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31"/>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8B0E580-536E-E848-B7F3-2B9A7AA79307}" type="slidenum">
              <a:rPr lang="de-DE" sz="1200">
                <a:latin typeface="Calibri" charset="0"/>
              </a:rPr>
              <a:pPr eaLnBrk="1" hangingPunct="1"/>
              <a:t>2</a:t>
            </a:fld>
            <a:endParaRPr lang="de-DE" sz="1200">
              <a:latin typeface="Calibri" charset="0"/>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de-DE">
              <a:latin typeface="Calibri"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031"/>
          <p:cNvSpPr>
            <a:spLocks noGrp="1" noChangeArrowheads="1"/>
          </p:cNvSpPr>
          <p:nvPr>
            <p:ph type="sldNum" sz="quarter" idx="5"/>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E07C021-21D5-604B-818F-8A458B6E495C}" type="slidenum">
              <a:rPr lang="de-DE" sz="1200">
                <a:latin typeface="Calibri" charset="0"/>
              </a:rPr>
              <a:pPr eaLnBrk="1" hangingPunct="1"/>
              <a:t>5</a:t>
            </a:fld>
            <a:endParaRPr lang="de-DE" sz="1200">
              <a:latin typeface="Calibri"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de-DE">
                <a:latin typeface="Calibri" charset="0"/>
                <a:ea typeface="ＭＳ Ｐゴシック" charset="0"/>
                <a:cs typeface="ＭＳ Ｐゴシック" charset="0"/>
              </a:rPr>
              <a:t>Advektionsnebel entsteht durch das heranführen von warm-feuchten Luftmassen über kalte Festlandsluft.</a:t>
            </a:r>
          </a:p>
          <a:p>
            <a:r>
              <a:rPr lang="de-DE">
                <a:latin typeface="Calibri" charset="0"/>
                <a:ea typeface="ＭＳ Ｐゴシック" charset="0"/>
                <a:cs typeface="ＭＳ Ｐゴシック" charset="0"/>
              </a:rPr>
              <a:t>Hebungsnebel  entsteht durch die Hebung einer Luftmasseam Berghängen.</a:t>
            </a:r>
          </a:p>
          <a:p>
            <a:r>
              <a:rPr lang="de-DE">
                <a:latin typeface="Calibri" charset="0"/>
                <a:ea typeface="ＭＳ Ｐゴシック" charset="0"/>
                <a:cs typeface="ＭＳ Ｐゴシック" charset="0"/>
              </a:rPr>
              <a:t>Mischungsnebel kommt zustande, wenn warmer Regen in kalte Luftmassen fällt.</a:t>
            </a:r>
          </a:p>
          <a:p>
            <a:r>
              <a:rPr lang="de-DE">
                <a:latin typeface="Calibri" charset="0"/>
                <a:ea typeface="ＭＳ Ｐゴシック" charset="0"/>
                <a:cs typeface="ＭＳ Ｐゴシック" charset="0"/>
              </a:rPr>
              <a:t>Frontalnebel tritt in Verbindung mit der Warmfront einer Idealzyklone auf.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463018A-C2FB-D14B-8E70-8B06DCF1F795}" type="slidenum">
              <a:rPr lang="de-DE" sz="1200">
                <a:latin typeface="Calibri" charset="0"/>
              </a:rPr>
              <a:pPr eaLnBrk="1" hangingPunct="1"/>
              <a:t>6</a:t>
            </a:fld>
            <a:endParaRPr lang="de-DE" sz="1200">
              <a:latin typeface="Calibri" charset="0"/>
            </a:endParaRPr>
          </a:p>
        </p:txBody>
      </p:sp>
      <p:sp>
        <p:nvSpPr>
          <p:cNvPr id="25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Wolken werden in Stockwerke eingeteilt, in denen sie vorkommen. Dabei sind die angegebenen Höhen nur grobe Richtwerte.</a:t>
            </a:r>
          </a:p>
          <a:p>
            <a:pPr eaLnBrk="1" hangingPunct="1">
              <a:spcBef>
                <a:spcPct val="0"/>
              </a:spcBef>
            </a:pPr>
            <a:r>
              <a:rPr lang="de-DE">
                <a:latin typeface="Calibri" charset="0"/>
                <a:ea typeface="ＭＳ Ｐゴシック" charset="0"/>
                <a:cs typeface="ＭＳ Ｐゴシック" charset="0"/>
              </a:rPr>
              <a:t>Im unteren Stockwerk befinden sich Wolken, solange sie komplett aus flüssigem Wasser bestehen. Reine Eiswolken (Cirren) kommen nur im oberen Stockwerk vor und im mittleren Stockwerk sind es Mischformen.</a:t>
            </a:r>
          </a:p>
          <a:p>
            <a:pPr eaLnBrk="1" hangingPunct="1">
              <a:spcBef>
                <a:spcPct val="0"/>
              </a:spcBef>
            </a:pPr>
            <a:r>
              <a:rPr lang="de-DE">
                <a:latin typeface="Calibri" charset="0"/>
                <a:ea typeface="ＭＳ Ｐゴシック" charset="0"/>
                <a:cs typeface="ＭＳ Ｐゴシック" charset="0"/>
              </a:rPr>
              <a:t>Daneben wird noch hauptsächlich zwischen cumuliformer und stratiformer Bewölkung unterschieden.</a:t>
            </a:r>
          </a:p>
          <a:p>
            <a:pPr eaLnBrk="1" hangingPunct="1">
              <a:spcBef>
                <a:spcPct val="0"/>
              </a:spcBef>
            </a:pPr>
            <a:r>
              <a:rPr lang="de-DE">
                <a:latin typeface="Calibri" charset="0"/>
                <a:ea typeface="ＭＳ Ｐゴシック" charset="0"/>
                <a:cs typeface="ＭＳ Ｐゴシック" charset="0"/>
              </a:rPr>
              <a:t>Cumuluswolken entstehen durch Hebungsvorgänge uns starke vertikale Umlagerungen und sind mit klaren Rändern scharf gegen ihre Umgebung abgegrenzt. Kennzeichen von Niederschlag aus Cumuli ist seine Heftigkeit und zeitliche Begrenzheit (Schauer)</a:t>
            </a:r>
          </a:p>
          <a:p>
            <a:pPr eaLnBrk="1" hangingPunct="1">
              <a:spcBef>
                <a:spcPct val="0"/>
              </a:spcBef>
            </a:pPr>
            <a:r>
              <a:rPr lang="de-DE">
                <a:latin typeface="Calibri" charset="0"/>
                <a:ea typeface="ＭＳ Ｐゴシック" charset="0"/>
                <a:cs typeface="ＭＳ Ｐゴシック" charset="0"/>
              </a:rPr>
              <a:t>Schichtwolken entstehen durch das Übereinanderschichten oder sehr flache Aufgleiten von Luftmassen übereinander. Regen aus Stratus ist Nieselregen oder feiner Landregen und meist sehr lang anhaltend.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2FDE5F6-4DB0-3940-BE0C-5B2A45FC026E}" type="slidenum">
              <a:rPr lang="de-DE" sz="1200">
                <a:latin typeface="Calibri" charset="0"/>
              </a:rPr>
              <a:pPr eaLnBrk="1" hangingPunct="1"/>
              <a:t>7</a:t>
            </a:fld>
            <a:endParaRPr lang="de-DE" sz="1200">
              <a:latin typeface="Calibri" charset="0"/>
            </a:endParaRPr>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Cu hum, Cu med, Cu cong</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2370D734-25A4-444B-B7CF-FD764267A7BD}" type="slidenum">
              <a:rPr lang="de-DE" sz="1200">
                <a:latin typeface="Calibri" charset="0"/>
              </a:rPr>
              <a:pPr eaLnBrk="1" hangingPunct="1"/>
              <a:t>8</a:t>
            </a:fld>
            <a:endParaRPr lang="de-DE" sz="1200">
              <a:latin typeface="Calibri" charset="0"/>
            </a:endParaRPr>
          </a:p>
        </p:txBody>
      </p:sp>
      <p:sp>
        <p:nvSpPr>
          <p:cNvPr id="296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9700"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St, As, 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DA010154-C379-2241-91D8-619030B45A98}" type="slidenum">
              <a:rPr lang="de-DE" sz="1200">
                <a:latin typeface="Calibri" charset="0"/>
              </a:rPr>
              <a:pPr eaLnBrk="1" hangingPunct="1"/>
              <a:t>9</a:t>
            </a:fld>
            <a:endParaRPr lang="de-DE" sz="1200">
              <a:latin typeface="Calibri" charset="0"/>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Ci, Cc, Cs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1031"/>
          <p:cNvSpPr>
            <a:spLocks noGrp="1" noChangeArrowheads="1"/>
          </p:cNvSpPr>
          <p:nvPr>
            <p:ph type="sldNum" sz="quarter" idx="5"/>
          </p:nvPr>
        </p:nvSpPr>
        <p:spPr bwMode="auto">
          <a:ln>
            <a:miter lim="800000"/>
            <a:headEnd/>
            <a:tailEnd/>
          </a:ln>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73F9435E-4EA7-AD4C-A985-80E40CF0D93D}" type="slidenum">
              <a:rPr lang="de-DE" sz="1200">
                <a:latin typeface="Calibri" charset="0"/>
              </a:rPr>
              <a:pPr eaLnBrk="1" hangingPunct="1"/>
              <a:t>10</a:t>
            </a:fld>
            <a:endParaRPr lang="de-DE" sz="1200">
              <a:latin typeface="Calibri" charset="0"/>
            </a:endParaRPr>
          </a:p>
        </p:txBody>
      </p:sp>
      <p:sp>
        <p:nvSpPr>
          <p:cNvPr id="337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6"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de-DE">
                <a:latin typeface="Calibri" charset="0"/>
                <a:ea typeface="ＭＳ Ｐゴシック" charset="0"/>
                <a:cs typeface="ＭＳ Ｐゴシック" charset="0"/>
              </a:rPr>
              <a:t>Cb, Cb, Ac cast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Cu</a:t>
            </a:r>
            <a:r>
              <a:rPr lang="de-DE" dirty="0"/>
              <a:t> </a:t>
            </a:r>
            <a:r>
              <a:rPr lang="de-DE" dirty="0" err="1"/>
              <a:t>cast</a:t>
            </a:r>
            <a:r>
              <a:rPr lang="de-DE" dirty="0"/>
              <a:t> über Hohenlohe</a:t>
            </a:r>
          </a:p>
        </p:txBody>
      </p:sp>
      <p:sp>
        <p:nvSpPr>
          <p:cNvPr id="4" name="Foliennummernplatzhalter 3"/>
          <p:cNvSpPr>
            <a:spLocks noGrp="1"/>
          </p:cNvSpPr>
          <p:nvPr>
            <p:ph type="sldNum" sz="quarter" idx="10"/>
          </p:nvPr>
        </p:nvSpPr>
        <p:spPr/>
        <p:txBody>
          <a:bodyPr/>
          <a:lstStyle/>
          <a:p>
            <a:fld id="{2BA1F152-58BD-0C40-91D7-CB6C317CC305}" type="slidenum">
              <a:rPr lang="de-DE" smtClean="0"/>
              <a:pPr/>
              <a:t>11</a:t>
            </a:fld>
            <a:endParaRPr lang="de-DE"/>
          </a:p>
        </p:txBody>
      </p:sp>
    </p:spTree>
    <p:extLst>
      <p:ext uri="{BB962C8B-B14F-4D97-AF65-F5344CB8AC3E}">
        <p14:creationId xmlns:p14="http://schemas.microsoft.com/office/powerpoint/2010/main" val="324259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fld id="{65CFB2A2-B96D-234D-AA45-D4464763C005}"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27EE778-8291-C546-A8F4-132A5672B873}" type="slidenum">
              <a:rPr lang="de-DE"/>
              <a:pPr/>
              <a:t>‹Nr.›</a:t>
            </a:fld>
            <a:endParaRPr lang="de-DE"/>
          </a:p>
        </p:txBody>
      </p:sp>
    </p:spTree>
    <p:extLst>
      <p:ext uri="{BB962C8B-B14F-4D97-AF65-F5344CB8AC3E}">
        <p14:creationId xmlns:p14="http://schemas.microsoft.com/office/powerpoint/2010/main" val="3992858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60252C25-876C-B04B-88C8-D7403D21DBEB}"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EAED8F7F-E590-374D-B3B9-C4FC2B922A65}" type="slidenum">
              <a:rPr lang="de-DE"/>
              <a:pPr/>
              <a:t>‹Nr.›</a:t>
            </a:fld>
            <a:endParaRPr lang="de-DE"/>
          </a:p>
        </p:txBody>
      </p:sp>
    </p:spTree>
    <p:extLst>
      <p:ext uri="{BB962C8B-B14F-4D97-AF65-F5344CB8AC3E}">
        <p14:creationId xmlns:p14="http://schemas.microsoft.com/office/powerpoint/2010/main" val="745122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CC06AA98-505A-C74D-B9FD-DFE7746773BB}"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81BE381D-1900-244A-9DB6-D1D4B59CF557}" type="slidenum">
              <a:rPr lang="de-DE"/>
              <a:pPr/>
              <a:t>‹Nr.›</a:t>
            </a:fld>
            <a:endParaRPr lang="de-DE"/>
          </a:p>
        </p:txBody>
      </p:sp>
    </p:spTree>
    <p:extLst>
      <p:ext uri="{BB962C8B-B14F-4D97-AF65-F5344CB8AC3E}">
        <p14:creationId xmlns:p14="http://schemas.microsoft.com/office/powerpoint/2010/main" val="3261013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7D920F0C-3D70-AA4B-B522-A8234D61072C}"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28D28359-A538-D947-B501-4D6B5E336AF7}" type="slidenum">
              <a:rPr lang="de-DE"/>
              <a:pPr/>
              <a:t>‹Nr.›</a:t>
            </a:fld>
            <a:endParaRPr lang="de-DE"/>
          </a:p>
        </p:txBody>
      </p:sp>
    </p:spTree>
    <p:extLst>
      <p:ext uri="{BB962C8B-B14F-4D97-AF65-F5344CB8AC3E}">
        <p14:creationId xmlns:p14="http://schemas.microsoft.com/office/powerpoint/2010/main" val="417456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fld id="{C512250A-D9EC-DC44-B453-B9229E2C1FBF}"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C41DEED0-57C9-3A47-B2D4-FC60E38E0887}" type="slidenum">
              <a:rPr lang="de-DE"/>
              <a:pPr/>
              <a:t>‹Nr.›</a:t>
            </a:fld>
            <a:endParaRPr lang="de-DE"/>
          </a:p>
        </p:txBody>
      </p:sp>
    </p:spTree>
    <p:extLst>
      <p:ext uri="{BB962C8B-B14F-4D97-AF65-F5344CB8AC3E}">
        <p14:creationId xmlns:p14="http://schemas.microsoft.com/office/powerpoint/2010/main" val="353076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fld id="{5389ED09-C25A-CC40-A08D-1A197FB1D6F7}"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0C2BDD0E-640E-9748-8300-80796F4A940B}" type="slidenum">
              <a:rPr lang="de-DE"/>
              <a:pPr/>
              <a:t>‹Nr.›</a:t>
            </a:fld>
            <a:endParaRPr lang="de-DE"/>
          </a:p>
        </p:txBody>
      </p:sp>
    </p:spTree>
    <p:extLst>
      <p:ext uri="{BB962C8B-B14F-4D97-AF65-F5344CB8AC3E}">
        <p14:creationId xmlns:p14="http://schemas.microsoft.com/office/powerpoint/2010/main" val="3917542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fld id="{F8D53828-66C9-9E43-B636-800000A18244}" type="datetime1">
              <a:rPr lang="de-DE"/>
              <a:pPr/>
              <a:t>15.02.20</a:t>
            </a:fld>
            <a:endParaRPr lang="de-DE"/>
          </a:p>
        </p:txBody>
      </p:sp>
      <p:sp>
        <p:nvSpPr>
          <p:cNvPr id="8" name="Fußzeilenplatzhalter 4"/>
          <p:cNvSpPr>
            <a:spLocks noGrp="1"/>
          </p:cNvSpPr>
          <p:nvPr>
            <p:ph type="ftr" sz="quarter" idx="11"/>
          </p:nvPr>
        </p:nvSpPr>
        <p:spPr/>
        <p:txBody>
          <a:bodyPr/>
          <a:lstStyle>
            <a:lvl1pPr>
              <a:defRPr/>
            </a:lvl1pPr>
          </a:lstStyle>
          <a:p>
            <a:endParaRPr lang="de-DE"/>
          </a:p>
        </p:txBody>
      </p:sp>
      <p:sp>
        <p:nvSpPr>
          <p:cNvPr id="9" name="Foliennummernplatzhalter 5"/>
          <p:cNvSpPr>
            <a:spLocks noGrp="1"/>
          </p:cNvSpPr>
          <p:nvPr>
            <p:ph type="sldNum" sz="quarter" idx="12"/>
          </p:nvPr>
        </p:nvSpPr>
        <p:spPr/>
        <p:txBody>
          <a:bodyPr/>
          <a:lstStyle>
            <a:lvl1pPr>
              <a:defRPr/>
            </a:lvl1pPr>
          </a:lstStyle>
          <a:p>
            <a:fld id="{178D6CDC-1931-6F43-BF83-979479FDCB05}" type="slidenum">
              <a:rPr lang="de-DE"/>
              <a:pPr/>
              <a:t>‹Nr.›</a:t>
            </a:fld>
            <a:endParaRPr lang="de-DE"/>
          </a:p>
        </p:txBody>
      </p:sp>
    </p:spTree>
    <p:extLst>
      <p:ext uri="{BB962C8B-B14F-4D97-AF65-F5344CB8AC3E}">
        <p14:creationId xmlns:p14="http://schemas.microsoft.com/office/powerpoint/2010/main" val="260153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p:txBody>
          <a:bodyPr/>
          <a:lstStyle>
            <a:lvl1pPr>
              <a:defRPr/>
            </a:lvl1pPr>
          </a:lstStyle>
          <a:p>
            <a:fld id="{61C53F74-F4E7-2348-B9AD-3D87D9CB86B2}" type="datetime1">
              <a:rPr lang="de-DE"/>
              <a:pPr/>
              <a:t>15.02.20</a:t>
            </a:fld>
            <a:endParaRPr lang="de-DE"/>
          </a:p>
        </p:txBody>
      </p:sp>
      <p:sp>
        <p:nvSpPr>
          <p:cNvPr id="4" name="Fußzeilenplatzhalter 4"/>
          <p:cNvSpPr>
            <a:spLocks noGrp="1"/>
          </p:cNvSpPr>
          <p:nvPr>
            <p:ph type="ftr" sz="quarter" idx="11"/>
          </p:nvPr>
        </p:nvSpPr>
        <p:spPr/>
        <p:txBody>
          <a:bodyPr/>
          <a:lstStyle>
            <a:lvl1pPr>
              <a:defRPr/>
            </a:lvl1pPr>
          </a:lstStyle>
          <a:p>
            <a:endParaRPr lang="de-DE"/>
          </a:p>
        </p:txBody>
      </p:sp>
      <p:sp>
        <p:nvSpPr>
          <p:cNvPr id="5" name="Foliennummernplatzhalter 5"/>
          <p:cNvSpPr>
            <a:spLocks noGrp="1"/>
          </p:cNvSpPr>
          <p:nvPr>
            <p:ph type="sldNum" sz="quarter" idx="12"/>
          </p:nvPr>
        </p:nvSpPr>
        <p:spPr/>
        <p:txBody>
          <a:bodyPr/>
          <a:lstStyle>
            <a:lvl1pPr>
              <a:defRPr/>
            </a:lvl1pPr>
          </a:lstStyle>
          <a:p>
            <a:fld id="{B0C9ACC7-0441-D14E-9D99-E1B6CFC4CC5E}" type="slidenum">
              <a:rPr lang="de-DE"/>
              <a:pPr/>
              <a:t>‹Nr.›</a:t>
            </a:fld>
            <a:endParaRPr lang="de-DE"/>
          </a:p>
        </p:txBody>
      </p:sp>
    </p:spTree>
    <p:extLst>
      <p:ext uri="{BB962C8B-B14F-4D97-AF65-F5344CB8AC3E}">
        <p14:creationId xmlns:p14="http://schemas.microsoft.com/office/powerpoint/2010/main" val="337239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0D396AFD-5F32-2E46-8963-2432EA34E8D6}" type="datetime1">
              <a:rPr lang="de-DE"/>
              <a:pPr/>
              <a:t>15.02.20</a:t>
            </a:fld>
            <a:endParaRPr lang="de-DE"/>
          </a:p>
        </p:txBody>
      </p:sp>
      <p:sp>
        <p:nvSpPr>
          <p:cNvPr id="3" name="Fußzeilenplatzhalter 4"/>
          <p:cNvSpPr>
            <a:spLocks noGrp="1"/>
          </p:cNvSpPr>
          <p:nvPr>
            <p:ph type="ftr" sz="quarter" idx="11"/>
          </p:nvPr>
        </p:nvSpPr>
        <p:spPr/>
        <p:txBody>
          <a:bodyPr/>
          <a:lstStyle>
            <a:lvl1pPr>
              <a:defRPr/>
            </a:lvl1pPr>
          </a:lstStyle>
          <a:p>
            <a:endParaRPr lang="de-DE"/>
          </a:p>
        </p:txBody>
      </p:sp>
      <p:sp>
        <p:nvSpPr>
          <p:cNvPr id="4" name="Foliennummernplatzhalter 5"/>
          <p:cNvSpPr>
            <a:spLocks noGrp="1"/>
          </p:cNvSpPr>
          <p:nvPr>
            <p:ph type="sldNum" sz="quarter" idx="12"/>
          </p:nvPr>
        </p:nvSpPr>
        <p:spPr/>
        <p:txBody>
          <a:bodyPr/>
          <a:lstStyle>
            <a:lvl1pPr>
              <a:defRPr/>
            </a:lvl1pPr>
          </a:lstStyle>
          <a:p>
            <a:fld id="{BFDDD65E-7657-864B-91B5-75CFD3E9106C}" type="slidenum">
              <a:rPr lang="de-DE"/>
              <a:pPr/>
              <a:t>‹Nr.›</a:t>
            </a:fld>
            <a:endParaRPr lang="de-DE"/>
          </a:p>
        </p:txBody>
      </p:sp>
    </p:spTree>
    <p:extLst>
      <p:ext uri="{BB962C8B-B14F-4D97-AF65-F5344CB8AC3E}">
        <p14:creationId xmlns:p14="http://schemas.microsoft.com/office/powerpoint/2010/main" val="168855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5EE0BE94-F9C4-954A-BEDC-7C1FD51340A8}"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CF9503BD-74C2-0F4C-84DF-1267FBF8BD41}" type="slidenum">
              <a:rPr lang="de-DE"/>
              <a:pPr/>
              <a:t>‹Nr.›</a:t>
            </a:fld>
            <a:endParaRPr lang="de-DE"/>
          </a:p>
        </p:txBody>
      </p:sp>
    </p:spTree>
    <p:extLst>
      <p:ext uri="{BB962C8B-B14F-4D97-AF65-F5344CB8AC3E}">
        <p14:creationId xmlns:p14="http://schemas.microsoft.com/office/powerpoint/2010/main" val="2007332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6ECB67BF-6726-EA49-B530-8820897B36C4}"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CC96D8A7-78B5-DC49-AD35-48FD1CD628D6}" type="slidenum">
              <a:rPr lang="de-DE"/>
              <a:pPr/>
              <a:t>‹Nr.›</a:t>
            </a:fld>
            <a:endParaRPr lang="de-DE"/>
          </a:p>
        </p:txBody>
      </p:sp>
    </p:spTree>
    <p:extLst>
      <p:ext uri="{BB962C8B-B14F-4D97-AF65-F5344CB8AC3E}">
        <p14:creationId xmlns:p14="http://schemas.microsoft.com/office/powerpoint/2010/main" val="1350694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5A738571-8269-0E45-AA88-B40CB1DA624E}" type="datetime1">
              <a:rPr lang="de-DE"/>
              <a:pPr/>
              <a:t>15.02.20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A526EFD8-1DA8-154B-8ADF-A020A30A2838}"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ＭＳ Ｐゴシック"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ＭＳ Ｐゴシック"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file:////var/folders/xb/7kr62rt118n8mxyc40_5_d940000gp/T/com.microsoft.Powerpoint/converted_emf.em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3"/>
          <p:cNvSpPr txBox="1">
            <a:spLocks noChangeArrowheads="1"/>
          </p:cNvSpPr>
          <p:nvPr/>
        </p:nvSpPr>
        <p:spPr bwMode="auto">
          <a:xfrm>
            <a:off x="152400" y="2055813"/>
            <a:ext cx="891540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7200">
                <a:latin typeface="Calibri" charset="0"/>
              </a:rPr>
              <a:t>Lokale</a:t>
            </a:r>
            <a:br>
              <a:rPr lang="de-DE" sz="7200">
                <a:latin typeface="Calibri" charset="0"/>
              </a:rPr>
            </a:br>
            <a:r>
              <a:rPr lang="de-DE" sz="7200">
                <a:latin typeface="Calibri" charset="0"/>
              </a:rPr>
              <a:t>Wettererscheinungen</a:t>
            </a:r>
            <a:endParaRPr lang="de-DE" sz="1800">
              <a:latin typeface="Calibri" charset="0"/>
            </a:endParaRPr>
          </a:p>
        </p:txBody>
      </p:sp>
      <p:pic>
        <p:nvPicPr>
          <p:cNvPr id="3" name="Grafik 2">
            <a:extLst>
              <a:ext uri="{FF2B5EF4-FFF2-40B4-BE49-F238E27FC236}">
                <a16:creationId xmlns:a16="http://schemas.microsoft.com/office/drawing/2014/main" id="{A2971D59-41D0-284D-B561-FB6F53B6542B}"/>
              </a:ext>
            </a:extLst>
          </p:cNvPr>
          <p:cNvPicPr>
            <a:picLocks noChangeAspect="1"/>
          </p:cNvPicPr>
          <p:nvPr/>
        </p:nvPicPr>
        <p:blipFill>
          <a:blip r:link="rId3"/>
          <a:stretch>
            <a:fillRect/>
          </a:stretch>
        </p:blipFill>
        <p:spPr>
          <a:xfrm>
            <a:off x="1270000" y="1270000"/>
            <a:ext cx="63500" cy="76200"/>
          </a:xfrm>
          <a:prstGeom prst="rect">
            <a:avLst/>
          </a:prstGeom>
        </p:spPr>
      </p:pic>
      <p:pic>
        <p:nvPicPr>
          <p:cNvPr id="4" name="Grafik 3">
            <a:extLst>
              <a:ext uri="{FF2B5EF4-FFF2-40B4-BE49-F238E27FC236}">
                <a16:creationId xmlns:a16="http://schemas.microsoft.com/office/drawing/2014/main" id="{FBC9799F-7C15-5F4A-9F6C-10301AC65CF5}"/>
              </a:ext>
            </a:extLst>
          </p:cNvPr>
          <p:cNvPicPr>
            <a:picLocks noChangeAspect="1"/>
          </p:cNvPicPr>
          <p:nvPr/>
        </p:nvPicPr>
        <p:blipFill>
          <a:blip r:link="rId3"/>
          <a:stretch>
            <a:fillRect/>
          </a:stretch>
        </p:blipFill>
        <p:spPr>
          <a:xfrm>
            <a:off x="1270000" y="1270000"/>
            <a:ext cx="63500" cy="76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Wolkenarten</a:t>
            </a:r>
          </a:p>
        </p:txBody>
      </p:sp>
      <p:sp>
        <p:nvSpPr>
          <p:cNvPr id="32772" name="Text Box 3"/>
          <p:cNvSpPr txBox="1">
            <a:spLocks noChangeArrowheads="1"/>
          </p:cNvSpPr>
          <p:nvPr/>
        </p:nvSpPr>
        <p:spPr bwMode="auto">
          <a:xfrm>
            <a:off x="473075" y="1717675"/>
            <a:ext cx="159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Cumulonimbus</a:t>
            </a:r>
          </a:p>
        </p:txBody>
      </p:sp>
      <p:pic>
        <p:nvPicPr>
          <p:cNvPr id="32773" name="Picture 4" descr="E:\AB\FLIEGEN\MET\PP-Met\test\cbi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2581275"/>
            <a:ext cx="236855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4" name="Picture 5" descr="E:\AB\FLIEGEN\MET\PP-Met\test\cbc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75" name="Picture 6" descr="E:\AB\FLIEGEN\MET\PP-Met\test\acc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1213"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 descr="cucas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393700"/>
            <a:ext cx="8128000" cy="6070600"/>
          </a:xfrm>
          <a:prstGeom prst="rect">
            <a:avLst/>
          </a:prstGeom>
        </p:spPr>
      </p:pic>
    </p:spTree>
    <p:extLst>
      <p:ext uri="{BB962C8B-B14F-4D97-AF65-F5344CB8AC3E}">
        <p14:creationId xmlns:p14="http://schemas.microsoft.com/office/powerpoint/2010/main" val="3297082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4" name="Text Box 3"/>
          <p:cNvSpPr txBox="1">
            <a:spLocks noChangeArrowheads="1"/>
          </p:cNvSpPr>
          <p:nvPr/>
        </p:nvSpPr>
        <p:spPr bwMode="auto">
          <a:xfrm>
            <a:off x="914400" y="1984375"/>
            <a:ext cx="7877175" cy="189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Gewitter sind die Folge des Ausgleichs großer Spannungen zwischen unterschiedlichen elektrischen Feldern in der Atmosphäre oder zwischen der Atmosphäre und der Erdoberfläche. Blitze sind ihre optischen und Donner ihre akustischen Folgen. Meist sind Gewitter an der typischen Gewitterwolke, dem Cumulunimbus (Cb) erkennbar.</a:t>
            </a:r>
          </a:p>
          <a:p>
            <a:pPr>
              <a:spcBef>
                <a:spcPct val="50000"/>
              </a:spcBef>
            </a:pPr>
            <a:r>
              <a:rPr lang="de-DE" sz="1800">
                <a:cs typeface="Arial" charset="0"/>
              </a:rPr>
              <a:t>Global gibt es stündlich etwa 3000 Gewitter mit ca. 100 000 Blitzen.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4" name="Text Box 3"/>
          <p:cNvSpPr txBox="1">
            <a:spLocks noChangeArrowheads="1"/>
          </p:cNvSpPr>
          <p:nvPr/>
        </p:nvSpPr>
        <p:spPr bwMode="auto">
          <a:xfrm>
            <a:off x="457200" y="1905000"/>
            <a:ext cx="8229600" cy="2492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marL="187325" indent="-187325"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b="1">
                <a:cs typeface="Arial" charset="0"/>
              </a:rPr>
              <a:t>Voraussetzungen für die Gewitterbildung:</a:t>
            </a:r>
          </a:p>
          <a:p>
            <a:pPr>
              <a:spcBef>
                <a:spcPct val="50000"/>
              </a:spcBef>
              <a:buFontTx/>
              <a:buChar char="•"/>
            </a:pPr>
            <a:r>
              <a:rPr lang="de-DE">
                <a:cs typeface="Arial" charset="0"/>
              </a:rPr>
              <a:t>Hochreichende Feuchtlabilität, bis weit über die 0°-Grenze hinaus</a:t>
            </a:r>
          </a:p>
          <a:p>
            <a:pPr>
              <a:spcBef>
                <a:spcPct val="50000"/>
              </a:spcBef>
              <a:buFontTx/>
              <a:buChar char="•"/>
            </a:pPr>
            <a:r>
              <a:rPr lang="de-DE">
                <a:cs typeface="Arial" charset="0"/>
              </a:rPr>
              <a:t>Genügend Nachschub feuchtwarmer Luft</a:t>
            </a:r>
          </a:p>
          <a:p>
            <a:pPr>
              <a:spcBef>
                <a:spcPct val="50000"/>
              </a:spcBef>
              <a:buFontTx/>
              <a:buChar char="•"/>
            </a:pPr>
            <a:r>
              <a:rPr lang="de-DE">
                <a:cs typeface="Arial" charset="0"/>
              </a:rPr>
              <a:t>Starke Aufwärtsbewegung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16" name="Text Box 3"/>
          <p:cNvSpPr txBox="1">
            <a:spLocks noChangeArrowheads="1"/>
          </p:cNvSpPr>
          <p:nvPr/>
        </p:nvSpPr>
        <p:spPr bwMode="auto">
          <a:xfrm>
            <a:off x="304800" y="1366838"/>
            <a:ext cx="285908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Wachstumsstadium</a:t>
            </a:r>
          </a:p>
        </p:txBody>
      </p:sp>
      <p:pic>
        <p:nvPicPr>
          <p:cNvPr id="17" name="Picture 4" descr="wol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8738" y="4341813"/>
            <a:ext cx="1752600" cy="1192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Text Box 5"/>
          <p:cNvSpPr txBox="1">
            <a:spLocks noChangeArrowheads="1"/>
          </p:cNvSpPr>
          <p:nvPr/>
        </p:nvSpPr>
        <p:spPr bwMode="auto">
          <a:xfrm>
            <a:off x="304800" y="1984375"/>
            <a:ext cx="574833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dirty="0" err="1">
                <a:cs typeface="Arial" charset="0"/>
              </a:rPr>
              <a:t>Cu</a:t>
            </a:r>
            <a:r>
              <a:rPr lang="de-DE" sz="1800" dirty="0">
                <a:cs typeface="Arial" charset="0"/>
              </a:rPr>
              <a:t> </a:t>
            </a:r>
            <a:r>
              <a:rPr lang="de-DE" sz="1800" dirty="0" err="1">
                <a:cs typeface="Arial" charset="0"/>
              </a:rPr>
              <a:t>cong</a:t>
            </a:r>
            <a:r>
              <a:rPr lang="de-DE" sz="1800" dirty="0">
                <a:cs typeface="Arial" charset="0"/>
              </a:rPr>
              <a:t>, </a:t>
            </a:r>
            <a:r>
              <a:rPr lang="de-DE" sz="1800" dirty="0">
                <a:cs typeface="Arial" charset="0"/>
                <a:sym typeface="Symbol" charset="0"/>
              </a:rPr>
              <a:t>1 - 8 km, 0,5 - 1,5 h</a:t>
            </a:r>
            <a:endParaRPr lang="de-DE" sz="1800" dirty="0">
              <a:cs typeface="Arial" charset="0"/>
            </a:endParaRPr>
          </a:p>
          <a:p>
            <a:pPr>
              <a:spcBef>
                <a:spcPct val="50000"/>
              </a:spcBef>
            </a:pPr>
            <a:r>
              <a:rPr lang="de-DE" sz="1800" dirty="0">
                <a:cs typeface="Arial" charset="0"/>
              </a:rPr>
              <a:t>Vorwiegend Aufwinde unter der Wolkenmitte, 5-10 m/s</a:t>
            </a:r>
          </a:p>
          <a:p>
            <a:pPr>
              <a:spcBef>
                <a:spcPct val="50000"/>
              </a:spcBef>
            </a:pPr>
            <a:r>
              <a:rPr lang="de-DE" sz="1800" dirty="0">
                <a:cs typeface="Arial" charset="0"/>
              </a:rPr>
              <a:t>Aufwölbung der 0°-Grenze</a:t>
            </a:r>
          </a:p>
        </p:txBody>
      </p:sp>
      <p:pic>
        <p:nvPicPr>
          <p:cNvPr id="19" name="Picture 6" descr="wol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25" y="3046413"/>
            <a:ext cx="1752600" cy="258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 name="Freeform 7"/>
          <p:cNvSpPr>
            <a:spLocks/>
          </p:cNvSpPr>
          <p:nvPr/>
        </p:nvSpPr>
        <p:spPr bwMode="auto">
          <a:xfrm>
            <a:off x="4057650" y="3417888"/>
            <a:ext cx="4084638" cy="165100"/>
          </a:xfrm>
          <a:custGeom>
            <a:avLst/>
            <a:gdLst>
              <a:gd name="T0" fmla="*/ 0 w 2573"/>
              <a:gd name="T1" fmla="*/ 165100 h 104"/>
              <a:gd name="T2" fmla="*/ 1616075 w 2573"/>
              <a:gd name="T3" fmla="*/ 152400 h 104"/>
              <a:gd name="T4" fmla="*/ 2079625 w 2573"/>
              <a:gd name="T5" fmla="*/ 1588 h 104"/>
              <a:gd name="T6" fmla="*/ 2581275 w 2573"/>
              <a:gd name="T7" fmla="*/ 165100 h 104"/>
              <a:gd name="T8" fmla="*/ 4084638 w 2573"/>
              <a:gd name="T9" fmla="*/ 165100 h 104"/>
              <a:gd name="T10" fmla="*/ 0 60000 65536"/>
              <a:gd name="T11" fmla="*/ 0 60000 65536"/>
              <a:gd name="T12" fmla="*/ 0 60000 65536"/>
              <a:gd name="T13" fmla="*/ 0 60000 65536"/>
              <a:gd name="T14" fmla="*/ 0 60000 65536"/>
              <a:gd name="T15" fmla="*/ 0 w 2573"/>
              <a:gd name="T16" fmla="*/ 0 h 104"/>
              <a:gd name="T17" fmla="*/ 2573 w 2573"/>
              <a:gd name="T18" fmla="*/ 104 h 104"/>
            </a:gdLst>
            <a:ahLst/>
            <a:cxnLst>
              <a:cxn ang="T10">
                <a:pos x="T0" y="T1"/>
              </a:cxn>
              <a:cxn ang="T11">
                <a:pos x="T2" y="T3"/>
              </a:cxn>
              <a:cxn ang="T12">
                <a:pos x="T4" y="T5"/>
              </a:cxn>
              <a:cxn ang="T13">
                <a:pos x="T6" y="T7"/>
              </a:cxn>
              <a:cxn ang="T14">
                <a:pos x="T8" y="T9"/>
              </a:cxn>
            </a:cxnLst>
            <a:rect l="T15" t="T16" r="T17" b="T18"/>
            <a:pathLst>
              <a:path w="2573" h="104">
                <a:moveTo>
                  <a:pt x="0" y="104"/>
                </a:moveTo>
                <a:lnTo>
                  <a:pt x="1018" y="96"/>
                </a:lnTo>
                <a:cubicBezTo>
                  <a:pt x="1236" y="79"/>
                  <a:pt x="1209" y="0"/>
                  <a:pt x="1310" y="1"/>
                </a:cubicBezTo>
                <a:cubicBezTo>
                  <a:pt x="1411" y="2"/>
                  <a:pt x="1416" y="87"/>
                  <a:pt x="1626" y="104"/>
                </a:cubicBezTo>
                <a:lnTo>
                  <a:pt x="2573" y="104"/>
                </a:lnTo>
              </a:path>
            </a:pathLst>
          </a:custGeom>
          <a:noFill/>
          <a:ln w="254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21" name="Line 8"/>
          <p:cNvSpPr>
            <a:spLocks noChangeShapeType="1"/>
          </p:cNvSpPr>
          <p:nvPr/>
        </p:nvSpPr>
        <p:spPr bwMode="auto">
          <a:xfrm>
            <a:off x="4083050" y="3590925"/>
            <a:ext cx="4083050" cy="0"/>
          </a:xfrm>
          <a:prstGeom prst="line">
            <a:avLst/>
          </a:prstGeom>
          <a:noFill/>
          <a:ln w="25400">
            <a:solidFill>
              <a:schemeClr val="tx1"/>
            </a:solidFill>
            <a:prstDash val="dash"/>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22" name="AutoShape 9"/>
          <p:cNvSpPr>
            <a:spLocks noChangeArrowheads="1"/>
          </p:cNvSpPr>
          <p:nvPr/>
        </p:nvSpPr>
        <p:spPr bwMode="auto">
          <a:xfrm>
            <a:off x="5913438" y="3619500"/>
            <a:ext cx="474662" cy="1139825"/>
          </a:xfrm>
          <a:prstGeom prst="upArrow">
            <a:avLst>
              <a:gd name="adj1" fmla="val 50000"/>
              <a:gd name="adj2" fmla="val 60034"/>
            </a:avLst>
          </a:prstGeom>
          <a:solidFill>
            <a:srgbClr val="FF0000"/>
          </a:solidFill>
          <a:ln w="25400">
            <a:solidFill>
              <a:srgbClr val="808080"/>
            </a:solidFill>
            <a:miter lim="800000"/>
            <a:headEnd/>
            <a:tailEnd/>
          </a:ln>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nodeType="afterGroup">
                            <p:stCondLst>
                              <p:cond delay="500"/>
                            </p:stCondLst>
                            <p:childTnLst>
                              <p:par>
                                <p:cTn id="9" presetID="9" presetClass="entr" presetSubtype="0" fill="hold"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8">
                                            <p:txEl>
                                              <p:pRg st="0" end="0"/>
                                            </p:txEl>
                                          </p:spTgt>
                                        </p:tgtEl>
                                        <p:attrNameLst>
                                          <p:attrName>style.visibility</p:attrName>
                                        </p:attrNameLst>
                                      </p:cBhvr>
                                      <p:to>
                                        <p:strVal val="visible"/>
                                      </p:to>
                                    </p:set>
                                    <p:animEffect transition="in" filter="wipe(left)">
                                      <p:cBhvr>
                                        <p:cTn id="16" dur="500"/>
                                        <p:tgtEl>
                                          <p:spTgt spid="18">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animEffect transition="in" filter="wipe(left)">
                                      <p:cBhvr>
                                        <p:cTn id="21" dur="500"/>
                                        <p:tgtEl>
                                          <p:spTgt spid="18">
                                            <p:txEl>
                                              <p:pRg st="1" end="1"/>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8">
                                            <p:txEl>
                                              <p:pRg st="2" end="2"/>
                                            </p:txEl>
                                          </p:spTgt>
                                        </p:tgtEl>
                                        <p:attrNameLst>
                                          <p:attrName>style.visibility</p:attrName>
                                        </p:attrNameLst>
                                      </p:cBhvr>
                                      <p:to>
                                        <p:strVal val="visible"/>
                                      </p:to>
                                    </p:set>
                                    <p:animEffect transition="in" filter="wipe(left)">
                                      <p:cBhvr>
                                        <p:cTn id="26" dur="500"/>
                                        <p:tgtEl>
                                          <p:spTgt spid="18">
                                            <p:txEl>
                                              <p:pRg st="2" end="2"/>
                                            </p:txEl>
                                          </p:spTgt>
                                        </p:tgtEl>
                                      </p:cBhvr>
                                    </p:animEffect>
                                  </p:childTnLst>
                                </p:cTn>
                              </p:par>
                            </p:childTnLst>
                          </p:cTn>
                        </p:par>
                        <p:par>
                          <p:cTn id="27" fill="hold" nodeType="afterGroup">
                            <p:stCondLst>
                              <p:cond delay="500"/>
                            </p:stCondLst>
                            <p:childTnLst>
                              <p:par>
                                <p:cTn id="28" presetID="17" presetClass="entr" presetSubtype="4" fill="hold" nodeType="afterEffect">
                                  <p:stCondLst>
                                    <p:cond delay="100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ppt_x</p:attrName>
                                        </p:attrNameLst>
                                      </p:cBhvr>
                                      <p:tavLst>
                                        <p:tav tm="0">
                                          <p:val>
                                            <p:strVal val="#ppt_x"/>
                                          </p:val>
                                        </p:tav>
                                        <p:tav tm="100000">
                                          <p:val>
                                            <p:strVal val="#ppt_x"/>
                                          </p:val>
                                        </p:tav>
                                      </p:tavLst>
                                    </p:anim>
                                    <p:anim calcmode="lin" valueType="num">
                                      <p:cBhvr>
                                        <p:cTn id="31" dur="500" fill="hold"/>
                                        <p:tgtEl>
                                          <p:spTgt spid="19"/>
                                        </p:tgtEl>
                                        <p:attrNameLst>
                                          <p:attrName>ppt_y</p:attrName>
                                        </p:attrNameLst>
                                      </p:cBhvr>
                                      <p:tavLst>
                                        <p:tav tm="0">
                                          <p:val>
                                            <p:strVal val="#ppt_y+#ppt_h/2"/>
                                          </p:val>
                                        </p:tav>
                                        <p:tav tm="100000">
                                          <p:val>
                                            <p:strVal val="#ppt_y"/>
                                          </p:val>
                                        </p:tav>
                                      </p:tavLst>
                                    </p:anim>
                                    <p:anim calcmode="lin" valueType="num">
                                      <p:cBhvr>
                                        <p:cTn id="32" dur="500" fill="hold"/>
                                        <p:tgtEl>
                                          <p:spTgt spid="19"/>
                                        </p:tgtEl>
                                        <p:attrNameLst>
                                          <p:attrName>ppt_w</p:attrName>
                                        </p:attrNameLst>
                                      </p:cBhvr>
                                      <p:tavLst>
                                        <p:tav tm="0">
                                          <p:val>
                                            <p:strVal val="#ppt_w"/>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left)">
                                      <p:cBhvr>
                                        <p:cTn id="38"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00"/>
                                        <p:tgtEl>
                                          <p:spTgt spid="22"/>
                                        </p:tgtEl>
                                      </p:cBhvr>
                                    </p:animEffect>
                                  </p:childTnLst>
                                </p:cTn>
                              </p:par>
                            </p:childTnLst>
                          </p:cTn>
                        </p:par>
                        <p:par>
                          <p:cTn id="44" fill="hold" nodeType="afterGroup">
                            <p:stCondLst>
                              <p:cond delay="500"/>
                            </p:stCondLst>
                            <p:childTnLst>
                              <p:par>
                                <p:cTn id="45" presetID="17" presetClass="entr" presetSubtype="4"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ppt_x</p:attrName>
                                        </p:attrNameLst>
                                      </p:cBhvr>
                                      <p:tavLst>
                                        <p:tav tm="0">
                                          <p:val>
                                            <p:strVal val="#ppt_x"/>
                                          </p:val>
                                        </p:tav>
                                        <p:tav tm="100000">
                                          <p:val>
                                            <p:strVal val="#ppt_x"/>
                                          </p:val>
                                        </p:tav>
                                      </p:tavLst>
                                    </p:anim>
                                    <p:anim calcmode="lin" valueType="num">
                                      <p:cBhvr>
                                        <p:cTn id="48" dur="500" fill="hold"/>
                                        <p:tgtEl>
                                          <p:spTgt spid="20"/>
                                        </p:tgtEl>
                                        <p:attrNameLst>
                                          <p:attrName>ppt_y</p:attrName>
                                        </p:attrNameLst>
                                      </p:cBhvr>
                                      <p:tavLst>
                                        <p:tav tm="0">
                                          <p:val>
                                            <p:strVal val="#ppt_y+#ppt_h/2"/>
                                          </p:val>
                                        </p:tav>
                                        <p:tav tm="100000">
                                          <p:val>
                                            <p:strVal val="#ppt_y"/>
                                          </p:val>
                                        </p:tav>
                                      </p:tavLst>
                                    </p:anim>
                                    <p:anim calcmode="lin" valueType="num">
                                      <p:cBhvr>
                                        <p:cTn id="49" dur="500" fill="hold"/>
                                        <p:tgtEl>
                                          <p:spTgt spid="20"/>
                                        </p:tgtEl>
                                        <p:attrNameLst>
                                          <p:attrName>ppt_w</p:attrName>
                                        </p:attrNameLst>
                                      </p:cBhvr>
                                      <p:tavLst>
                                        <p:tav tm="0">
                                          <p:val>
                                            <p:strVal val="#ppt_w"/>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utoUpdateAnimBg="0"/>
      <p:bldP spid="18" grpId="0" build="p" autoUpdateAnimBg="0"/>
      <p:bldP spid="20" grpId="0" animBg="1"/>
      <p:bldP spid="21"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pic>
        <p:nvPicPr>
          <p:cNvPr id="4" name="Picture 2" descr="wol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0338" y="3228975"/>
            <a:ext cx="1752600" cy="2589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4"/>
          <p:cNvSpPr txBox="1">
            <a:spLocks noChangeArrowheads="1"/>
          </p:cNvSpPr>
          <p:nvPr/>
        </p:nvSpPr>
        <p:spPr bwMode="auto">
          <a:xfrm>
            <a:off x="304800" y="1366838"/>
            <a:ext cx="1981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Reifestadium</a:t>
            </a:r>
          </a:p>
        </p:txBody>
      </p:sp>
      <p:sp>
        <p:nvSpPr>
          <p:cNvPr id="6" name="Text Box 5"/>
          <p:cNvSpPr txBox="1">
            <a:spLocks noChangeArrowheads="1"/>
          </p:cNvSpPr>
          <p:nvPr/>
        </p:nvSpPr>
        <p:spPr bwMode="auto">
          <a:xfrm>
            <a:off x="304800" y="2166938"/>
            <a:ext cx="46243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Auswachsen bis in Vereisungsbereiche, Cb</a:t>
            </a:r>
          </a:p>
        </p:txBody>
      </p:sp>
      <p:pic>
        <p:nvPicPr>
          <p:cNvPr id="7" name="Picture 6" descr="wol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9838" y="1141413"/>
            <a:ext cx="2317750" cy="457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7"/>
          <p:cNvSpPr txBox="1">
            <a:spLocks noChangeArrowheads="1"/>
          </p:cNvSpPr>
          <p:nvPr/>
        </p:nvSpPr>
        <p:spPr bwMode="auto">
          <a:xfrm>
            <a:off x="304800" y="2570163"/>
            <a:ext cx="374173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Niederschläge fallen aus, die von den Aufwinden wieder in die Höhe gerissen werden. Dadurch entstehen große Tropfen (Hagel)</a:t>
            </a:r>
          </a:p>
        </p:txBody>
      </p:sp>
      <p:sp>
        <p:nvSpPr>
          <p:cNvPr id="9" name="AutoShape 8"/>
          <p:cNvSpPr>
            <a:spLocks noChangeArrowheads="1"/>
          </p:cNvSpPr>
          <p:nvPr/>
        </p:nvSpPr>
        <p:spPr bwMode="auto">
          <a:xfrm>
            <a:off x="5599113" y="3190875"/>
            <a:ext cx="476250" cy="1139825"/>
          </a:xfrm>
          <a:prstGeom prst="upArrow">
            <a:avLst>
              <a:gd name="adj1" fmla="val 50000"/>
              <a:gd name="adj2" fmla="val 59833"/>
            </a:avLst>
          </a:prstGeom>
          <a:solidFill>
            <a:srgbClr val="FF0000"/>
          </a:solidFill>
          <a:ln w="25400">
            <a:solidFill>
              <a:srgbClr val="808080"/>
            </a:solidFill>
            <a:miter lim="800000"/>
            <a:headEnd/>
            <a:tailEnd/>
          </a:ln>
        </p:spPr>
        <p:txBody>
          <a:bodyPr wrap="none" anchor="ctr">
            <a:spAutoFit/>
          </a:bodyPr>
          <a:lstStyle/>
          <a:p>
            <a:endParaRPr lang="de-DE"/>
          </a:p>
        </p:txBody>
      </p:sp>
      <p:sp>
        <p:nvSpPr>
          <p:cNvPr id="10" name="AutoShape 9"/>
          <p:cNvSpPr>
            <a:spLocks noChangeArrowheads="1"/>
          </p:cNvSpPr>
          <p:nvPr/>
        </p:nvSpPr>
        <p:spPr bwMode="auto">
          <a:xfrm rot="10800000">
            <a:off x="6529388" y="3355975"/>
            <a:ext cx="473075" cy="1139825"/>
          </a:xfrm>
          <a:prstGeom prst="upArrow">
            <a:avLst>
              <a:gd name="adj1" fmla="val 50000"/>
              <a:gd name="adj2" fmla="val 60235"/>
            </a:avLst>
          </a:prstGeom>
          <a:solidFill>
            <a:schemeClr val="bg1"/>
          </a:solidFill>
          <a:ln w="25400">
            <a:solidFill>
              <a:srgbClr val="808080"/>
            </a:solidFill>
            <a:miter lim="800000"/>
            <a:headEnd/>
            <a:tailEnd/>
          </a:ln>
        </p:spPr>
        <p:txBody>
          <a:bodyPr wrap="none" anchor="ctr">
            <a:spAutoFit/>
          </a:bodyPr>
          <a:lstStyle/>
          <a:p>
            <a:endParaRPr lang="de-DE"/>
          </a:p>
        </p:txBody>
      </p:sp>
      <p:sp>
        <p:nvSpPr>
          <p:cNvPr id="11" name="Freeform 10"/>
          <p:cNvSpPr>
            <a:spLocks/>
          </p:cNvSpPr>
          <p:nvPr/>
        </p:nvSpPr>
        <p:spPr bwMode="auto">
          <a:xfrm>
            <a:off x="4106863" y="3502025"/>
            <a:ext cx="4086225" cy="503238"/>
          </a:xfrm>
          <a:custGeom>
            <a:avLst/>
            <a:gdLst>
              <a:gd name="T0" fmla="*/ 0 w 2573"/>
              <a:gd name="T1" fmla="*/ 263525 h 317"/>
              <a:gd name="T2" fmla="*/ 1265729 w 2573"/>
              <a:gd name="T3" fmla="*/ 263525 h 317"/>
              <a:gd name="T4" fmla="*/ 1754869 w 2573"/>
              <a:gd name="T5" fmla="*/ 0 h 317"/>
              <a:gd name="T6" fmla="*/ 2269419 w 2573"/>
              <a:gd name="T7" fmla="*/ 250825 h 317"/>
              <a:gd name="T8" fmla="*/ 2682330 w 2573"/>
              <a:gd name="T9" fmla="*/ 501650 h 317"/>
              <a:gd name="T10" fmla="*/ 3107945 w 2573"/>
              <a:gd name="T11" fmla="*/ 238125 h 317"/>
              <a:gd name="T12" fmla="*/ 4086225 w 2573"/>
              <a:gd name="T13" fmla="*/ 263525 h 317"/>
              <a:gd name="T14" fmla="*/ 0 60000 65536"/>
              <a:gd name="T15" fmla="*/ 0 60000 65536"/>
              <a:gd name="T16" fmla="*/ 0 60000 65536"/>
              <a:gd name="T17" fmla="*/ 0 60000 65536"/>
              <a:gd name="T18" fmla="*/ 0 60000 65536"/>
              <a:gd name="T19" fmla="*/ 0 60000 65536"/>
              <a:gd name="T20" fmla="*/ 0 60000 65536"/>
              <a:gd name="T21" fmla="*/ 0 w 2573"/>
              <a:gd name="T22" fmla="*/ 0 h 317"/>
              <a:gd name="T23" fmla="*/ 2573 w 2573"/>
              <a:gd name="T24" fmla="*/ 317 h 3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73" h="317">
                <a:moveTo>
                  <a:pt x="0" y="166"/>
                </a:moveTo>
                <a:lnTo>
                  <a:pt x="797" y="166"/>
                </a:lnTo>
                <a:cubicBezTo>
                  <a:pt x="981" y="138"/>
                  <a:pt x="1000" y="1"/>
                  <a:pt x="1105" y="0"/>
                </a:cubicBezTo>
                <a:cubicBezTo>
                  <a:pt x="1206" y="1"/>
                  <a:pt x="1219" y="141"/>
                  <a:pt x="1429" y="158"/>
                </a:cubicBezTo>
                <a:cubicBezTo>
                  <a:pt x="1526" y="211"/>
                  <a:pt x="1601" y="317"/>
                  <a:pt x="1689" y="316"/>
                </a:cubicBezTo>
                <a:cubicBezTo>
                  <a:pt x="1777" y="315"/>
                  <a:pt x="1810" y="175"/>
                  <a:pt x="1957" y="150"/>
                </a:cubicBezTo>
                <a:lnTo>
                  <a:pt x="2573" y="166"/>
                </a:lnTo>
              </a:path>
            </a:pathLst>
          </a:custGeom>
          <a:noFill/>
          <a:ln w="25400">
            <a:solidFill>
              <a:schemeClr val="tx1"/>
            </a:solidFill>
            <a:prstDash val="dash"/>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12" name="Text Box 11"/>
          <p:cNvSpPr txBox="1">
            <a:spLocks noChangeArrowheads="1"/>
          </p:cNvSpPr>
          <p:nvPr/>
        </p:nvSpPr>
        <p:spPr bwMode="auto">
          <a:xfrm>
            <a:off x="5307013" y="4362450"/>
            <a:ext cx="11176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b="1">
                <a:solidFill>
                  <a:schemeClr val="accent2"/>
                </a:solidFill>
                <a:latin typeface="Times New Roman" charset="0"/>
              </a:rPr>
              <a:t>20-30 m/s</a:t>
            </a:r>
          </a:p>
        </p:txBody>
      </p:sp>
      <p:sp>
        <p:nvSpPr>
          <p:cNvPr id="13" name="Text Box 12"/>
          <p:cNvSpPr txBox="1">
            <a:spLocks noChangeArrowheads="1"/>
          </p:cNvSpPr>
          <p:nvPr/>
        </p:nvSpPr>
        <p:spPr bwMode="auto">
          <a:xfrm>
            <a:off x="6259513" y="2897188"/>
            <a:ext cx="8128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b="1">
                <a:solidFill>
                  <a:schemeClr val="hlink"/>
                </a:solidFill>
                <a:latin typeface="Times New Roman" charset="0"/>
              </a:rPr>
              <a:t>15 m/s</a:t>
            </a:r>
          </a:p>
        </p:txBody>
      </p:sp>
      <p:sp>
        <p:nvSpPr>
          <p:cNvPr id="14" name="AutoShape 13"/>
          <p:cNvSpPr>
            <a:spLocks noChangeArrowheads="1"/>
          </p:cNvSpPr>
          <p:nvPr/>
        </p:nvSpPr>
        <p:spPr bwMode="auto">
          <a:xfrm>
            <a:off x="4773613" y="1114425"/>
            <a:ext cx="3006725" cy="1052513"/>
          </a:xfrm>
          <a:custGeom>
            <a:avLst/>
            <a:gdLst>
              <a:gd name="T0" fmla="*/ 364380270 w 21600"/>
              <a:gd name="T1" fmla="*/ 25643115 h 21600"/>
              <a:gd name="T2" fmla="*/ 209157953 w 21600"/>
              <a:gd name="T3" fmla="*/ 51286230 h 21600"/>
              <a:gd name="T4" fmla="*/ 53935635 w 21600"/>
              <a:gd name="T5" fmla="*/ 25643115 h 21600"/>
              <a:gd name="T6" fmla="*/ 209157953 w 21600"/>
              <a:gd name="T7" fmla="*/ 0 h 21600"/>
              <a:gd name="T8" fmla="*/ 0 60000 65536"/>
              <a:gd name="T9" fmla="*/ 0 60000 65536"/>
              <a:gd name="T10" fmla="*/ 0 60000 65536"/>
              <a:gd name="T11" fmla="*/ 0 60000 65536"/>
              <a:gd name="T12" fmla="*/ 4585 w 21600"/>
              <a:gd name="T13" fmla="*/ 4585 h 21600"/>
              <a:gd name="T14" fmla="*/ 17015 w 21600"/>
              <a:gd name="T15" fmla="*/ 17015 h 21600"/>
            </a:gdLst>
            <a:ahLst/>
            <a:cxnLst>
              <a:cxn ang="T8">
                <a:pos x="T0" y="T1"/>
              </a:cxn>
              <a:cxn ang="T9">
                <a:pos x="T2" y="T3"/>
              </a:cxn>
              <a:cxn ang="T10">
                <a:pos x="T4" y="T5"/>
              </a:cxn>
              <a:cxn ang="T11">
                <a:pos x="T6" y="T7"/>
              </a:cxn>
            </a:cxnLst>
            <a:rect l="T12" t="T13" r="T14" b="T15"/>
            <a:pathLst>
              <a:path w="21600" h="21600">
                <a:moveTo>
                  <a:pt x="0" y="0"/>
                </a:moveTo>
                <a:lnTo>
                  <a:pt x="5570" y="21600"/>
                </a:lnTo>
                <a:lnTo>
                  <a:pt x="16030" y="21600"/>
                </a:lnTo>
                <a:lnTo>
                  <a:pt x="21600" y="0"/>
                </a:lnTo>
                <a:close/>
              </a:path>
            </a:pathLst>
          </a:custGeom>
          <a:solidFill>
            <a:srgbClr val="99CCFF"/>
          </a:solidFill>
          <a:ln w="28575">
            <a:pattFill prst="pct20">
              <a:fgClr>
                <a:schemeClr val="bg1"/>
              </a:fgClr>
              <a:bgClr>
                <a:schemeClr val="hlink"/>
              </a:bgClr>
            </a:pattFill>
            <a:miter lim="800000"/>
            <a:headEnd/>
            <a:tailEnd/>
          </a:ln>
        </p:spPr>
        <p:txBody>
          <a:bodyPr anchor="ctr">
            <a:spAutoFit/>
          </a:bodyPr>
          <a:lstStyle/>
          <a:p>
            <a:endParaRPr lang="de-DE"/>
          </a:p>
        </p:txBody>
      </p:sp>
      <p:sp>
        <p:nvSpPr>
          <p:cNvPr id="15" name="AutoShape 14"/>
          <p:cNvSpPr>
            <a:spLocks noChangeArrowheads="1"/>
          </p:cNvSpPr>
          <p:nvPr/>
        </p:nvSpPr>
        <p:spPr bwMode="auto">
          <a:xfrm rot="10800000">
            <a:off x="6643688" y="4999038"/>
            <a:ext cx="473075" cy="1139825"/>
          </a:xfrm>
          <a:prstGeom prst="upArrow">
            <a:avLst>
              <a:gd name="adj1" fmla="val 50000"/>
              <a:gd name="adj2" fmla="val 60235"/>
            </a:avLst>
          </a:prstGeom>
          <a:solidFill>
            <a:schemeClr val="bg1"/>
          </a:solidFill>
          <a:ln w="25400">
            <a:solidFill>
              <a:srgbClr val="808080"/>
            </a:solidFill>
            <a:miter lim="800000"/>
            <a:headEnd/>
            <a:tailEnd/>
          </a:ln>
        </p:spPr>
        <p:txBody>
          <a:bodyPr wrap="none" anchor="ctr">
            <a:spAutoFit/>
          </a:bodyPr>
          <a:lstStyle/>
          <a:p>
            <a:endParaRPr lang="de-DE"/>
          </a:p>
        </p:txBody>
      </p:sp>
      <p:sp>
        <p:nvSpPr>
          <p:cNvPr id="16" name="AutoShape 15"/>
          <p:cNvSpPr>
            <a:spLocks noChangeArrowheads="1"/>
          </p:cNvSpPr>
          <p:nvPr/>
        </p:nvSpPr>
        <p:spPr bwMode="auto">
          <a:xfrm rot="5400000">
            <a:off x="7309644" y="5750719"/>
            <a:ext cx="474663" cy="1139825"/>
          </a:xfrm>
          <a:prstGeom prst="upArrow">
            <a:avLst>
              <a:gd name="adj1" fmla="val 50000"/>
              <a:gd name="adj2" fmla="val 60033"/>
            </a:avLst>
          </a:prstGeom>
          <a:solidFill>
            <a:schemeClr val="bg1"/>
          </a:solidFill>
          <a:ln w="25400">
            <a:solidFill>
              <a:srgbClr val="808080"/>
            </a:solidFill>
            <a:miter lim="800000"/>
            <a:headEnd/>
            <a:tailEnd/>
          </a:ln>
        </p:spPr>
        <p:txBody>
          <a:bodyPr wrap="none" anchor="ctr">
            <a:spAutoFit/>
          </a:bodyPr>
          <a:lstStyle/>
          <a:p>
            <a:endParaRPr lang="de-DE"/>
          </a:p>
        </p:txBody>
      </p:sp>
      <p:sp>
        <p:nvSpPr>
          <p:cNvPr id="17" name="AutoShape 16"/>
          <p:cNvSpPr>
            <a:spLocks noChangeArrowheads="1"/>
          </p:cNvSpPr>
          <p:nvPr/>
        </p:nvSpPr>
        <p:spPr bwMode="auto">
          <a:xfrm rot="-5400000">
            <a:off x="5947569" y="5750719"/>
            <a:ext cx="474663" cy="1139825"/>
          </a:xfrm>
          <a:prstGeom prst="upArrow">
            <a:avLst>
              <a:gd name="adj1" fmla="val 50000"/>
              <a:gd name="adj2" fmla="val 60033"/>
            </a:avLst>
          </a:prstGeom>
          <a:solidFill>
            <a:schemeClr val="bg1"/>
          </a:solidFill>
          <a:ln w="25400">
            <a:solidFill>
              <a:srgbClr val="808080"/>
            </a:solidFill>
            <a:miter lim="800000"/>
            <a:headEnd/>
            <a:tailEnd/>
          </a:ln>
        </p:spPr>
        <p:txBody>
          <a:bodyPr wrap="none" anchor="ctr">
            <a:spAutoFit/>
          </a:bodyPr>
          <a:lstStyle/>
          <a:p>
            <a:endParaRPr lang="de-DE"/>
          </a:p>
        </p:txBody>
      </p:sp>
      <p:grpSp>
        <p:nvGrpSpPr>
          <p:cNvPr id="2" name="Group 17"/>
          <p:cNvGrpSpPr>
            <a:grpSpLocks/>
          </p:cNvGrpSpPr>
          <p:nvPr/>
        </p:nvGrpSpPr>
        <p:grpSpPr bwMode="auto">
          <a:xfrm>
            <a:off x="8158163" y="5980113"/>
            <a:ext cx="682625" cy="577850"/>
            <a:chOff x="1430" y="3085"/>
            <a:chExt cx="431" cy="364"/>
          </a:xfrm>
        </p:grpSpPr>
        <p:sp>
          <p:nvSpPr>
            <p:cNvPr id="37911" name="AutoShape 18"/>
            <p:cNvSpPr>
              <a:spLocks noChangeArrowheads="1"/>
            </p:cNvSpPr>
            <p:nvPr/>
          </p:nvSpPr>
          <p:spPr bwMode="auto">
            <a:xfrm rot="5400000">
              <a:off x="1522" y="3093"/>
              <a:ext cx="347" cy="331"/>
            </a:xfrm>
            <a:custGeom>
              <a:avLst/>
              <a:gdLst>
                <a:gd name="T0" fmla="*/ 3 w 21600"/>
                <a:gd name="T1" fmla="*/ 0 h 21600"/>
                <a:gd name="T2" fmla="*/ 1 w 21600"/>
                <a:gd name="T3" fmla="*/ 3 h 21600"/>
                <a:gd name="T4" fmla="*/ 3 w 21600"/>
                <a:gd name="T5" fmla="*/ 1 h 21600"/>
                <a:gd name="T6" fmla="*/ 6 w 21600"/>
                <a:gd name="T7" fmla="*/ 3 h 21600"/>
                <a:gd name="T8" fmla="*/ 5 w 21600"/>
                <a:gd name="T9" fmla="*/ 4 h 21600"/>
                <a:gd name="T10" fmla="*/ 3 w 21600"/>
                <a:gd name="T11" fmla="*/ 3 h 21600"/>
                <a:gd name="T12" fmla="*/ 0 60000 65536"/>
                <a:gd name="T13" fmla="*/ 0 60000 65536"/>
                <a:gd name="T14" fmla="*/ 0 60000 65536"/>
                <a:gd name="T15" fmla="*/ 0 60000 65536"/>
                <a:gd name="T16" fmla="*/ 0 60000 65536"/>
                <a:gd name="T17" fmla="*/ 0 60000 65536"/>
                <a:gd name="T18" fmla="*/ 3175 w 21600"/>
                <a:gd name="T19" fmla="*/ 3132 h 21600"/>
                <a:gd name="T20" fmla="*/ 18425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2"/>
            </a:solidFill>
            <a:ln w="25400">
              <a:solidFill>
                <a:schemeClr val="tx1"/>
              </a:solidFill>
              <a:miter lim="800000"/>
              <a:headEnd/>
              <a:tailEnd/>
            </a:ln>
          </p:spPr>
          <p:txBody>
            <a:bodyPr wrap="none" anchor="ctr">
              <a:spAutoFit/>
            </a:bodyPr>
            <a:lstStyle/>
            <a:p>
              <a:endParaRPr lang="de-DE"/>
            </a:p>
          </p:txBody>
        </p:sp>
        <p:sp>
          <p:nvSpPr>
            <p:cNvPr id="37912" name="AutoShape 19"/>
            <p:cNvSpPr>
              <a:spLocks noChangeArrowheads="1"/>
            </p:cNvSpPr>
            <p:nvPr/>
          </p:nvSpPr>
          <p:spPr bwMode="auto">
            <a:xfrm rot="-5400000">
              <a:off x="1422" y="3110"/>
              <a:ext cx="347" cy="331"/>
            </a:xfrm>
            <a:custGeom>
              <a:avLst/>
              <a:gdLst>
                <a:gd name="T0" fmla="*/ 3 w 21600"/>
                <a:gd name="T1" fmla="*/ 0 h 21600"/>
                <a:gd name="T2" fmla="*/ 1 w 21600"/>
                <a:gd name="T3" fmla="*/ 3 h 21600"/>
                <a:gd name="T4" fmla="*/ 3 w 21600"/>
                <a:gd name="T5" fmla="*/ 1 h 21600"/>
                <a:gd name="T6" fmla="*/ 6 w 21600"/>
                <a:gd name="T7" fmla="*/ 3 h 21600"/>
                <a:gd name="T8" fmla="*/ 5 w 21600"/>
                <a:gd name="T9" fmla="*/ 4 h 21600"/>
                <a:gd name="T10" fmla="*/ 3 w 21600"/>
                <a:gd name="T11" fmla="*/ 3 h 21600"/>
                <a:gd name="T12" fmla="*/ 0 60000 65536"/>
                <a:gd name="T13" fmla="*/ 0 60000 65536"/>
                <a:gd name="T14" fmla="*/ 0 60000 65536"/>
                <a:gd name="T15" fmla="*/ 0 60000 65536"/>
                <a:gd name="T16" fmla="*/ 0 60000 65536"/>
                <a:gd name="T17" fmla="*/ 0 60000 65536"/>
                <a:gd name="T18" fmla="*/ 3175 w 21600"/>
                <a:gd name="T19" fmla="*/ 3132 h 21600"/>
                <a:gd name="T20" fmla="*/ 18425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2"/>
            </a:solidFill>
            <a:ln w="25400">
              <a:solidFill>
                <a:schemeClr val="tx1"/>
              </a:solidFill>
              <a:miter lim="800000"/>
              <a:headEnd/>
              <a:tailEnd/>
            </a:ln>
          </p:spPr>
          <p:txBody>
            <a:bodyPr wrap="none" anchor="ctr">
              <a:spAutoFit/>
            </a:bodyPr>
            <a:lstStyle/>
            <a:p>
              <a:endParaRPr lang="de-DE"/>
            </a:p>
          </p:txBody>
        </p:sp>
      </p:grpSp>
      <p:grpSp>
        <p:nvGrpSpPr>
          <p:cNvPr id="18" name="Group 20"/>
          <p:cNvGrpSpPr>
            <a:grpSpLocks/>
          </p:cNvGrpSpPr>
          <p:nvPr/>
        </p:nvGrpSpPr>
        <p:grpSpPr bwMode="auto">
          <a:xfrm flipH="1">
            <a:off x="4808538" y="5980113"/>
            <a:ext cx="692150" cy="577850"/>
            <a:chOff x="1430" y="3085"/>
            <a:chExt cx="431" cy="364"/>
          </a:xfrm>
        </p:grpSpPr>
        <p:sp>
          <p:nvSpPr>
            <p:cNvPr id="37909" name="AutoShape 21"/>
            <p:cNvSpPr>
              <a:spLocks noChangeArrowheads="1"/>
            </p:cNvSpPr>
            <p:nvPr/>
          </p:nvSpPr>
          <p:spPr bwMode="auto">
            <a:xfrm rot="5400000">
              <a:off x="1522" y="3093"/>
              <a:ext cx="347" cy="331"/>
            </a:xfrm>
            <a:custGeom>
              <a:avLst/>
              <a:gdLst>
                <a:gd name="T0" fmla="*/ 3 w 21600"/>
                <a:gd name="T1" fmla="*/ 0 h 21600"/>
                <a:gd name="T2" fmla="*/ 1 w 21600"/>
                <a:gd name="T3" fmla="*/ 3 h 21600"/>
                <a:gd name="T4" fmla="*/ 3 w 21600"/>
                <a:gd name="T5" fmla="*/ 1 h 21600"/>
                <a:gd name="T6" fmla="*/ 6 w 21600"/>
                <a:gd name="T7" fmla="*/ 3 h 21600"/>
                <a:gd name="T8" fmla="*/ 5 w 21600"/>
                <a:gd name="T9" fmla="*/ 4 h 21600"/>
                <a:gd name="T10" fmla="*/ 3 w 21600"/>
                <a:gd name="T11" fmla="*/ 3 h 21600"/>
                <a:gd name="T12" fmla="*/ 0 60000 65536"/>
                <a:gd name="T13" fmla="*/ 0 60000 65536"/>
                <a:gd name="T14" fmla="*/ 0 60000 65536"/>
                <a:gd name="T15" fmla="*/ 0 60000 65536"/>
                <a:gd name="T16" fmla="*/ 0 60000 65536"/>
                <a:gd name="T17" fmla="*/ 0 60000 65536"/>
                <a:gd name="T18" fmla="*/ 3175 w 21600"/>
                <a:gd name="T19" fmla="*/ 3132 h 21600"/>
                <a:gd name="T20" fmla="*/ 18425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2"/>
            </a:solidFill>
            <a:ln w="25400">
              <a:solidFill>
                <a:schemeClr val="tx1"/>
              </a:solidFill>
              <a:miter lim="800000"/>
              <a:headEnd/>
              <a:tailEnd/>
            </a:ln>
          </p:spPr>
          <p:txBody>
            <a:bodyPr wrap="none" anchor="ctr">
              <a:spAutoFit/>
            </a:bodyPr>
            <a:lstStyle/>
            <a:p>
              <a:endParaRPr lang="de-DE"/>
            </a:p>
          </p:txBody>
        </p:sp>
        <p:sp>
          <p:nvSpPr>
            <p:cNvPr id="37910" name="AutoShape 22"/>
            <p:cNvSpPr>
              <a:spLocks noChangeArrowheads="1"/>
            </p:cNvSpPr>
            <p:nvPr/>
          </p:nvSpPr>
          <p:spPr bwMode="auto">
            <a:xfrm rot="-5400000">
              <a:off x="1422" y="3110"/>
              <a:ext cx="347" cy="331"/>
            </a:xfrm>
            <a:custGeom>
              <a:avLst/>
              <a:gdLst>
                <a:gd name="T0" fmla="*/ 3 w 21600"/>
                <a:gd name="T1" fmla="*/ 0 h 21600"/>
                <a:gd name="T2" fmla="*/ 1 w 21600"/>
                <a:gd name="T3" fmla="*/ 3 h 21600"/>
                <a:gd name="T4" fmla="*/ 3 w 21600"/>
                <a:gd name="T5" fmla="*/ 1 h 21600"/>
                <a:gd name="T6" fmla="*/ 6 w 21600"/>
                <a:gd name="T7" fmla="*/ 3 h 21600"/>
                <a:gd name="T8" fmla="*/ 5 w 21600"/>
                <a:gd name="T9" fmla="*/ 4 h 21600"/>
                <a:gd name="T10" fmla="*/ 3 w 21600"/>
                <a:gd name="T11" fmla="*/ 3 h 21600"/>
                <a:gd name="T12" fmla="*/ 0 60000 65536"/>
                <a:gd name="T13" fmla="*/ 0 60000 65536"/>
                <a:gd name="T14" fmla="*/ 0 60000 65536"/>
                <a:gd name="T15" fmla="*/ 0 60000 65536"/>
                <a:gd name="T16" fmla="*/ 0 60000 65536"/>
                <a:gd name="T17" fmla="*/ 0 60000 65536"/>
                <a:gd name="T18" fmla="*/ 3175 w 21600"/>
                <a:gd name="T19" fmla="*/ 3132 h 21600"/>
                <a:gd name="T20" fmla="*/ 18425 w 21600"/>
                <a:gd name="T21" fmla="*/ 18468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1" y="10799"/>
                  </a:ln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chemeClr val="accent2"/>
            </a:solidFill>
            <a:ln w="25400">
              <a:solidFill>
                <a:schemeClr val="tx1"/>
              </a:solidFill>
              <a:miter lim="800000"/>
              <a:headEnd/>
              <a:tailEnd/>
            </a:ln>
          </p:spPr>
          <p:txBody>
            <a:bodyPr wrap="none" anchor="ctr">
              <a:spAutoFit/>
            </a:bodyPr>
            <a:lstStyle/>
            <a:p>
              <a:endParaRPr lang="de-DE"/>
            </a:p>
          </p:txBody>
        </p:sp>
      </p:grpSp>
      <p:sp>
        <p:nvSpPr>
          <p:cNvPr id="24" name="Text Box 23"/>
          <p:cNvSpPr txBox="1">
            <a:spLocks noChangeArrowheads="1"/>
          </p:cNvSpPr>
          <p:nvPr/>
        </p:nvSpPr>
        <p:spPr bwMode="auto">
          <a:xfrm>
            <a:off x="304800" y="3760788"/>
            <a:ext cx="300672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Böenwalze 30 - 50 kt, bis zu 20 km vor dem Gewitter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nodeType="afterGroup">
                            <p:stCondLst>
                              <p:cond delay="500"/>
                            </p:stCondLst>
                            <p:childTnLst>
                              <p:par>
                                <p:cTn id="9" presetID="1" presetClass="entr" presetSubtype="0" fill="hold" nodeType="afterEffect">
                                  <p:stCondLst>
                                    <p:cond delay="1000"/>
                                  </p:stCondLst>
                                  <p:childTnLst>
                                    <p:set>
                                      <p:cBhvr>
                                        <p:cTn id="10" dur="1" fill="hold">
                                          <p:stCondLst>
                                            <p:cond delay="499"/>
                                          </p:stCondLst>
                                        </p:cTn>
                                        <p:tgtEl>
                                          <p:spTgt spid="4"/>
                                        </p:tgtEl>
                                        <p:attrNameLst>
                                          <p:attrName>style.visibility</p:attrName>
                                        </p:attrNameLst>
                                      </p:cBhvr>
                                      <p:to>
                                        <p:strVal val="visible"/>
                                      </p:to>
                                    </p:set>
                                  </p:childTnLst>
                                </p:cTn>
                              </p:par>
                            </p:childTnLst>
                          </p:cTn>
                        </p:par>
                        <p:par>
                          <p:cTn id="11" fill="hold" nodeType="afterGroup">
                            <p:stCondLst>
                              <p:cond delay="2000"/>
                            </p:stCondLst>
                            <p:childTnLst>
                              <p:par>
                                <p:cTn id="12" presetID="17" presetClass="entr" presetSubtype="4" fill="hold" nodeType="afterEffect">
                                  <p:stCondLst>
                                    <p:cond delay="100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ppt_h/2"/>
                                          </p:val>
                                        </p:tav>
                                        <p:tav tm="100000">
                                          <p:val>
                                            <p:strVal val="#ppt_y"/>
                                          </p:val>
                                        </p:tav>
                                      </p:tavLst>
                                    </p:anim>
                                    <p:anim calcmode="lin" valueType="num">
                                      <p:cBhvr>
                                        <p:cTn id="16" dur="500" fill="hold"/>
                                        <p:tgtEl>
                                          <p:spTgt spid="7"/>
                                        </p:tgtEl>
                                        <p:attrNameLst>
                                          <p:attrName>ppt_w</p:attrName>
                                        </p:attrNameLst>
                                      </p:cBhvr>
                                      <p:tavLst>
                                        <p:tav tm="0">
                                          <p:val>
                                            <p:strVal val="#ppt_w"/>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childTnLst>
                                </p:cTn>
                              </p:par>
                            </p:childTnLst>
                          </p:cTn>
                        </p:par>
                        <p:par>
                          <p:cTn id="18" fill="hold" nodeType="afterGroup">
                            <p:stCondLst>
                              <p:cond delay="3500"/>
                            </p:stCondLst>
                            <p:childTnLst>
                              <p:par>
                                <p:cTn id="19" presetID="22" presetClass="entr" presetSubtype="4"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left)">
                                      <p:cBhvr>
                                        <p:cTn id="26" dur="500"/>
                                        <p:tgtEl>
                                          <p:spTgt spid="6">
                                            <p:txEl>
                                              <p:pRg st="0" end="0"/>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nodeType="afterGroup">
                            <p:stCondLst>
                              <p:cond delay="500"/>
                            </p:stCondLst>
                            <p:childTnLst>
                              <p:par>
                                <p:cTn id="33" presetID="22" presetClass="entr" presetSubtype="4"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up)">
                                      <p:cBhvr>
                                        <p:cTn id="40" dur="500"/>
                                        <p:tgtEl>
                                          <p:spTgt spid="10"/>
                                        </p:tgtEl>
                                      </p:cBhvr>
                                    </p:animEffect>
                                  </p:childTnLst>
                                </p:cTn>
                              </p:par>
                            </p:childTnLst>
                          </p:cTn>
                        </p:par>
                        <p:par>
                          <p:cTn id="41" fill="hold" nodeType="afterGroup">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up)">
                                      <p:cBhvr>
                                        <p:cTn id="44" dur="500"/>
                                        <p:tgtEl>
                                          <p:spTgt spid="13"/>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17" presetClass="entr" presetSubtype="4"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ppt_x</p:attrName>
                                        </p:attrNameLst>
                                      </p:cBhvr>
                                      <p:tavLst>
                                        <p:tav tm="0">
                                          <p:val>
                                            <p:strVal val="#ppt_x"/>
                                          </p:val>
                                        </p:tav>
                                        <p:tav tm="100000">
                                          <p:val>
                                            <p:strVal val="#ppt_x"/>
                                          </p:val>
                                        </p:tav>
                                      </p:tavLst>
                                    </p:anim>
                                    <p:anim calcmode="lin" valueType="num">
                                      <p:cBhvr>
                                        <p:cTn id="50" dur="500" fill="hold"/>
                                        <p:tgtEl>
                                          <p:spTgt spid="11"/>
                                        </p:tgtEl>
                                        <p:attrNameLst>
                                          <p:attrName>ppt_y</p:attrName>
                                        </p:attrNameLst>
                                      </p:cBhvr>
                                      <p:tavLst>
                                        <p:tav tm="0">
                                          <p:val>
                                            <p:strVal val="#ppt_y+#ppt_h/2"/>
                                          </p:val>
                                        </p:tav>
                                        <p:tav tm="100000">
                                          <p:val>
                                            <p:strVal val="#ppt_y"/>
                                          </p:val>
                                        </p:tav>
                                      </p:tavLst>
                                    </p:anim>
                                    <p:anim calcmode="lin" valueType="num">
                                      <p:cBhvr>
                                        <p:cTn id="51" dur="500" fill="hold"/>
                                        <p:tgtEl>
                                          <p:spTgt spid="11"/>
                                        </p:tgtEl>
                                        <p:attrNameLst>
                                          <p:attrName>ppt_w</p:attrName>
                                        </p:attrNameLst>
                                      </p:cBhvr>
                                      <p:tavLst>
                                        <p:tav tm="0">
                                          <p:val>
                                            <p:strVal val="#ppt_w"/>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wipe(left)">
                                      <p:cBhvr>
                                        <p:cTn id="57" dur="500"/>
                                        <p:tgtEl>
                                          <p:spTgt spid="8"/>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wipe(up)">
                                      <p:cBhvr>
                                        <p:cTn id="62" dur="500"/>
                                        <p:tgtEl>
                                          <p:spTgt spid="15"/>
                                        </p:tgtEl>
                                      </p:cBhvr>
                                    </p:animEffect>
                                  </p:childTnLst>
                                </p:cTn>
                              </p:par>
                            </p:childTnLst>
                          </p:cTn>
                        </p:par>
                        <p:par>
                          <p:cTn id="63" fill="hold" nodeType="afterGroup">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nodeType="afterGroup">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right)">
                                      <p:cBhvr>
                                        <p:cTn id="70" dur="500"/>
                                        <p:tgtEl>
                                          <p:spTgt spid="17"/>
                                        </p:tgtEl>
                                      </p:cBhvr>
                                    </p:animEffect>
                                  </p:childTnLst>
                                </p:cTn>
                              </p:par>
                            </p:childTnLst>
                          </p:cTn>
                        </p:par>
                        <p:par>
                          <p:cTn id="71" fill="hold" nodeType="afterGroup">
                            <p:stCondLst>
                              <p:cond delay="1500"/>
                            </p:stCondLst>
                            <p:childTnLst>
                              <p:par>
                                <p:cTn id="72" presetID="19" presetClass="entr" presetSubtype="10"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p:cTn id="74" dur="5000" fill="hold"/>
                                        <p:tgtEl>
                                          <p:spTgt spid="2"/>
                                        </p:tgtEl>
                                        <p:attrNameLst>
                                          <p:attrName>ppt_w</p:attrName>
                                        </p:attrNameLst>
                                      </p:cBhvr>
                                      <p:tavLst>
                                        <p:tav tm="0" fmla="#ppt_w*sin(2.5*pi*$)">
                                          <p:val>
                                            <p:fltVal val="0"/>
                                          </p:val>
                                        </p:tav>
                                        <p:tav tm="100000">
                                          <p:val>
                                            <p:fltVal val="1"/>
                                          </p:val>
                                        </p:tav>
                                      </p:tavLst>
                                    </p:anim>
                                    <p:anim calcmode="lin" valueType="num">
                                      <p:cBhvr>
                                        <p:cTn id="75" dur="5000" fill="hold"/>
                                        <p:tgtEl>
                                          <p:spTgt spid="2"/>
                                        </p:tgtEl>
                                        <p:attrNameLst>
                                          <p:attrName>ppt_h</p:attrName>
                                        </p:attrNameLst>
                                      </p:cBhvr>
                                      <p:tavLst>
                                        <p:tav tm="0">
                                          <p:val>
                                            <p:strVal val="#ppt_h"/>
                                          </p:val>
                                        </p:tav>
                                        <p:tav tm="100000">
                                          <p:val>
                                            <p:strVal val="#ppt_h"/>
                                          </p:val>
                                        </p:tav>
                                      </p:tavLst>
                                    </p:anim>
                                  </p:childTnLst>
                                </p:cTn>
                              </p:par>
                            </p:childTnLst>
                          </p:cTn>
                        </p:par>
                        <p:par>
                          <p:cTn id="76" fill="hold" nodeType="afterGroup">
                            <p:stCondLst>
                              <p:cond delay="6500"/>
                            </p:stCondLst>
                            <p:childTnLst>
                              <p:par>
                                <p:cTn id="77" presetID="19" presetClass="entr" presetSubtype="1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5000" fill="hold"/>
                                        <p:tgtEl>
                                          <p:spTgt spid="18"/>
                                        </p:tgtEl>
                                        <p:attrNameLst>
                                          <p:attrName>ppt_w</p:attrName>
                                        </p:attrNameLst>
                                      </p:cBhvr>
                                      <p:tavLst>
                                        <p:tav tm="0" fmla="#ppt_w*sin(2.5*pi*$)">
                                          <p:val>
                                            <p:fltVal val="0"/>
                                          </p:val>
                                        </p:tav>
                                        <p:tav tm="100000">
                                          <p:val>
                                            <p:fltVal val="1"/>
                                          </p:val>
                                        </p:tav>
                                      </p:tavLst>
                                    </p:anim>
                                    <p:anim calcmode="lin" valueType="num">
                                      <p:cBhvr>
                                        <p:cTn id="80" dur="5000" fill="hold"/>
                                        <p:tgtEl>
                                          <p:spTgt spid="18"/>
                                        </p:tgtEl>
                                        <p:attrNameLst>
                                          <p:attrName>ppt_h</p:attrName>
                                        </p:attrNameLst>
                                      </p:cBhvr>
                                      <p:tavLst>
                                        <p:tav tm="0">
                                          <p:val>
                                            <p:strVal val="#ppt_h"/>
                                          </p:val>
                                        </p:tav>
                                        <p:tav tm="100000">
                                          <p:val>
                                            <p:strVal val="#ppt_h"/>
                                          </p:val>
                                        </p:tav>
                                      </p:tavLst>
                                    </p:anim>
                                  </p:childTnLst>
                                </p:cTn>
                              </p:par>
                            </p:childTnLst>
                          </p:cTn>
                        </p:par>
                        <p:par>
                          <p:cTn id="81" fill="hold" nodeType="afterGroup">
                            <p:stCondLst>
                              <p:cond delay="11500"/>
                            </p:stCondLst>
                            <p:childTnLst>
                              <p:par>
                                <p:cTn id="82" presetID="22" presetClass="entr" presetSubtype="8"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wipe(left)">
                                      <p:cBhvr>
                                        <p:cTn id="8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build="p" autoUpdateAnimBg="0"/>
      <p:bldP spid="8" grpId="0" autoUpdateAnimBg="0"/>
      <p:bldP spid="9" grpId="0" animBg="1"/>
      <p:bldP spid="10" grpId="0" animBg="1"/>
      <p:bldP spid="11" grpId="0" animBg="1"/>
      <p:bldP spid="12" grpId="0" autoUpdateAnimBg="0"/>
      <p:bldP spid="13" grpId="0" autoUpdateAnimBg="0"/>
      <p:bldP spid="14" grpId="0" animBg="1"/>
      <p:bldP spid="15" grpId="0" animBg="1"/>
      <p:bldP spid="16" grpId="0" animBg="1"/>
      <p:bldP spid="17" grpId="0" animBg="1"/>
      <p:bldP spid="2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2" descr="imrs.ph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100108"/>
          </a:xfrm>
          <a:prstGeom prst="rect">
            <a:avLst/>
          </a:prstGeom>
        </p:spPr>
      </p:pic>
    </p:spTree>
    <p:extLst>
      <p:ext uri="{BB962C8B-B14F-4D97-AF65-F5344CB8AC3E}">
        <p14:creationId xmlns:p14="http://schemas.microsoft.com/office/powerpoint/2010/main" val="1039487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9F0215D-1BAC-1B43-BDEF-4FF0ED1BE177}"/>
              </a:ext>
            </a:extLst>
          </p:cNvPr>
          <p:cNvPicPr>
            <a:picLocks noChangeAspect="1"/>
          </p:cNvPicPr>
          <p:nvPr/>
        </p:nvPicPr>
        <p:blipFill>
          <a:blip r:embed="rId2"/>
          <a:stretch>
            <a:fillRect/>
          </a:stretch>
        </p:blipFill>
        <p:spPr>
          <a:xfrm>
            <a:off x="0" y="383976"/>
            <a:ext cx="9144000" cy="6090047"/>
          </a:xfrm>
          <a:prstGeom prst="rect">
            <a:avLst/>
          </a:prstGeom>
        </p:spPr>
      </p:pic>
    </p:spTree>
    <p:extLst>
      <p:ext uri="{BB962C8B-B14F-4D97-AF65-F5344CB8AC3E}">
        <p14:creationId xmlns:p14="http://schemas.microsoft.com/office/powerpoint/2010/main" val="1200566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4" name="Text Box 3"/>
          <p:cNvSpPr txBox="1">
            <a:spLocks noChangeArrowheads="1"/>
          </p:cNvSpPr>
          <p:nvPr/>
        </p:nvSpPr>
        <p:spPr bwMode="auto">
          <a:xfrm>
            <a:off x="304800" y="1366838"/>
            <a:ext cx="2797175"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Auflösungsstadium</a:t>
            </a:r>
          </a:p>
        </p:txBody>
      </p:sp>
      <p:sp>
        <p:nvSpPr>
          <p:cNvPr id="5" name="Text Box 4"/>
          <p:cNvSpPr txBox="1">
            <a:spLocks noChangeArrowheads="1"/>
          </p:cNvSpPr>
          <p:nvPr/>
        </p:nvSpPr>
        <p:spPr bwMode="auto">
          <a:xfrm>
            <a:off x="323850" y="2540000"/>
            <a:ext cx="253206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Nur noch Abwinde</a:t>
            </a:r>
          </a:p>
          <a:p>
            <a:pPr>
              <a:spcBef>
                <a:spcPct val="50000"/>
              </a:spcBef>
            </a:pPr>
            <a:r>
              <a:rPr lang="de-DE" sz="1800">
                <a:cs typeface="Arial" charset="0"/>
              </a:rPr>
              <a:t>Die Wolke löst sich auf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4" name="Text Box 3"/>
          <p:cNvSpPr txBox="1">
            <a:spLocks noChangeArrowheads="1"/>
          </p:cNvSpPr>
          <p:nvPr/>
        </p:nvSpPr>
        <p:spPr bwMode="auto">
          <a:xfrm>
            <a:off x="2062163" y="1600200"/>
            <a:ext cx="1531937"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Böenwalze</a:t>
            </a:r>
          </a:p>
          <a:p>
            <a:pPr>
              <a:spcBef>
                <a:spcPct val="50000"/>
              </a:spcBef>
            </a:pPr>
            <a:r>
              <a:rPr lang="de-DE" sz="1800">
                <a:cs typeface="Arial" charset="0"/>
              </a:rPr>
              <a:t>Windssprung</a:t>
            </a:r>
          </a:p>
          <a:p>
            <a:pPr>
              <a:spcBef>
                <a:spcPct val="50000"/>
              </a:spcBef>
            </a:pPr>
            <a:r>
              <a:rPr lang="de-DE" sz="1800">
                <a:cs typeface="Arial" charset="0"/>
              </a:rPr>
              <a:t>Turbulenzen</a:t>
            </a:r>
          </a:p>
          <a:p>
            <a:pPr>
              <a:spcBef>
                <a:spcPct val="50000"/>
              </a:spcBef>
            </a:pPr>
            <a:r>
              <a:rPr lang="de-DE" sz="1800">
                <a:cs typeface="Arial" charset="0"/>
              </a:rPr>
              <a:t>Hagel</a:t>
            </a:r>
          </a:p>
        </p:txBody>
      </p:sp>
      <p:sp>
        <p:nvSpPr>
          <p:cNvPr id="5" name="Text Box 4"/>
          <p:cNvSpPr txBox="1">
            <a:spLocks noChangeArrowheads="1"/>
          </p:cNvSpPr>
          <p:nvPr/>
        </p:nvSpPr>
        <p:spPr bwMode="auto">
          <a:xfrm>
            <a:off x="246063" y="1527175"/>
            <a:ext cx="14684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Gefahren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left)">
                                      <p:cBhvr>
                                        <p:cTn id="17" dur="500"/>
                                        <p:tgtEl>
                                          <p:spTgt spid="4">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left)">
                                      <p:cBhvr>
                                        <p:cTn id="22" dur="500"/>
                                        <p:tgtEl>
                                          <p:spTgt spid="4">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left)">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Sichtbehinderungen</a:t>
            </a:r>
          </a:p>
        </p:txBody>
      </p:sp>
      <p:sp>
        <p:nvSpPr>
          <p:cNvPr id="190467" name="Text Box 3"/>
          <p:cNvSpPr txBox="1">
            <a:spLocks noChangeArrowheads="1"/>
          </p:cNvSpPr>
          <p:nvPr/>
        </p:nvSpPr>
        <p:spPr bwMode="auto">
          <a:xfrm>
            <a:off x="1282700" y="1973263"/>
            <a:ext cx="7016750" cy="1604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sz="1800"/>
              <a:t>trockener Dunst: Rauch, Staub, F</a:t>
            </a:r>
            <a:r>
              <a:rPr lang="de-DE" sz="1600"/>
              <a:t>rel</a:t>
            </a:r>
            <a:r>
              <a:rPr lang="de-DE" sz="1800"/>
              <a:t> &lt; 60%, kaum Sichtbehinderung</a:t>
            </a:r>
          </a:p>
          <a:p>
            <a:pPr eaLnBrk="1" hangingPunct="1">
              <a:buFontTx/>
              <a:buChar char="•"/>
            </a:pPr>
            <a:r>
              <a:rPr lang="de-DE" sz="1800"/>
              <a:t>feuchter Dunst: Sicht über 1 km, kein Nässegefühl</a:t>
            </a:r>
          </a:p>
          <a:p>
            <a:pPr eaLnBrk="1" hangingPunct="1">
              <a:buFontTx/>
              <a:buChar char="•"/>
            </a:pPr>
            <a:r>
              <a:rPr lang="de-DE" sz="1800"/>
              <a:t>Nebel: Sicht unter 1 km, Nässegefühl, F</a:t>
            </a:r>
            <a:r>
              <a:rPr lang="de-DE" sz="1600"/>
              <a:t>rel</a:t>
            </a:r>
            <a:r>
              <a:rPr lang="de-DE" sz="1800"/>
              <a:t> = 100%, Kondensationskerne</a:t>
            </a:r>
          </a:p>
          <a:p>
            <a:pPr eaLnBrk="1" hangingPunct="1">
              <a:buFontTx/>
              <a:buChar char="•"/>
            </a:pPr>
            <a:r>
              <a:rPr lang="de-DE" sz="1800"/>
              <a:t>Niederschläge: Schnee, Regen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0467">
                                            <p:txEl>
                                              <p:pRg st="0" end="0"/>
                                            </p:txEl>
                                          </p:spTgt>
                                        </p:tgtEl>
                                        <p:attrNameLst>
                                          <p:attrName>style.visibility</p:attrName>
                                        </p:attrNameLst>
                                      </p:cBhvr>
                                      <p:to>
                                        <p:strVal val="visible"/>
                                      </p:to>
                                    </p:set>
                                    <p:anim calcmode="lin" valueType="num">
                                      <p:cBhvr additive="base">
                                        <p:cTn id="7" dur="500" fill="hold"/>
                                        <p:tgtEl>
                                          <p:spTgt spid="19046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04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0467">
                                            <p:txEl>
                                              <p:pRg st="1" end="1"/>
                                            </p:txEl>
                                          </p:spTgt>
                                        </p:tgtEl>
                                        <p:attrNameLst>
                                          <p:attrName>style.visibility</p:attrName>
                                        </p:attrNameLst>
                                      </p:cBhvr>
                                      <p:to>
                                        <p:strVal val="visible"/>
                                      </p:to>
                                    </p:set>
                                    <p:anim calcmode="lin" valueType="num">
                                      <p:cBhvr additive="base">
                                        <p:cTn id="13" dur="500" fill="hold"/>
                                        <p:tgtEl>
                                          <p:spTgt spid="19046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04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0467">
                                            <p:txEl>
                                              <p:pRg st="2" end="2"/>
                                            </p:txEl>
                                          </p:spTgt>
                                        </p:tgtEl>
                                        <p:attrNameLst>
                                          <p:attrName>style.visibility</p:attrName>
                                        </p:attrNameLst>
                                      </p:cBhvr>
                                      <p:to>
                                        <p:strVal val="visible"/>
                                      </p:to>
                                    </p:set>
                                    <p:anim calcmode="lin" valueType="num">
                                      <p:cBhvr additive="base">
                                        <p:cTn id="19" dur="500" fill="hold"/>
                                        <p:tgtEl>
                                          <p:spTgt spid="19046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04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0467">
                                            <p:txEl>
                                              <p:pRg st="3" end="3"/>
                                            </p:txEl>
                                          </p:spTgt>
                                        </p:tgtEl>
                                        <p:attrNameLst>
                                          <p:attrName>style.visibility</p:attrName>
                                        </p:attrNameLst>
                                      </p:cBhvr>
                                      <p:to>
                                        <p:strVal val="visible"/>
                                      </p:to>
                                    </p:set>
                                    <p:anim calcmode="lin" valueType="num">
                                      <p:cBhvr additive="base">
                                        <p:cTn id="25" dur="500" fill="hold"/>
                                        <p:tgtEl>
                                          <p:spTgt spid="19046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046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4" name="Text Box 3"/>
          <p:cNvSpPr txBox="1">
            <a:spLocks noChangeArrowheads="1"/>
          </p:cNvSpPr>
          <p:nvPr/>
        </p:nvSpPr>
        <p:spPr bwMode="auto">
          <a:xfrm>
            <a:off x="304800" y="1366838"/>
            <a:ext cx="14160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Vorboten</a:t>
            </a:r>
          </a:p>
        </p:txBody>
      </p:sp>
      <p:sp>
        <p:nvSpPr>
          <p:cNvPr id="5" name="Text Box 4"/>
          <p:cNvSpPr txBox="1">
            <a:spLocks noChangeArrowheads="1"/>
          </p:cNvSpPr>
          <p:nvPr/>
        </p:nvSpPr>
        <p:spPr bwMode="auto">
          <a:xfrm>
            <a:off x="304800" y="1984375"/>
            <a:ext cx="51990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Labilisierung in der Höhe: Altocu. cast.</a:t>
            </a:r>
          </a:p>
        </p:txBody>
      </p:sp>
      <p:pic>
        <p:nvPicPr>
          <p:cNvPr id="6" name="Picture 5" descr="acc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850" y="2354263"/>
            <a:ext cx="6216650" cy="402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81250B-DE0D-F44E-BC68-436BCB4CE211}"/>
              </a:ext>
            </a:extLst>
          </p:cNvPr>
          <p:cNvSpPr>
            <a:spLocks noGrp="1"/>
          </p:cNvSpPr>
          <p:nvPr>
            <p:ph type="title"/>
          </p:nvPr>
        </p:nvSpPr>
        <p:spPr/>
        <p:txBody>
          <a:bodyPr/>
          <a:lstStyle/>
          <a:p>
            <a:endParaRPr lang="de-DE"/>
          </a:p>
        </p:txBody>
      </p:sp>
      <p:pic>
        <p:nvPicPr>
          <p:cNvPr id="4" name="Grafik 3">
            <a:extLst>
              <a:ext uri="{FF2B5EF4-FFF2-40B4-BE49-F238E27FC236}">
                <a16:creationId xmlns:a16="http://schemas.microsoft.com/office/drawing/2014/main" id="{DB5D22E4-AE96-1F4C-BB0C-A923F5C7434F}"/>
              </a:ext>
            </a:extLst>
          </p:cNvPr>
          <p:cNvPicPr>
            <a:picLocks noChangeAspect="1"/>
          </p:cNvPicPr>
          <p:nvPr/>
        </p:nvPicPr>
        <p:blipFill>
          <a:blip r:embed="rId2"/>
          <a:stretch>
            <a:fillRect/>
          </a:stretch>
        </p:blipFill>
        <p:spPr>
          <a:xfrm>
            <a:off x="2000250" y="0"/>
            <a:ext cx="5143500" cy="6858000"/>
          </a:xfrm>
          <a:prstGeom prst="rect">
            <a:avLst/>
          </a:prstGeom>
        </p:spPr>
      </p:pic>
    </p:spTree>
    <p:extLst>
      <p:ext uri="{BB962C8B-B14F-4D97-AF65-F5344CB8AC3E}">
        <p14:creationId xmlns:p14="http://schemas.microsoft.com/office/powerpoint/2010/main" val="2317665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Gewitter</a:t>
            </a:r>
          </a:p>
        </p:txBody>
      </p:sp>
      <p:sp>
        <p:nvSpPr>
          <p:cNvPr id="4" name="Text Box 3"/>
          <p:cNvSpPr txBox="1">
            <a:spLocks noChangeArrowheads="1"/>
          </p:cNvSpPr>
          <p:nvPr/>
        </p:nvSpPr>
        <p:spPr bwMode="auto">
          <a:xfrm>
            <a:off x="304800" y="1366838"/>
            <a:ext cx="93345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Arten</a:t>
            </a:r>
          </a:p>
        </p:txBody>
      </p:sp>
      <p:sp>
        <p:nvSpPr>
          <p:cNvPr id="5" name="Text Box 4"/>
          <p:cNvSpPr txBox="1">
            <a:spLocks noChangeArrowheads="1"/>
          </p:cNvSpPr>
          <p:nvPr/>
        </p:nvSpPr>
        <p:spPr bwMode="auto">
          <a:xfrm>
            <a:off x="1536700" y="1960563"/>
            <a:ext cx="24161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2000">
                <a:cs typeface="Arial" charset="0"/>
              </a:rPr>
              <a:t>Luftmassengewitter</a:t>
            </a:r>
          </a:p>
        </p:txBody>
      </p:sp>
      <p:sp>
        <p:nvSpPr>
          <p:cNvPr id="6" name="Text Box 5"/>
          <p:cNvSpPr txBox="1">
            <a:spLocks noChangeArrowheads="1"/>
          </p:cNvSpPr>
          <p:nvPr/>
        </p:nvSpPr>
        <p:spPr bwMode="auto">
          <a:xfrm>
            <a:off x="5908675" y="1984375"/>
            <a:ext cx="16843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2000">
                <a:cs typeface="Arial" charset="0"/>
              </a:rPr>
              <a:t>Frontgewitter</a:t>
            </a:r>
          </a:p>
        </p:txBody>
      </p:sp>
      <p:sp>
        <p:nvSpPr>
          <p:cNvPr id="7" name="Text Box 6"/>
          <p:cNvSpPr txBox="1">
            <a:spLocks noChangeArrowheads="1"/>
          </p:cNvSpPr>
          <p:nvPr/>
        </p:nvSpPr>
        <p:spPr bwMode="auto">
          <a:xfrm>
            <a:off x="6019800" y="2563813"/>
            <a:ext cx="2122488"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Kaltfront-,</a:t>
            </a:r>
          </a:p>
          <a:p>
            <a:pPr>
              <a:spcBef>
                <a:spcPct val="50000"/>
              </a:spcBef>
            </a:pPr>
            <a:r>
              <a:rPr lang="de-DE" sz="1800">
                <a:cs typeface="Arial" charset="0"/>
              </a:rPr>
              <a:t>Warmfront-,</a:t>
            </a:r>
          </a:p>
          <a:p>
            <a:pPr>
              <a:spcBef>
                <a:spcPct val="50000"/>
              </a:spcBef>
            </a:pPr>
            <a:r>
              <a:rPr lang="de-DE" sz="1800">
                <a:cs typeface="Arial" charset="0"/>
              </a:rPr>
              <a:t>Okklusionsgewitter</a:t>
            </a:r>
          </a:p>
        </p:txBody>
      </p:sp>
      <p:sp>
        <p:nvSpPr>
          <p:cNvPr id="8" name="Text Box 7"/>
          <p:cNvSpPr txBox="1">
            <a:spLocks noChangeArrowheads="1"/>
          </p:cNvSpPr>
          <p:nvPr/>
        </p:nvSpPr>
        <p:spPr bwMode="auto">
          <a:xfrm>
            <a:off x="1611313" y="2563813"/>
            <a:ext cx="2917825"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Wärmegewitter</a:t>
            </a:r>
          </a:p>
          <a:p>
            <a:pPr>
              <a:spcBef>
                <a:spcPct val="50000"/>
              </a:spcBef>
            </a:pPr>
            <a:r>
              <a:rPr lang="de-DE" sz="1800">
                <a:cs typeface="Arial" charset="0"/>
              </a:rPr>
              <a:t>Orographische Gewitter</a:t>
            </a:r>
          </a:p>
          <a:p>
            <a:pPr>
              <a:spcBef>
                <a:spcPct val="50000"/>
              </a:spcBef>
            </a:pPr>
            <a:r>
              <a:rPr lang="de-DE" sz="1800">
                <a:cs typeface="Arial" charset="0"/>
              </a:rPr>
              <a:t>Gewitter durch Zyklonalität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wipe(left)">
                                      <p:cBhvr>
                                        <p:cTn id="27" dur="500"/>
                                        <p:tgtEl>
                                          <p:spTgt spid="8">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wipe(left)">
                                      <p:cBhvr>
                                        <p:cTn id="32" dur="500"/>
                                        <p:tgtEl>
                                          <p:spTgt spid="8">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wipe(left)">
                                      <p:cBhvr>
                                        <p:cTn id="37" dur="500"/>
                                        <p:tgtEl>
                                          <p:spTgt spid="7">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xEl>
                                              <p:pRg st="1" end="1"/>
                                            </p:txEl>
                                          </p:spTgt>
                                        </p:tgtEl>
                                        <p:attrNameLst>
                                          <p:attrName>style.visibility</p:attrName>
                                        </p:attrNameLst>
                                      </p:cBhvr>
                                      <p:to>
                                        <p:strVal val="visible"/>
                                      </p:to>
                                    </p:set>
                                    <p:animEffect transition="in" filter="wipe(left)">
                                      <p:cBhvr>
                                        <p:cTn id="42" dur="500"/>
                                        <p:tgtEl>
                                          <p:spTgt spid="7">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wipe(left)">
                                      <p:cBhvr>
                                        <p:cTn id="4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build="p" autoUpdateAnimBg="0"/>
      <p:bldP spid="8"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Lokale Windsysteme</a:t>
            </a:r>
          </a:p>
        </p:txBody>
      </p:sp>
      <p:sp>
        <p:nvSpPr>
          <p:cNvPr id="11" name="Text Box 3"/>
          <p:cNvSpPr txBox="1">
            <a:spLocks noChangeArrowheads="1"/>
          </p:cNvSpPr>
          <p:nvPr/>
        </p:nvSpPr>
        <p:spPr bwMode="auto">
          <a:xfrm>
            <a:off x="323850" y="1417638"/>
            <a:ext cx="28368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Land- und Seewind</a:t>
            </a:r>
          </a:p>
        </p:txBody>
      </p:sp>
      <p:pic>
        <p:nvPicPr>
          <p:cNvPr id="12" name="Picture 4" descr="son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588" y="1984375"/>
            <a:ext cx="11779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AutoShape 5"/>
          <p:cNvSpPr>
            <a:spLocks noChangeArrowheads="1"/>
          </p:cNvSpPr>
          <p:nvPr/>
        </p:nvSpPr>
        <p:spPr bwMode="auto">
          <a:xfrm>
            <a:off x="6151563" y="3371850"/>
            <a:ext cx="474662" cy="1139825"/>
          </a:xfrm>
          <a:prstGeom prst="upArrow">
            <a:avLst>
              <a:gd name="adj1" fmla="val 50000"/>
              <a:gd name="adj2" fmla="val 60034"/>
            </a:avLst>
          </a:prstGeom>
          <a:solidFill>
            <a:srgbClr val="FF0000"/>
          </a:solidFill>
          <a:ln w="25400">
            <a:solidFill>
              <a:srgbClr val="808080"/>
            </a:solidFill>
            <a:miter lim="800000"/>
            <a:headEnd/>
            <a:tailEnd/>
          </a:ln>
        </p:spPr>
        <p:txBody>
          <a:bodyPr wrap="none" anchor="ctr">
            <a:spAutoFit/>
          </a:bodyPr>
          <a:lstStyle/>
          <a:p>
            <a:endParaRPr lang="de-DE"/>
          </a:p>
        </p:txBody>
      </p:sp>
      <p:sp>
        <p:nvSpPr>
          <p:cNvPr id="14" name="AutoShape 6"/>
          <p:cNvSpPr>
            <a:spLocks noChangeArrowheads="1"/>
          </p:cNvSpPr>
          <p:nvPr/>
        </p:nvSpPr>
        <p:spPr bwMode="auto">
          <a:xfrm rot="10800000">
            <a:off x="1606550" y="3549650"/>
            <a:ext cx="474663" cy="1139825"/>
          </a:xfrm>
          <a:prstGeom prst="upArrow">
            <a:avLst>
              <a:gd name="adj1" fmla="val 50000"/>
              <a:gd name="adj2" fmla="val 60033"/>
            </a:avLst>
          </a:prstGeom>
          <a:solidFill>
            <a:schemeClr val="bg1"/>
          </a:solidFill>
          <a:ln w="25400">
            <a:solidFill>
              <a:srgbClr val="808080"/>
            </a:solidFill>
            <a:miter lim="800000"/>
            <a:headEnd/>
            <a:tailEnd/>
          </a:ln>
        </p:spPr>
        <p:txBody>
          <a:bodyPr wrap="none" anchor="ctr">
            <a:spAutoFit/>
          </a:bodyPr>
          <a:lstStyle/>
          <a:p>
            <a:endParaRPr lang="de-DE"/>
          </a:p>
        </p:txBody>
      </p:sp>
      <p:sp>
        <p:nvSpPr>
          <p:cNvPr id="15" name="Freeform 7"/>
          <p:cNvSpPr>
            <a:spLocks/>
          </p:cNvSpPr>
          <p:nvPr/>
        </p:nvSpPr>
        <p:spPr bwMode="auto">
          <a:xfrm>
            <a:off x="4133850" y="4910138"/>
            <a:ext cx="5010150" cy="301625"/>
          </a:xfrm>
          <a:custGeom>
            <a:avLst/>
            <a:gdLst>
              <a:gd name="T0" fmla="*/ 65067 w 3542"/>
              <a:gd name="T1" fmla="*/ 301625 h 190"/>
              <a:gd name="T2" fmla="*/ 824652 w 3542"/>
              <a:gd name="T3" fmla="*/ 25400 h 190"/>
              <a:gd name="T4" fmla="*/ 5010150 w 3542"/>
              <a:gd name="T5" fmla="*/ 12700 h 190"/>
              <a:gd name="T6" fmla="*/ 0 60000 65536"/>
              <a:gd name="T7" fmla="*/ 0 60000 65536"/>
              <a:gd name="T8" fmla="*/ 0 60000 65536"/>
              <a:gd name="T9" fmla="*/ 0 w 3542"/>
              <a:gd name="T10" fmla="*/ 0 h 190"/>
              <a:gd name="T11" fmla="*/ 3542 w 3542"/>
              <a:gd name="T12" fmla="*/ 190 h 190"/>
            </a:gdLst>
            <a:ahLst/>
            <a:cxnLst>
              <a:cxn ang="T6">
                <a:pos x="T0" y="T1"/>
              </a:cxn>
              <a:cxn ang="T7">
                <a:pos x="T2" y="T3"/>
              </a:cxn>
              <a:cxn ang="T8">
                <a:pos x="T4" y="T5"/>
              </a:cxn>
            </a:cxnLst>
            <a:rect l="T9" t="T10" r="T11" b="T12"/>
            <a:pathLst>
              <a:path w="3542" h="190">
                <a:moveTo>
                  <a:pt x="46" y="190"/>
                </a:moveTo>
                <a:cubicBezTo>
                  <a:pt x="136" y="161"/>
                  <a:pt x="0" y="46"/>
                  <a:pt x="583" y="16"/>
                </a:cubicBezTo>
                <a:cubicBezTo>
                  <a:pt x="907" y="0"/>
                  <a:pt x="2926" y="10"/>
                  <a:pt x="3542" y="8"/>
                </a:cubicBezTo>
              </a:path>
            </a:pathLst>
          </a:custGeom>
          <a:noFill/>
          <a:ln w="69850">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p>
        </p:txBody>
      </p:sp>
      <p:sp>
        <p:nvSpPr>
          <p:cNvPr id="16" name="Freeform 8"/>
          <p:cNvSpPr>
            <a:spLocks/>
          </p:cNvSpPr>
          <p:nvPr/>
        </p:nvSpPr>
        <p:spPr bwMode="auto">
          <a:xfrm>
            <a:off x="323850" y="5248275"/>
            <a:ext cx="3871913" cy="314325"/>
          </a:xfrm>
          <a:custGeom>
            <a:avLst/>
            <a:gdLst>
              <a:gd name="T0" fmla="*/ 0 w 2439"/>
              <a:gd name="T1" fmla="*/ 138113 h 198"/>
              <a:gd name="T2" fmla="*/ 327025 w 2439"/>
              <a:gd name="T3" fmla="*/ 312738 h 198"/>
              <a:gd name="T4" fmla="*/ 715963 w 2439"/>
              <a:gd name="T5" fmla="*/ 138113 h 198"/>
              <a:gd name="T6" fmla="*/ 1079500 w 2439"/>
              <a:gd name="T7" fmla="*/ 300038 h 198"/>
              <a:gd name="T8" fmla="*/ 1443038 w 2439"/>
              <a:gd name="T9" fmla="*/ 125413 h 198"/>
              <a:gd name="T10" fmla="*/ 1792288 w 2439"/>
              <a:gd name="T11" fmla="*/ 238125 h 198"/>
              <a:gd name="T12" fmla="*/ 2232025 w 2439"/>
              <a:gd name="T13" fmla="*/ 74613 h 198"/>
              <a:gd name="T14" fmla="*/ 2682875 w 2439"/>
              <a:gd name="T15" fmla="*/ 225425 h 198"/>
              <a:gd name="T16" fmla="*/ 3082925 w 2439"/>
              <a:gd name="T17" fmla="*/ 50800 h 198"/>
              <a:gd name="T18" fmla="*/ 3508375 w 2439"/>
              <a:gd name="T19" fmla="*/ 212725 h 198"/>
              <a:gd name="T20" fmla="*/ 3871913 w 2439"/>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9"/>
              <a:gd name="T34" fmla="*/ 0 h 198"/>
              <a:gd name="T35" fmla="*/ 2439 w 2439"/>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9" h="198">
                <a:moveTo>
                  <a:pt x="0" y="87"/>
                </a:moveTo>
                <a:cubicBezTo>
                  <a:pt x="34" y="105"/>
                  <a:pt x="131" y="197"/>
                  <a:pt x="206" y="197"/>
                </a:cubicBezTo>
                <a:cubicBezTo>
                  <a:pt x="281" y="187"/>
                  <a:pt x="375" y="81"/>
                  <a:pt x="451" y="87"/>
                </a:cubicBezTo>
                <a:cubicBezTo>
                  <a:pt x="527" y="93"/>
                  <a:pt x="604" y="180"/>
                  <a:pt x="680" y="189"/>
                </a:cubicBezTo>
                <a:cubicBezTo>
                  <a:pt x="756" y="198"/>
                  <a:pt x="834" y="85"/>
                  <a:pt x="909" y="79"/>
                </a:cubicBezTo>
                <a:cubicBezTo>
                  <a:pt x="984" y="73"/>
                  <a:pt x="1045" y="160"/>
                  <a:pt x="1129" y="150"/>
                </a:cubicBezTo>
                <a:cubicBezTo>
                  <a:pt x="1213" y="140"/>
                  <a:pt x="1314" y="41"/>
                  <a:pt x="1406" y="47"/>
                </a:cubicBezTo>
                <a:cubicBezTo>
                  <a:pt x="1498" y="53"/>
                  <a:pt x="1602" y="139"/>
                  <a:pt x="1690" y="142"/>
                </a:cubicBezTo>
                <a:cubicBezTo>
                  <a:pt x="1778" y="145"/>
                  <a:pt x="1857" y="49"/>
                  <a:pt x="1942" y="32"/>
                </a:cubicBezTo>
                <a:cubicBezTo>
                  <a:pt x="2027" y="15"/>
                  <a:pt x="2127" y="139"/>
                  <a:pt x="2210" y="134"/>
                </a:cubicBezTo>
                <a:cubicBezTo>
                  <a:pt x="2293" y="129"/>
                  <a:pt x="2391" y="28"/>
                  <a:pt x="2439" y="0"/>
                </a:cubicBezTo>
              </a:path>
            </a:pathLst>
          </a:custGeom>
          <a:noFill/>
          <a:ln w="6985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17" name="AutoShape 9"/>
          <p:cNvSpPr>
            <a:spLocks noChangeArrowheads="1"/>
          </p:cNvSpPr>
          <p:nvPr/>
        </p:nvSpPr>
        <p:spPr bwMode="auto">
          <a:xfrm>
            <a:off x="3119438" y="4246563"/>
            <a:ext cx="2066925" cy="350837"/>
          </a:xfrm>
          <a:prstGeom prst="rightArrow">
            <a:avLst>
              <a:gd name="adj1" fmla="val 50000"/>
              <a:gd name="adj2" fmla="val 147285"/>
            </a:avLst>
          </a:prstGeom>
          <a:solidFill>
            <a:srgbClr val="FFFF00"/>
          </a:solidFill>
          <a:ln w="25400">
            <a:solidFill>
              <a:schemeClr val="tx1"/>
            </a:solidFill>
            <a:miter lim="800000"/>
            <a:headEnd/>
            <a:tailEnd/>
          </a:ln>
        </p:spPr>
        <p:txBody>
          <a:bodyPr wrap="none" anchor="ctr">
            <a:spAutoFit/>
          </a:bodyPr>
          <a:lstStyle/>
          <a:p>
            <a:endParaRPr lang="de-DE"/>
          </a:p>
        </p:txBody>
      </p:sp>
      <p:sp>
        <p:nvSpPr>
          <p:cNvPr id="18" name="Text Box 10"/>
          <p:cNvSpPr txBox="1">
            <a:spLocks noChangeArrowheads="1"/>
          </p:cNvSpPr>
          <p:nvPr/>
        </p:nvSpPr>
        <p:spPr bwMode="auto">
          <a:xfrm>
            <a:off x="3578225" y="5721350"/>
            <a:ext cx="1069975"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Seewind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par>
                          <p:cTn id="13" fill="hold" nodeType="afterGroup">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ssolve">
                                      <p:cBhvr>
                                        <p:cTn id="21" dur="500"/>
                                        <p:tgtEl>
                                          <p:spTgt spid="1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left)">
                                      <p:cBhvr>
                                        <p:cTn id="36" dur="500"/>
                                        <p:tgtEl>
                                          <p:spTgt spid="17"/>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utoUpdateAnimBg="0"/>
      <p:bldP spid="13" grpId="0" animBg="1"/>
      <p:bldP spid="14" grpId="0" animBg="1"/>
      <p:bldP spid="15" grpId="0" animBg="1"/>
      <p:bldP spid="16" grpId="0" animBg="1"/>
      <p:bldP spid="17" grpId="0" animBg="1"/>
      <p:bldP spid="1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Lokale Windsysteme</a:t>
            </a:r>
          </a:p>
        </p:txBody>
      </p:sp>
      <p:sp>
        <p:nvSpPr>
          <p:cNvPr id="44036" name="Text Box 3"/>
          <p:cNvSpPr txBox="1">
            <a:spLocks noChangeArrowheads="1"/>
          </p:cNvSpPr>
          <p:nvPr/>
        </p:nvSpPr>
        <p:spPr bwMode="auto">
          <a:xfrm>
            <a:off x="323850" y="1417638"/>
            <a:ext cx="2836863"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Land- und Seewind</a:t>
            </a:r>
          </a:p>
        </p:txBody>
      </p:sp>
      <p:sp>
        <p:nvSpPr>
          <p:cNvPr id="5" name="AutoShape 4"/>
          <p:cNvSpPr>
            <a:spLocks noChangeArrowheads="1"/>
          </p:cNvSpPr>
          <p:nvPr/>
        </p:nvSpPr>
        <p:spPr bwMode="auto">
          <a:xfrm>
            <a:off x="1628775" y="3622675"/>
            <a:ext cx="474663" cy="1139825"/>
          </a:xfrm>
          <a:prstGeom prst="upArrow">
            <a:avLst>
              <a:gd name="adj1" fmla="val 50000"/>
              <a:gd name="adj2" fmla="val 60033"/>
            </a:avLst>
          </a:prstGeom>
          <a:solidFill>
            <a:srgbClr val="FF0000"/>
          </a:solidFill>
          <a:ln w="25400">
            <a:solidFill>
              <a:srgbClr val="808080"/>
            </a:solidFill>
            <a:miter lim="800000"/>
            <a:headEnd/>
            <a:tailEnd/>
          </a:ln>
        </p:spPr>
        <p:txBody>
          <a:bodyPr wrap="none" anchor="ctr">
            <a:spAutoFit/>
          </a:bodyPr>
          <a:lstStyle/>
          <a:p>
            <a:endParaRPr lang="de-DE"/>
          </a:p>
        </p:txBody>
      </p:sp>
      <p:sp>
        <p:nvSpPr>
          <p:cNvPr id="6" name="AutoShape 5"/>
          <p:cNvSpPr>
            <a:spLocks noChangeArrowheads="1"/>
          </p:cNvSpPr>
          <p:nvPr/>
        </p:nvSpPr>
        <p:spPr bwMode="auto">
          <a:xfrm rot="10800000">
            <a:off x="6154738" y="3576638"/>
            <a:ext cx="474662" cy="1139825"/>
          </a:xfrm>
          <a:prstGeom prst="upArrow">
            <a:avLst>
              <a:gd name="adj1" fmla="val 50000"/>
              <a:gd name="adj2" fmla="val 60034"/>
            </a:avLst>
          </a:prstGeom>
          <a:solidFill>
            <a:schemeClr val="bg1"/>
          </a:solidFill>
          <a:ln w="25400">
            <a:solidFill>
              <a:srgbClr val="808080"/>
            </a:solidFill>
            <a:miter lim="800000"/>
            <a:headEnd/>
            <a:tailEnd/>
          </a:ln>
        </p:spPr>
        <p:txBody>
          <a:bodyPr wrap="none" anchor="ctr">
            <a:spAutoFit/>
          </a:bodyPr>
          <a:lstStyle/>
          <a:p>
            <a:endParaRPr lang="de-DE"/>
          </a:p>
        </p:txBody>
      </p:sp>
      <p:sp>
        <p:nvSpPr>
          <p:cNvPr id="44039" name="Freeform 6"/>
          <p:cNvSpPr>
            <a:spLocks/>
          </p:cNvSpPr>
          <p:nvPr/>
        </p:nvSpPr>
        <p:spPr bwMode="auto">
          <a:xfrm>
            <a:off x="4133850" y="4910138"/>
            <a:ext cx="5010150" cy="301625"/>
          </a:xfrm>
          <a:custGeom>
            <a:avLst/>
            <a:gdLst>
              <a:gd name="T0" fmla="*/ 65067 w 3542"/>
              <a:gd name="T1" fmla="*/ 301625 h 190"/>
              <a:gd name="T2" fmla="*/ 824652 w 3542"/>
              <a:gd name="T3" fmla="*/ 25400 h 190"/>
              <a:gd name="T4" fmla="*/ 5010150 w 3542"/>
              <a:gd name="T5" fmla="*/ 12700 h 190"/>
              <a:gd name="T6" fmla="*/ 0 60000 65536"/>
              <a:gd name="T7" fmla="*/ 0 60000 65536"/>
              <a:gd name="T8" fmla="*/ 0 60000 65536"/>
              <a:gd name="T9" fmla="*/ 0 w 3542"/>
              <a:gd name="T10" fmla="*/ 0 h 190"/>
              <a:gd name="T11" fmla="*/ 3542 w 3542"/>
              <a:gd name="T12" fmla="*/ 190 h 190"/>
            </a:gdLst>
            <a:ahLst/>
            <a:cxnLst>
              <a:cxn ang="T6">
                <a:pos x="T0" y="T1"/>
              </a:cxn>
              <a:cxn ang="T7">
                <a:pos x="T2" y="T3"/>
              </a:cxn>
              <a:cxn ang="T8">
                <a:pos x="T4" y="T5"/>
              </a:cxn>
            </a:cxnLst>
            <a:rect l="T9" t="T10" r="T11" b="T12"/>
            <a:pathLst>
              <a:path w="3542" h="190">
                <a:moveTo>
                  <a:pt x="46" y="190"/>
                </a:moveTo>
                <a:cubicBezTo>
                  <a:pt x="136" y="161"/>
                  <a:pt x="0" y="46"/>
                  <a:pt x="583" y="16"/>
                </a:cubicBezTo>
                <a:cubicBezTo>
                  <a:pt x="907" y="0"/>
                  <a:pt x="2926" y="10"/>
                  <a:pt x="3542" y="8"/>
                </a:cubicBezTo>
              </a:path>
            </a:pathLst>
          </a:custGeom>
          <a:noFill/>
          <a:ln w="69850">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p>
        </p:txBody>
      </p:sp>
      <p:sp>
        <p:nvSpPr>
          <p:cNvPr id="44040" name="Freeform 7"/>
          <p:cNvSpPr>
            <a:spLocks/>
          </p:cNvSpPr>
          <p:nvPr/>
        </p:nvSpPr>
        <p:spPr bwMode="auto">
          <a:xfrm>
            <a:off x="323850" y="5248275"/>
            <a:ext cx="3871913" cy="314325"/>
          </a:xfrm>
          <a:custGeom>
            <a:avLst/>
            <a:gdLst>
              <a:gd name="T0" fmla="*/ 0 w 2439"/>
              <a:gd name="T1" fmla="*/ 138113 h 198"/>
              <a:gd name="T2" fmla="*/ 327025 w 2439"/>
              <a:gd name="T3" fmla="*/ 312738 h 198"/>
              <a:gd name="T4" fmla="*/ 715963 w 2439"/>
              <a:gd name="T5" fmla="*/ 138113 h 198"/>
              <a:gd name="T6" fmla="*/ 1079500 w 2439"/>
              <a:gd name="T7" fmla="*/ 300038 h 198"/>
              <a:gd name="T8" fmla="*/ 1443038 w 2439"/>
              <a:gd name="T9" fmla="*/ 125413 h 198"/>
              <a:gd name="T10" fmla="*/ 1792288 w 2439"/>
              <a:gd name="T11" fmla="*/ 238125 h 198"/>
              <a:gd name="T12" fmla="*/ 2232025 w 2439"/>
              <a:gd name="T13" fmla="*/ 74613 h 198"/>
              <a:gd name="T14" fmla="*/ 2682875 w 2439"/>
              <a:gd name="T15" fmla="*/ 225425 h 198"/>
              <a:gd name="T16" fmla="*/ 3082925 w 2439"/>
              <a:gd name="T17" fmla="*/ 50800 h 198"/>
              <a:gd name="T18" fmla="*/ 3508375 w 2439"/>
              <a:gd name="T19" fmla="*/ 212725 h 198"/>
              <a:gd name="T20" fmla="*/ 3871913 w 2439"/>
              <a:gd name="T21" fmla="*/ 0 h 19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39"/>
              <a:gd name="T34" fmla="*/ 0 h 198"/>
              <a:gd name="T35" fmla="*/ 2439 w 2439"/>
              <a:gd name="T36" fmla="*/ 198 h 19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39" h="198">
                <a:moveTo>
                  <a:pt x="0" y="87"/>
                </a:moveTo>
                <a:cubicBezTo>
                  <a:pt x="34" y="105"/>
                  <a:pt x="131" y="197"/>
                  <a:pt x="206" y="197"/>
                </a:cubicBezTo>
                <a:cubicBezTo>
                  <a:pt x="281" y="187"/>
                  <a:pt x="375" y="81"/>
                  <a:pt x="451" y="87"/>
                </a:cubicBezTo>
                <a:cubicBezTo>
                  <a:pt x="527" y="93"/>
                  <a:pt x="604" y="180"/>
                  <a:pt x="680" y="189"/>
                </a:cubicBezTo>
                <a:cubicBezTo>
                  <a:pt x="756" y="198"/>
                  <a:pt x="834" y="85"/>
                  <a:pt x="909" y="79"/>
                </a:cubicBezTo>
                <a:cubicBezTo>
                  <a:pt x="984" y="73"/>
                  <a:pt x="1045" y="160"/>
                  <a:pt x="1129" y="150"/>
                </a:cubicBezTo>
                <a:cubicBezTo>
                  <a:pt x="1213" y="140"/>
                  <a:pt x="1314" y="41"/>
                  <a:pt x="1406" y="47"/>
                </a:cubicBezTo>
                <a:cubicBezTo>
                  <a:pt x="1498" y="53"/>
                  <a:pt x="1602" y="139"/>
                  <a:pt x="1690" y="142"/>
                </a:cubicBezTo>
                <a:cubicBezTo>
                  <a:pt x="1778" y="145"/>
                  <a:pt x="1857" y="49"/>
                  <a:pt x="1942" y="32"/>
                </a:cubicBezTo>
                <a:cubicBezTo>
                  <a:pt x="2027" y="15"/>
                  <a:pt x="2127" y="139"/>
                  <a:pt x="2210" y="134"/>
                </a:cubicBezTo>
                <a:cubicBezTo>
                  <a:pt x="2293" y="129"/>
                  <a:pt x="2391" y="28"/>
                  <a:pt x="2439" y="0"/>
                </a:cubicBezTo>
              </a:path>
            </a:pathLst>
          </a:custGeom>
          <a:noFill/>
          <a:ln w="69850">
            <a:solidFill>
              <a:srgbClr val="00FFFF"/>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9" name="AutoShape 8"/>
          <p:cNvSpPr>
            <a:spLocks noChangeArrowheads="1"/>
          </p:cNvSpPr>
          <p:nvPr/>
        </p:nvSpPr>
        <p:spPr bwMode="auto">
          <a:xfrm rot="10800000">
            <a:off x="3119438" y="4246563"/>
            <a:ext cx="2066925" cy="350837"/>
          </a:xfrm>
          <a:prstGeom prst="rightArrow">
            <a:avLst>
              <a:gd name="adj1" fmla="val 50000"/>
              <a:gd name="adj2" fmla="val 147285"/>
            </a:avLst>
          </a:prstGeom>
          <a:solidFill>
            <a:srgbClr val="FFFF00"/>
          </a:solidFill>
          <a:ln w="25400">
            <a:solidFill>
              <a:schemeClr val="tx1"/>
            </a:solidFill>
            <a:miter lim="800000"/>
            <a:headEnd/>
            <a:tailEnd/>
          </a:ln>
        </p:spPr>
        <p:txBody>
          <a:bodyPr wrap="none" anchor="ctr">
            <a:spAutoFit/>
          </a:bodyPr>
          <a:lstStyle/>
          <a:p>
            <a:endParaRPr lang="de-DE"/>
          </a:p>
        </p:txBody>
      </p:sp>
      <p:sp>
        <p:nvSpPr>
          <p:cNvPr id="10" name="Text Box 9"/>
          <p:cNvSpPr txBox="1">
            <a:spLocks noChangeArrowheads="1"/>
          </p:cNvSpPr>
          <p:nvPr/>
        </p:nvSpPr>
        <p:spPr bwMode="auto">
          <a:xfrm>
            <a:off x="3578225" y="5721350"/>
            <a:ext cx="11731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Landwind</a:t>
            </a:r>
          </a:p>
        </p:txBody>
      </p:sp>
      <p:pic>
        <p:nvPicPr>
          <p:cNvPr id="11" name="Picture 10" descr="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863" y="1984375"/>
            <a:ext cx="11207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Lokale Windsysteme</a:t>
            </a:r>
          </a:p>
        </p:txBody>
      </p:sp>
      <p:sp>
        <p:nvSpPr>
          <p:cNvPr id="4" name="Text Box 3"/>
          <p:cNvSpPr txBox="1">
            <a:spLocks noChangeArrowheads="1"/>
          </p:cNvSpPr>
          <p:nvPr/>
        </p:nvSpPr>
        <p:spPr bwMode="auto">
          <a:xfrm>
            <a:off x="363538" y="1417638"/>
            <a:ext cx="264318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Berg- und Talwind</a:t>
            </a:r>
          </a:p>
        </p:txBody>
      </p:sp>
      <p:pic>
        <p:nvPicPr>
          <p:cNvPr id="5" name="Picture 4" descr="sonn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2775"/>
            <a:ext cx="11779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Freeform 5"/>
          <p:cNvSpPr>
            <a:spLocks/>
          </p:cNvSpPr>
          <p:nvPr/>
        </p:nvSpPr>
        <p:spPr bwMode="auto">
          <a:xfrm>
            <a:off x="363538" y="2454275"/>
            <a:ext cx="8780462" cy="4141788"/>
          </a:xfrm>
          <a:custGeom>
            <a:avLst/>
            <a:gdLst>
              <a:gd name="T0" fmla="*/ 0 w 5531"/>
              <a:gd name="T1" fmla="*/ 3937000 h 2609"/>
              <a:gd name="T2" fmla="*/ 4822825 w 5531"/>
              <a:gd name="T3" fmla="*/ 3486150 h 2609"/>
              <a:gd name="T4" fmla="*/ 6813550 w 5531"/>
              <a:gd name="T5" fmla="*/ 4763 h 2609"/>
              <a:gd name="T6" fmla="*/ 8780462 w 5531"/>
              <a:gd name="T7" fmla="*/ 3811588 h 2609"/>
              <a:gd name="T8" fmla="*/ 0 60000 65536"/>
              <a:gd name="T9" fmla="*/ 0 60000 65536"/>
              <a:gd name="T10" fmla="*/ 0 60000 65536"/>
              <a:gd name="T11" fmla="*/ 0 60000 65536"/>
              <a:gd name="T12" fmla="*/ 0 w 5531"/>
              <a:gd name="T13" fmla="*/ 0 h 2609"/>
              <a:gd name="T14" fmla="*/ 5531 w 5531"/>
              <a:gd name="T15" fmla="*/ 2609 h 2609"/>
            </a:gdLst>
            <a:ahLst/>
            <a:cxnLst>
              <a:cxn ang="T8">
                <a:pos x="T0" y="T1"/>
              </a:cxn>
              <a:cxn ang="T9">
                <a:pos x="T2" y="T3"/>
              </a:cxn>
              <a:cxn ang="T10">
                <a:pos x="T4" y="T5"/>
              </a:cxn>
              <a:cxn ang="T11">
                <a:pos x="T6" y="T7"/>
              </a:cxn>
            </a:cxnLst>
            <a:rect l="T12" t="T13" r="T14" b="T15"/>
            <a:pathLst>
              <a:path w="5531" h="2609">
                <a:moveTo>
                  <a:pt x="0" y="2480"/>
                </a:moveTo>
                <a:cubicBezTo>
                  <a:pt x="506" y="2434"/>
                  <a:pt x="2323" y="2609"/>
                  <a:pt x="3038" y="2196"/>
                </a:cubicBezTo>
                <a:cubicBezTo>
                  <a:pt x="3504" y="1943"/>
                  <a:pt x="3908" y="0"/>
                  <a:pt x="4292" y="3"/>
                </a:cubicBezTo>
                <a:cubicBezTo>
                  <a:pt x="4664" y="4"/>
                  <a:pt x="5273" y="1901"/>
                  <a:pt x="5531" y="2401"/>
                </a:cubicBezTo>
              </a:path>
            </a:pathLst>
          </a:custGeom>
          <a:noFill/>
          <a:ln w="92075">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7" name="Line 6"/>
          <p:cNvSpPr>
            <a:spLocks noChangeShapeType="1"/>
          </p:cNvSpPr>
          <p:nvPr/>
        </p:nvSpPr>
        <p:spPr bwMode="auto">
          <a:xfrm>
            <a:off x="4295775" y="2454275"/>
            <a:ext cx="1452563" cy="739775"/>
          </a:xfrm>
          <a:prstGeom prst="line">
            <a:avLst/>
          </a:prstGeom>
          <a:noFill/>
          <a:ln w="53975">
            <a:solidFill>
              <a:srgbClr val="FFFF00"/>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8" name="Line 7"/>
          <p:cNvSpPr>
            <a:spLocks noChangeShapeType="1"/>
          </p:cNvSpPr>
          <p:nvPr/>
        </p:nvSpPr>
        <p:spPr bwMode="auto">
          <a:xfrm>
            <a:off x="4110038" y="2844800"/>
            <a:ext cx="1452562" cy="739775"/>
          </a:xfrm>
          <a:prstGeom prst="line">
            <a:avLst/>
          </a:prstGeom>
          <a:noFill/>
          <a:ln w="53975">
            <a:solidFill>
              <a:srgbClr val="FFFF00"/>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9" name="Line 8"/>
          <p:cNvSpPr>
            <a:spLocks noChangeShapeType="1"/>
          </p:cNvSpPr>
          <p:nvPr/>
        </p:nvSpPr>
        <p:spPr bwMode="auto">
          <a:xfrm>
            <a:off x="3871913" y="3244850"/>
            <a:ext cx="1452562" cy="739775"/>
          </a:xfrm>
          <a:prstGeom prst="line">
            <a:avLst/>
          </a:prstGeom>
          <a:noFill/>
          <a:ln w="53975">
            <a:solidFill>
              <a:srgbClr val="FFFF00"/>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0" name="Line 9"/>
          <p:cNvSpPr>
            <a:spLocks noChangeShapeType="1"/>
          </p:cNvSpPr>
          <p:nvPr/>
        </p:nvSpPr>
        <p:spPr bwMode="auto">
          <a:xfrm>
            <a:off x="323850" y="5526088"/>
            <a:ext cx="1452563" cy="739775"/>
          </a:xfrm>
          <a:prstGeom prst="line">
            <a:avLst/>
          </a:prstGeom>
          <a:noFill/>
          <a:ln w="53975">
            <a:solidFill>
              <a:srgbClr val="FFFF00"/>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1" name="Line 10"/>
          <p:cNvSpPr>
            <a:spLocks noChangeShapeType="1"/>
          </p:cNvSpPr>
          <p:nvPr/>
        </p:nvSpPr>
        <p:spPr bwMode="auto">
          <a:xfrm>
            <a:off x="1114425" y="5526088"/>
            <a:ext cx="1452563" cy="739775"/>
          </a:xfrm>
          <a:prstGeom prst="line">
            <a:avLst/>
          </a:prstGeom>
          <a:noFill/>
          <a:ln w="53975">
            <a:solidFill>
              <a:srgbClr val="FFFF00"/>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2" name="Line 11"/>
          <p:cNvSpPr>
            <a:spLocks noChangeShapeType="1"/>
          </p:cNvSpPr>
          <p:nvPr/>
        </p:nvSpPr>
        <p:spPr bwMode="auto">
          <a:xfrm>
            <a:off x="1930400" y="5526088"/>
            <a:ext cx="1452563" cy="739775"/>
          </a:xfrm>
          <a:prstGeom prst="line">
            <a:avLst/>
          </a:prstGeom>
          <a:noFill/>
          <a:ln w="53975">
            <a:solidFill>
              <a:srgbClr val="FFFF00"/>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3" name="AutoShape 12"/>
          <p:cNvSpPr>
            <a:spLocks noChangeArrowheads="1"/>
          </p:cNvSpPr>
          <p:nvPr/>
        </p:nvSpPr>
        <p:spPr bwMode="auto">
          <a:xfrm>
            <a:off x="5799138" y="2198688"/>
            <a:ext cx="474662" cy="1139825"/>
          </a:xfrm>
          <a:prstGeom prst="upArrow">
            <a:avLst>
              <a:gd name="adj1" fmla="val 50000"/>
              <a:gd name="adj2" fmla="val 60034"/>
            </a:avLst>
          </a:prstGeom>
          <a:solidFill>
            <a:srgbClr val="FF0000"/>
          </a:solidFill>
          <a:ln w="25400">
            <a:solidFill>
              <a:srgbClr val="808080"/>
            </a:solidFill>
            <a:miter lim="800000"/>
            <a:headEnd/>
            <a:tailEnd/>
          </a:ln>
        </p:spPr>
        <p:txBody>
          <a:bodyPr wrap="none" anchor="ctr">
            <a:spAutoFit/>
          </a:bodyPr>
          <a:lstStyle/>
          <a:p>
            <a:endParaRPr lang="de-DE"/>
          </a:p>
        </p:txBody>
      </p:sp>
      <p:sp>
        <p:nvSpPr>
          <p:cNvPr id="14" name="AutoShape 13"/>
          <p:cNvSpPr>
            <a:spLocks noChangeArrowheads="1"/>
          </p:cNvSpPr>
          <p:nvPr/>
        </p:nvSpPr>
        <p:spPr bwMode="auto">
          <a:xfrm rot="10800000">
            <a:off x="1093788" y="4957763"/>
            <a:ext cx="474662" cy="1139825"/>
          </a:xfrm>
          <a:prstGeom prst="upArrow">
            <a:avLst>
              <a:gd name="adj1" fmla="val 50000"/>
              <a:gd name="adj2" fmla="val 60034"/>
            </a:avLst>
          </a:prstGeom>
          <a:solidFill>
            <a:schemeClr val="bg1"/>
          </a:solidFill>
          <a:ln w="25400">
            <a:solidFill>
              <a:srgbClr val="808080"/>
            </a:solidFill>
            <a:miter lim="800000"/>
            <a:headEnd/>
            <a:tailEnd/>
          </a:ln>
        </p:spPr>
        <p:txBody>
          <a:bodyPr wrap="none" anchor="ctr">
            <a:spAutoFit/>
          </a:bodyPr>
          <a:lstStyle/>
          <a:p>
            <a:endParaRPr lang="de-DE"/>
          </a:p>
        </p:txBody>
      </p:sp>
      <p:sp>
        <p:nvSpPr>
          <p:cNvPr id="15" name="AutoShape 14"/>
          <p:cNvSpPr>
            <a:spLocks noChangeArrowheads="1"/>
          </p:cNvSpPr>
          <p:nvPr/>
        </p:nvSpPr>
        <p:spPr bwMode="auto">
          <a:xfrm>
            <a:off x="2355850" y="5727700"/>
            <a:ext cx="2066925" cy="350838"/>
          </a:xfrm>
          <a:prstGeom prst="rightArrow">
            <a:avLst>
              <a:gd name="adj1" fmla="val 50000"/>
              <a:gd name="adj2" fmla="val 147285"/>
            </a:avLst>
          </a:prstGeom>
          <a:solidFill>
            <a:srgbClr val="FFFF00"/>
          </a:solidFill>
          <a:ln w="25400">
            <a:solidFill>
              <a:schemeClr val="tx1"/>
            </a:solidFill>
            <a:miter lim="800000"/>
            <a:headEnd/>
            <a:tailEnd/>
          </a:ln>
        </p:spPr>
        <p:txBody>
          <a:bodyPr wrap="none" anchor="ctr">
            <a:spAutoFit/>
          </a:bodyPr>
          <a:lstStyle/>
          <a:p>
            <a:endParaRPr lang="de-DE"/>
          </a:p>
        </p:txBody>
      </p:sp>
      <p:sp>
        <p:nvSpPr>
          <p:cNvPr id="16" name="Text Box 15"/>
          <p:cNvSpPr txBox="1">
            <a:spLocks noChangeArrowheads="1"/>
          </p:cNvSpPr>
          <p:nvPr/>
        </p:nvSpPr>
        <p:spPr bwMode="auto">
          <a:xfrm>
            <a:off x="2851150" y="5337175"/>
            <a:ext cx="946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Talwind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childTnLst>
                          </p:cTn>
                        </p:par>
                        <p:par>
                          <p:cTn id="23" fill="hold" nodeType="afterGroup">
                            <p:stCondLst>
                              <p:cond delay="500"/>
                            </p:stCondLst>
                            <p:childTnLst>
                              <p:par>
                                <p:cTn id="24" presetID="18" presetClass="entr" presetSubtype="6"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trips(downRight)">
                                      <p:cBhvr>
                                        <p:cTn id="26" dur="500"/>
                                        <p:tgtEl>
                                          <p:spTgt spid="8"/>
                                        </p:tgtEl>
                                      </p:cBhvr>
                                    </p:animEffect>
                                  </p:childTnLst>
                                </p:cTn>
                              </p:par>
                            </p:childTnLst>
                          </p:cTn>
                        </p:par>
                        <p:par>
                          <p:cTn id="27" fill="hold" nodeType="afterGroup">
                            <p:stCondLst>
                              <p:cond delay="1000"/>
                            </p:stCondLst>
                            <p:childTnLst>
                              <p:par>
                                <p:cTn id="28" presetID="18" presetClass="entr" presetSubtype="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strips(downRight)">
                                      <p:cBhvr>
                                        <p:cTn id="30" dur="500"/>
                                        <p:tgtEl>
                                          <p:spTgt spid="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strips(downRight)">
                                      <p:cBhvr>
                                        <p:cTn id="40" dur="500"/>
                                        <p:tgtEl>
                                          <p:spTgt spid="10"/>
                                        </p:tgtEl>
                                      </p:cBhvr>
                                    </p:animEffect>
                                  </p:childTnLst>
                                </p:cTn>
                              </p:par>
                            </p:childTnLst>
                          </p:cTn>
                        </p:par>
                        <p:par>
                          <p:cTn id="41" fill="hold" nodeType="afterGroup">
                            <p:stCondLst>
                              <p:cond delay="500"/>
                            </p:stCondLst>
                            <p:childTnLst>
                              <p:par>
                                <p:cTn id="42" presetID="18" presetClass="entr" presetSubtype="6"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strips(downRight)">
                                      <p:cBhvr>
                                        <p:cTn id="44" dur="500"/>
                                        <p:tgtEl>
                                          <p:spTgt spid="11"/>
                                        </p:tgtEl>
                                      </p:cBhvr>
                                    </p:animEffect>
                                  </p:childTnLst>
                                </p:cTn>
                              </p:par>
                            </p:childTnLst>
                          </p:cTn>
                        </p:par>
                        <p:par>
                          <p:cTn id="45" fill="hold" nodeType="afterGroup">
                            <p:stCondLst>
                              <p:cond delay="1000"/>
                            </p:stCondLst>
                            <p:childTnLst>
                              <p:par>
                                <p:cTn id="46" presetID="18" presetClass="entr" presetSubtype="6"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strips(downRight)">
                                      <p:cBhvr>
                                        <p:cTn id="48" dur="500"/>
                                        <p:tgtEl>
                                          <p:spTgt spid="1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up)">
                                      <p:cBhvr>
                                        <p:cTn id="53" dur="500"/>
                                        <p:tgtEl>
                                          <p:spTgt spid="1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par>
                          <p:cTn id="59" fill="hold" nodeType="afterGroup">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Lokale Windsysteme</a:t>
            </a:r>
          </a:p>
        </p:txBody>
      </p:sp>
      <p:sp>
        <p:nvSpPr>
          <p:cNvPr id="46084" name="Text Box 3"/>
          <p:cNvSpPr txBox="1">
            <a:spLocks noChangeArrowheads="1"/>
          </p:cNvSpPr>
          <p:nvPr/>
        </p:nvSpPr>
        <p:spPr bwMode="auto">
          <a:xfrm>
            <a:off x="349250" y="1412875"/>
            <a:ext cx="264318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a:cs typeface="Arial" charset="0"/>
              </a:rPr>
              <a:t>Berg- und Talwind</a:t>
            </a:r>
          </a:p>
        </p:txBody>
      </p:sp>
      <p:sp>
        <p:nvSpPr>
          <p:cNvPr id="46085" name="Freeform 4"/>
          <p:cNvSpPr>
            <a:spLocks/>
          </p:cNvSpPr>
          <p:nvPr/>
        </p:nvSpPr>
        <p:spPr bwMode="auto">
          <a:xfrm>
            <a:off x="349250" y="2441575"/>
            <a:ext cx="8780463" cy="4141788"/>
          </a:xfrm>
          <a:custGeom>
            <a:avLst/>
            <a:gdLst>
              <a:gd name="T0" fmla="*/ 0 w 5531"/>
              <a:gd name="T1" fmla="*/ 3937000 h 2609"/>
              <a:gd name="T2" fmla="*/ 4822825 w 5531"/>
              <a:gd name="T3" fmla="*/ 3486150 h 2609"/>
              <a:gd name="T4" fmla="*/ 6813550 w 5531"/>
              <a:gd name="T5" fmla="*/ 4763 h 2609"/>
              <a:gd name="T6" fmla="*/ 8780463 w 5531"/>
              <a:gd name="T7" fmla="*/ 3811588 h 2609"/>
              <a:gd name="T8" fmla="*/ 0 60000 65536"/>
              <a:gd name="T9" fmla="*/ 0 60000 65536"/>
              <a:gd name="T10" fmla="*/ 0 60000 65536"/>
              <a:gd name="T11" fmla="*/ 0 60000 65536"/>
              <a:gd name="T12" fmla="*/ 0 w 5531"/>
              <a:gd name="T13" fmla="*/ 0 h 2609"/>
              <a:gd name="T14" fmla="*/ 5531 w 5531"/>
              <a:gd name="T15" fmla="*/ 2609 h 2609"/>
            </a:gdLst>
            <a:ahLst/>
            <a:cxnLst>
              <a:cxn ang="T8">
                <a:pos x="T0" y="T1"/>
              </a:cxn>
              <a:cxn ang="T9">
                <a:pos x="T2" y="T3"/>
              </a:cxn>
              <a:cxn ang="T10">
                <a:pos x="T4" y="T5"/>
              </a:cxn>
              <a:cxn ang="T11">
                <a:pos x="T6" y="T7"/>
              </a:cxn>
            </a:cxnLst>
            <a:rect l="T12" t="T13" r="T14" b="T15"/>
            <a:pathLst>
              <a:path w="5531" h="2609">
                <a:moveTo>
                  <a:pt x="0" y="2480"/>
                </a:moveTo>
                <a:cubicBezTo>
                  <a:pt x="506" y="2434"/>
                  <a:pt x="2323" y="2609"/>
                  <a:pt x="3038" y="2196"/>
                </a:cubicBezTo>
                <a:cubicBezTo>
                  <a:pt x="3504" y="1943"/>
                  <a:pt x="3908" y="0"/>
                  <a:pt x="4292" y="3"/>
                </a:cubicBezTo>
                <a:cubicBezTo>
                  <a:pt x="4664" y="4"/>
                  <a:pt x="5273" y="1901"/>
                  <a:pt x="5531" y="2401"/>
                </a:cubicBezTo>
              </a:path>
            </a:pathLst>
          </a:custGeom>
          <a:noFill/>
          <a:ln w="92075">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6" name="AutoShape 5"/>
          <p:cNvSpPr>
            <a:spLocks noChangeArrowheads="1"/>
          </p:cNvSpPr>
          <p:nvPr/>
        </p:nvSpPr>
        <p:spPr bwMode="auto">
          <a:xfrm rot="10800000">
            <a:off x="5353050" y="3792538"/>
            <a:ext cx="474663" cy="1139825"/>
          </a:xfrm>
          <a:prstGeom prst="upArrow">
            <a:avLst>
              <a:gd name="adj1" fmla="val 50000"/>
              <a:gd name="adj2" fmla="val 60033"/>
            </a:avLst>
          </a:prstGeom>
          <a:solidFill>
            <a:schemeClr val="bg1"/>
          </a:solidFill>
          <a:ln w="25400">
            <a:solidFill>
              <a:srgbClr val="808080"/>
            </a:solidFill>
            <a:miter lim="800000"/>
            <a:headEnd/>
            <a:tailEnd/>
          </a:ln>
        </p:spPr>
        <p:txBody>
          <a:bodyPr wrap="none" anchor="ctr">
            <a:spAutoFit/>
          </a:bodyPr>
          <a:lstStyle/>
          <a:p>
            <a:endParaRPr lang="de-DE"/>
          </a:p>
        </p:txBody>
      </p:sp>
      <p:sp>
        <p:nvSpPr>
          <p:cNvPr id="7" name="AutoShape 6"/>
          <p:cNvSpPr>
            <a:spLocks noChangeArrowheads="1"/>
          </p:cNvSpPr>
          <p:nvPr/>
        </p:nvSpPr>
        <p:spPr bwMode="auto">
          <a:xfrm rot="10800000">
            <a:off x="2381250" y="5727700"/>
            <a:ext cx="2066925" cy="350838"/>
          </a:xfrm>
          <a:prstGeom prst="rightArrow">
            <a:avLst>
              <a:gd name="adj1" fmla="val 50000"/>
              <a:gd name="adj2" fmla="val 147285"/>
            </a:avLst>
          </a:prstGeom>
          <a:solidFill>
            <a:srgbClr val="FFFF00"/>
          </a:solidFill>
          <a:ln w="25400">
            <a:solidFill>
              <a:schemeClr val="tx1"/>
            </a:solidFill>
            <a:miter lim="800000"/>
            <a:headEnd/>
            <a:tailEnd/>
          </a:ln>
        </p:spPr>
        <p:txBody>
          <a:bodyPr wrap="none" anchor="ctr">
            <a:spAutoFit/>
          </a:bodyPr>
          <a:lstStyle/>
          <a:p>
            <a:endParaRPr lang="de-DE"/>
          </a:p>
        </p:txBody>
      </p:sp>
      <p:sp>
        <p:nvSpPr>
          <p:cNvPr id="8" name="Text Box 7"/>
          <p:cNvSpPr txBox="1">
            <a:spLocks noChangeArrowheads="1"/>
          </p:cNvSpPr>
          <p:nvPr/>
        </p:nvSpPr>
        <p:spPr bwMode="auto">
          <a:xfrm>
            <a:off x="2876550" y="5337175"/>
            <a:ext cx="1147763"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Bergwind</a:t>
            </a:r>
          </a:p>
        </p:txBody>
      </p:sp>
      <p:pic>
        <p:nvPicPr>
          <p:cNvPr id="9" name="Picture 8" descr="m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 y="1874838"/>
            <a:ext cx="112077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Line 9"/>
          <p:cNvSpPr>
            <a:spLocks noChangeShapeType="1"/>
          </p:cNvSpPr>
          <p:nvPr/>
        </p:nvSpPr>
        <p:spPr bwMode="auto">
          <a:xfrm flipV="1">
            <a:off x="6551613" y="2027238"/>
            <a:ext cx="0" cy="852487"/>
          </a:xfrm>
          <a:prstGeom prst="line">
            <a:avLst/>
          </a:prstGeom>
          <a:noFill/>
          <a:ln w="53975">
            <a:solidFill>
              <a:srgbClr val="99CCFF"/>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1" name="Line 10"/>
          <p:cNvSpPr>
            <a:spLocks noChangeShapeType="1"/>
          </p:cNvSpPr>
          <p:nvPr/>
        </p:nvSpPr>
        <p:spPr bwMode="auto">
          <a:xfrm flipV="1">
            <a:off x="6278563" y="2454275"/>
            <a:ext cx="0" cy="852488"/>
          </a:xfrm>
          <a:prstGeom prst="line">
            <a:avLst/>
          </a:prstGeom>
          <a:noFill/>
          <a:ln w="53975">
            <a:solidFill>
              <a:srgbClr val="99CCFF"/>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12" name="Line 11"/>
          <p:cNvSpPr>
            <a:spLocks noChangeShapeType="1"/>
          </p:cNvSpPr>
          <p:nvPr/>
        </p:nvSpPr>
        <p:spPr bwMode="auto">
          <a:xfrm flipV="1">
            <a:off x="5975350" y="3033713"/>
            <a:ext cx="0" cy="852487"/>
          </a:xfrm>
          <a:prstGeom prst="line">
            <a:avLst/>
          </a:prstGeom>
          <a:noFill/>
          <a:ln w="53975">
            <a:solidFill>
              <a:srgbClr val="99CCFF"/>
            </a:solidFill>
            <a:round/>
            <a:headEnd/>
            <a:tailEnd type="triangle" w="lg" len="lg"/>
          </a:ln>
          <a:extLst>
            <a:ext uri="{909E8E84-426E-40dd-AFC4-6F175D3DCCD1}">
              <a14:hiddenFill xmlns:a14="http://schemas.microsoft.com/office/drawing/2010/main" xmlns="">
                <a:noFill/>
              </a14:hiddenFill>
            </a:ext>
          </a:extLst>
        </p:spPr>
        <p:txBody>
          <a:bodyPr wrap="none"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par>
                          <p:cTn id="13" fill="hold" nodeType="afterGroup">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nodeType="afterGroup">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right)">
                                      <p:cBhvr>
                                        <p:cTn id="30" dur="500"/>
                                        <p:tgtEl>
                                          <p:spTgt spid="7"/>
                                        </p:tgtEl>
                                      </p:cBhvr>
                                    </p:animEffect>
                                  </p:childTnLst>
                                </p:cTn>
                              </p:par>
                            </p:childTnLst>
                          </p:cTn>
                        </p:par>
                        <p:par>
                          <p:cTn id="31" fill="hold" nodeType="afterGroup">
                            <p:stCondLst>
                              <p:cond delay="500"/>
                            </p:stCondLst>
                            <p:childTnLst>
                              <p:par>
                                <p:cTn id="32" presetID="22" presetClass="entr" presetSubtype="2"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right)">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utoUpdateAnimBg="0"/>
      <p:bldP spid="10" grpId="0" animBg="1"/>
      <p:bldP spid="11"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Lokale Windsysteme</a:t>
            </a:r>
          </a:p>
        </p:txBody>
      </p:sp>
      <p:sp>
        <p:nvSpPr>
          <p:cNvPr id="4" name="Text Box 3"/>
          <p:cNvSpPr txBox="1">
            <a:spLocks noChangeArrowheads="1"/>
          </p:cNvSpPr>
          <p:nvPr/>
        </p:nvSpPr>
        <p:spPr bwMode="auto">
          <a:xfrm>
            <a:off x="2012950" y="1984375"/>
            <a:ext cx="4340225" cy="161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Bora: Jugoslawischer Karst -&gt; Adria</a:t>
            </a:r>
          </a:p>
          <a:p>
            <a:pPr>
              <a:spcBef>
                <a:spcPct val="50000"/>
              </a:spcBef>
            </a:pPr>
            <a:r>
              <a:rPr lang="de-DE" sz="1800">
                <a:cs typeface="Arial" charset="0"/>
              </a:rPr>
              <a:t>Scirocco: warm-feuchter Wind aus Afrika</a:t>
            </a:r>
          </a:p>
          <a:p>
            <a:pPr>
              <a:spcBef>
                <a:spcPct val="50000"/>
              </a:spcBef>
            </a:pPr>
            <a:r>
              <a:rPr lang="de-DE" sz="1800">
                <a:cs typeface="Arial" charset="0"/>
              </a:rPr>
              <a:t>Mistral: Rhonetal</a:t>
            </a:r>
          </a:p>
          <a:p>
            <a:pPr>
              <a:spcBef>
                <a:spcPct val="50000"/>
              </a:spcBef>
            </a:pPr>
            <a:r>
              <a:rPr lang="de-DE" sz="1800">
                <a:cs typeface="Arial" charset="0"/>
              </a:rPr>
              <a:t>Bise: Schweiz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Der Föhn</a:t>
            </a:r>
          </a:p>
        </p:txBody>
      </p:sp>
      <p:sp>
        <p:nvSpPr>
          <p:cNvPr id="5" name="Freeform 3"/>
          <p:cNvSpPr>
            <a:spLocks/>
          </p:cNvSpPr>
          <p:nvPr/>
        </p:nvSpPr>
        <p:spPr bwMode="auto">
          <a:xfrm>
            <a:off x="50800" y="3106738"/>
            <a:ext cx="9005888" cy="3522662"/>
          </a:xfrm>
          <a:custGeom>
            <a:avLst/>
            <a:gdLst>
              <a:gd name="T0" fmla="*/ 9005888 w 5673"/>
              <a:gd name="T1" fmla="*/ 3255962 h 2219"/>
              <a:gd name="T2" fmla="*/ 4583113 w 5673"/>
              <a:gd name="T3" fmla="*/ 2981325 h 2219"/>
              <a:gd name="T4" fmla="*/ 2730500 w 5673"/>
              <a:gd name="T5" fmla="*/ 12700 h 2219"/>
              <a:gd name="T6" fmla="*/ 1377950 w 5673"/>
              <a:gd name="T7" fmla="*/ 2730500 h 2219"/>
              <a:gd name="T8" fmla="*/ 0 w 5673"/>
              <a:gd name="T9" fmla="*/ 3227387 h 2219"/>
              <a:gd name="T10" fmla="*/ 0 60000 65536"/>
              <a:gd name="T11" fmla="*/ 0 60000 65536"/>
              <a:gd name="T12" fmla="*/ 0 60000 65536"/>
              <a:gd name="T13" fmla="*/ 0 60000 65536"/>
              <a:gd name="T14" fmla="*/ 0 60000 65536"/>
              <a:gd name="T15" fmla="*/ 0 w 5673"/>
              <a:gd name="T16" fmla="*/ 0 h 2219"/>
              <a:gd name="T17" fmla="*/ 5673 w 5673"/>
              <a:gd name="T18" fmla="*/ 2219 h 2219"/>
            </a:gdLst>
            <a:ahLst/>
            <a:cxnLst>
              <a:cxn ang="T10">
                <a:pos x="T0" y="T1"/>
              </a:cxn>
              <a:cxn ang="T11">
                <a:pos x="T2" y="T3"/>
              </a:cxn>
              <a:cxn ang="T12">
                <a:pos x="T4" y="T5"/>
              </a:cxn>
              <a:cxn ang="T13">
                <a:pos x="T6" y="T7"/>
              </a:cxn>
              <a:cxn ang="T14">
                <a:pos x="T8" y="T9"/>
              </a:cxn>
            </a:cxnLst>
            <a:rect l="T15" t="T16" r="T17" b="T18"/>
            <a:pathLst>
              <a:path w="5673" h="2219">
                <a:moveTo>
                  <a:pt x="5673" y="2051"/>
                </a:moveTo>
                <a:cubicBezTo>
                  <a:pt x="5210" y="2022"/>
                  <a:pt x="3546" y="2219"/>
                  <a:pt x="2887" y="1878"/>
                </a:cubicBezTo>
                <a:cubicBezTo>
                  <a:pt x="2228" y="1537"/>
                  <a:pt x="2201" y="16"/>
                  <a:pt x="1720" y="8"/>
                </a:cubicBezTo>
                <a:cubicBezTo>
                  <a:pt x="1239" y="0"/>
                  <a:pt x="1155" y="1383"/>
                  <a:pt x="868" y="1720"/>
                </a:cubicBezTo>
                <a:cubicBezTo>
                  <a:pt x="581" y="2057"/>
                  <a:pt x="181" y="1968"/>
                  <a:pt x="0" y="2033"/>
                </a:cubicBezTo>
              </a:path>
            </a:pathLst>
          </a:custGeom>
          <a:noFill/>
          <a:ln w="92075">
            <a:solidFill>
              <a:srgbClr val="800000"/>
            </a:solidFill>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p>
        </p:txBody>
      </p:sp>
      <p:sp>
        <p:nvSpPr>
          <p:cNvPr id="6" name="Freeform 4"/>
          <p:cNvSpPr>
            <a:spLocks/>
          </p:cNvSpPr>
          <p:nvPr/>
        </p:nvSpPr>
        <p:spPr bwMode="auto">
          <a:xfrm>
            <a:off x="501650" y="2692400"/>
            <a:ext cx="1890713" cy="2593975"/>
          </a:xfrm>
          <a:custGeom>
            <a:avLst/>
            <a:gdLst>
              <a:gd name="T0" fmla="*/ 0 w 1191"/>
              <a:gd name="T1" fmla="*/ 2593975 h 1634"/>
              <a:gd name="T2" fmla="*/ 889000 w 1191"/>
              <a:gd name="T3" fmla="*/ 2593975 h 1634"/>
              <a:gd name="T4" fmla="*/ 1227138 w 1191"/>
              <a:gd name="T5" fmla="*/ 1516063 h 1634"/>
              <a:gd name="T6" fmla="*/ 1539875 w 1191"/>
              <a:gd name="T7" fmla="*/ 790575 h 1634"/>
              <a:gd name="T8" fmla="*/ 1890713 w 1191"/>
              <a:gd name="T9" fmla="*/ 363538 h 1634"/>
              <a:gd name="T10" fmla="*/ 1890713 w 1191"/>
              <a:gd name="T11" fmla="*/ 0 h 1634"/>
              <a:gd name="T12" fmla="*/ 1490663 w 1191"/>
              <a:gd name="T13" fmla="*/ 63500 h 1634"/>
              <a:gd name="T14" fmla="*/ 1001713 w 1191"/>
              <a:gd name="T15" fmla="*/ 565150 h 1634"/>
              <a:gd name="T16" fmla="*/ 563563 w 1191"/>
              <a:gd name="T17" fmla="*/ 1165225 h 1634"/>
              <a:gd name="T18" fmla="*/ 212725 w 1191"/>
              <a:gd name="T19" fmla="*/ 1754188 h 1634"/>
              <a:gd name="T20" fmla="*/ 23813 w 1191"/>
              <a:gd name="T21" fmla="*/ 2217738 h 1634"/>
              <a:gd name="T22" fmla="*/ 0 w 1191"/>
              <a:gd name="T23" fmla="*/ 2593975 h 16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91"/>
              <a:gd name="T37" fmla="*/ 0 h 1634"/>
              <a:gd name="T38" fmla="*/ 1191 w 1191"/>
              <a:gd name="T39" fmla="*/ 1634 h 16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91" h="1634">
                <a:moveTo>
                  <a:pt x="0" y="1634"/>
                </a:moveTo>
                <a:lnTo>
                  <a:pt x="560" y="1634"/>
                </a:lnTo>
                <a:lnTo>
                  <a:pt x="773" y="955"/>
                </a:lnTo>
                <a:lnTo>
                  <a:pt x="970" y="498"/>
                </a:lnTo>
                <a:lnTo>
                  <a:pt x="1191" y="229"/>
                </a:lnTo>
                <a:lnTo>
                  <a:pt x="1191" y="0"/>
                </a:lnTo>
                <a:lnTo>
                  <a:pt x="939" y="40"/>
                </a:lnTo>
                <a:lnTo>
                  <a:pt x="631" y="356"/>
                </a:lnTo>
                <a:lnTo>
                  <a:pt x="355" y="734"/>
                </a:lnTo>
                <a:lnTo>
                  <a:pt x="134" y="1105"/>
                </a:lnTo>
                <a:lnTo>
                  <a:pt x="15" y="1397"/>
                </a:lnTo>
                <a:lnTo>
                  <a:pt x="0" y="1634"/>
                </a:lnTo>
                <a:close/>
              </a:path>
            </a:pathLst>
          </a:custGeom>
          <a:solidFill>
            <a:srgbClr val="969696"/>
          </a:solidFill>
          <a:ln w="25400">
            <a:solidFill>
              <a:srgbClr val="C0C0C0"/>
            </a:solidFill>
            <a:round/>
            <a:headEnd/>
            <a:tailEnd/>
          </a:ln>
        </p:spPr>
        <p:txBody>
          <a:bodyPr wrap="none" anchor="ctr">
            <a:spAutoFit/>
          </a:bodyPr>
          <a:lstStyle/>
          <a:p>
            <a:endParaRPr lang="de-DE"/>
          </a:p>
        </p:txBody>
      </p:sp>
      <p:sp>
        <p:nvSpPr>
          <p:cNvPr id="7" name="Freeform 5"/>
          <p:cNvSpPr>
            <a:spLocks/>
          </p:cNvSpPr>
          <p:nvPr/>
        </p:nvSpPr>
        <p:spPr bwMode="auto">
          <a:xfrm>
            <a:off x="2379663" y="2630488"/>
            <a:ext cx="1227137" cy="425450"/>
          </a:xfrm>
          <a:custGeom>
            <a:avLst/>
            <a:gdLst>
              <a:gd name="T0" fmla="*/ 12700 w 773"/>
              <a:gd name="T1" fmla="*/ 425450 h 268"/>
              <a:gd name="T2" fmla="*/ 325437 w 773"/>
              <a:gd name="T3" fmla="*/ 300038 h 268"/>
              <a:gd name="T4" fmla="*/ 752475 w 773"/>
              <a:gd name="T5" fmla="*/ 425450 h 268"/>
              <a:gd name="T6" fmla="*/ 1227137 w 773"/>
              <a:gd name="T7" fmla="*/ 425450 h 268"/>
              <a:gd name="T8" fmla="*/ 1090612 w 773"/>
              <a:gd name="T9" fmla="*/ 200025 h 268"/>
              <a:gd name="T10" fmla="*/ 663575 w 773"/>
              <a:gd name="T11" fmla="*/ 61913 h 268"/>
              <a:gd name="T12" fmla="*/ 401637 w 773"/>
              <a:gd name="T13" fmla="*/ 0 h 268"/>
              <a:gd name="T14" fmla="*/ 0 w 773"/>
              <a:gd name="T15" fmla="*/ 61913 h 268"/>
              <a:gd name="T16" fmla="*/ 12700 w 773"/>
              <a:gd name="T17" fmla="*/ 425450 h 2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
              <a:gd name="T28" fmla="*/ 0 h 268"/>
              <a:gd name="T29" fmla="*/ 773 w 773"/>
              <a:gd name="T30" fmla="*/ 268 h 2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 h="268">
                <a:moveTo>
                  <a:pt x="8" y="268"/>
                </a:moveTo>
                <a:lnTo>
                  <a:pt x="205" y="189"/>
                </a:lnTo>
                <a:lnTo>
                  <a:pt x="474" y="268"/>
                </a:lnTo>
                <a:lnTo>
                  <a:pt x="773" y="268"/>
                </a:lnTo>
                <a:lnTo>
                  <a:pt x="687" y="126"/>
                </a:lnTo>
                <a:lnTo>
                  <a:pt x="418" y="39"/>
                </a:lnTo>
                <a:lnTo>
                  <a:pt x="253" y="0"/>
                </a:lnTo>
                <a:lnTo>
                  <a:pt x="0" y="39"/>
                </a:lnTo>
                <a:lnTo>
                  <a:pt x="8" y="268"/>
                </a:lnTo>
                <a:close/>
              </a:path>
            </a:pathLst>
          </a:custGeom>
          <a:solidFill>
            <a:srgbClr val="969696"/>
          </a:solidFill>
          <a:ln w="25400">
            <a:solidFill>
              <a:srgbClr val="C0C0C0"/>
            </a:solidFill>
            <a:round/>
            <a:headEnd/>
            <a:tailEnd/>
          </a:ln>
        </p:spPr>
        <p:txBody>
          <a:bodyPr wrap="none" anchor="ctr">
            <a:spAutoFit/>
          </a:bodyPr>
          <a:lstStyle/>
          <a:p>
            <a:endParaRPr lang="de-DE"/>
          </a:p>
        </p:txBody>
      </p:sp>
      <p:sp>
        <p:nvSpPr>
          <p:cNvPr id="8" name="Freeform 6"/>
          <p:cNvSpPr>
            <a:spLocks/>
          </p:cNvSpPr>
          <p:nvPr/>
        </p:nvSpPr>
        <p:spPr bwMode="auto">
          <a:xfrm>
            <a:off x="3100388" y="3055938"/>
            <a:ext cx="608012" cy="576262"/>
          </a:xfrm>
          <a:custGeom>
            <a:avLst/>
            <a:gdLst>
              <a:gd name="T0" fmla="*/ 0 w 383"/>
              <a:gd name="T1" fmla="*/ 1587 h 363"/>
              <a:gd name="T2" fmla="*/ 231775 w 383"/>
              <a:gd name="T3" fmla="*/ 276225 h 363"/>
              <a:gd name="T4" fmla="*/ 382587 w 383"/>
              <a:gd name="T5" fmla="*/ 576262 h 363"/>
              <a:gd name="T6" fmla="*/ 608012 w 383"/>
              <a:gd name="T7" fmla="*/ 576262 h 363"/>
              <a:gd name="T8" fmla="*/ 495300 w 383"/>
              <a:gd name="T9" fmla="*/ 0 h 363"/>
              <a:gd name="T10" fmla="*/ 0 w 383"/>
              <a:gd name="T11" fmla="*/ 1587 h 363"/>
              <a:gd name="T12" fmla="*/ 0 60000 65536"/>
              <a:gd name="T13" fmla="*/ 0 60000 65536"/>
              <a:gd name="T14" fmla="*/ 0 60000 65536"/>
              <a:gd name="T15" fmla="*/ 0 60000 65536"/>
              <a:gd name="T16" fmla="*/ 0 60000 65536"/>
              <a:gd name="T17" fmla="*/ 0 60000 65536"/>
              <a:gd name="T18" fmla="*/ 0 w 383"/>
              <a:gd name="T19" fmla="*/ 0 h 363"/>
              <a:gd name="T20" fmla="*/ 383 w 383"/>
              <a:gd name="T21" fmla="*/ 363 h 363"/>
            </a:gdLst>
            <a:ahLst/>
            <a:cxnLst>
              <a:cxn ang="T12">
                <a:pos x="T0" y="T1"/>
              </a:cxn>
              <a:cxn ang="T13">
                <a:pos x="T2" y="T3"/>
              </a:cxn>
              <a:cxn ang="T14">
                <a:pos x="T4" y="T5"/>
              </a:cxn>
              <a:cxn ang="T15">
                <a:pos x="T6" y="T7"/>
              </a:cxn>
              <a:cxn ang="T16">
                <a:pos x="T8" y="T9"/>
              </a:cxn>
              <a:cxn ang="T17">
                <a:pos x="T10" y="T11"/>
              </a:cxn>
            </a:cxnLst>
            <a:rect l="T18" t="T19" r="T20" b="T21"/>
            <a:pathLst>
              <a:path w="383" h="363">
                <a:moveTo>
                  <a:pt x="0" y="1"/>
                </a:moveTo>
                <a:lnTo>
                  <a:pt x="146" y="174"/>
                </a:lnTo>
                <a:lnTo>
                  <a:pt x="241" y="363"/>
                </a:lnTo>
                <a:lnTo>
                  <a:pt x="383" y="363"/>
                </a:lnTo>
                <a:lnTo>
                  <a:pt x="312" y="0"/>
                </a:lnTo>
                <a:lnTo>
                  <a:pt x="0" y="1"/>
                </a:lnTo>
                <a:close/>
              </a:path>
            </a:pathLst>
          </a:custGeom>
          <a:solidFill>
            <a:srgbClr val="969696"/>
          </a:solidFill>
          <a:ln w="25400">
            <a:solidFill>
              <a:srgbClr val="C0C0C0"/>
            </a:solidFill>
            <a:round/>
            <a:headEnd/>
            <a:tailEnd/>
          </a:ln>
        </p:spPr>
        <p:txBody>
          <a:bodyPr wrap="none" anchor="ctr">
            <a:spAutoFit/>
          </a:bodyPr>
          <a:lstStyle/>
          <a:p>
            <a:endParaRPr lang="de-DE"/>
          </a:p>
        </p:txBody>
      </p:sp>
      <p:sp>
        <p:nvSpPr>
          <p:cNvPr id="9" name="Line 7"/>
          <p:cNvSpPr>
            <a:spLocks noChangeShapeType="1"/>
          </p:cNvSpPr>
          <p:nvPr/>
        </p:nvSpPr>
        <p:spPr bwMode="auto">
          <a:xfrm flipH="1">
            <a:off x="528638" y="5302250"/>
            <a:ext cx="17462" cy="93027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0" name="Line 8"/>
          <p:cNvSpPr>
            <a:spLocks noChangeShapeType="1"/>
          </p:cNvSpPr>
          <p:nvPr/>
        </p:nvSpPr>
        <p:spPr bwMode="auto">
          <a:xfrm flipH="1">
            <a:off x="681038" y="5307013"/>
            <a:ext cx="17462" cy="8826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1" name="Line 9"/>
          <p:cNvSpPr>
            <a:spLocks noChangeShapeType="1"/>
          </p:cNvSpPr>
          <p:nvPr/>
        </p:nvSpPr>
        <p:spPr bwMode="auto">
          <a:xfrm flipH="1">
            <a:off x="833438" y="5311775"/>
            <a:ext cx="12700" cy="8445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2" name="Line 10"/>
          <p:cNvSpPr>
            <a:spLocks noChangeShapeType="1"/>
          </p:cNvSpPr>
          <p:nvPr/>
        </p:nvSpPr>
        <p:spPr bwMode="auto">
          <a:xfrm flipH="1">
            <a:off x="990600" y="5307013"/>
            <a:ext cx="12700" cy="792162"/>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3" name="Line 11"/>
          <p:cNvSpPr>
            <a:spLocks noChangeShapeType="1"/>
          </p:cNvSpPr>
          <p:nvPr/>
        </p:nvSpPr>
        <p:spPr bwMode="auto">
          <a:xfrm flipH="1">
            <a:off x="1119188" y="5307013"/>
            <a:ext cx="12700" cy="7302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4" name="Line 12"/>
          <p:cNvSpPr>
            <a:spLocks noChangeShapeType="1"/>
          </p:cNvSpPr>
          <p:nvPr/>
        </p:nvSpPr>
        <p:spPr bwMode="auto">
          <a:xfrm flipH="1">
            <a:off x="1238250" y="5302250"/>
            <a:ext cx="12700" cy="658813"/>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5" name="Line 13"/>
          <p:cNvSpPr>
            <a:spLocks noChangeShapeType="1"/>
          </p:cNvSpPr>
          <p:nvPr/>
        </p:nvSpPr>
        <p:spPr bwMode="auto">
          <a:xfrm flipH="1">
            <a:off x="1343025" y="5302250"/>
            <a:ext cx="17463" cy="53022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6" name="Line 14"/>
          <p:cNvSpPr>
            <a:spLocks noChangeShapeType="1"/>
          </p:cNvSpPr>
          <p:nvPr/>
        </p:nvSpPr>
        <p:spPr bwMode="auto">
          <a:xfrm flipH="1">
            <a:off x="1452563" y="5064125"/>
            <a:ext cx="26987" cy="68262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7" name="Line 15"/>
          <p:cNvSpPr>
            <a:spLocks noChangeShapeType="1"/>
          </p:cNvSpPr>
          <p:nvPr/>
        </p:nvSpPr>
        <p:spPr bwMode="auto">
          <a:xfrm flipH="1">
            <a:off x="1562100" y="4725988"/>
            <a:ext cx="22225" cy="75882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8" name="Line 16"/>
          <p:cNvSpPr>
            <a:spLocks noChangeShapeType="1"/>
          </p:cNvSpPr>
          <p:nvPr/>
        </p:nvSpPr>
        <p:spPr bwMode="auto">
          <a:xfrm flipH="1">
            <a:off x="1685925" y="4359275"/>
            <a:ext cx="7938" cy="754063"/>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19" name="Line 17"/>
          <p:cNvSpPr>
            <a:spLocks noChangeShapeType="1"/>
          </p:cNvSpPr>
          <p:nvPr/>
        </p:nvSpPr>
        <p:spPr bwMode="auto">
          <a:xfrm flipH="1">
            <a:off x="1804988" y="4035425"/>
            <a:ext cx="17462" cy="70167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0" name="Line 18"/>
          <p:cNvSpPr>
            <a:spLocks noChangeShapeType="1"/>
          </p:cNvSpPr>
          <p:nvPr/>
        </p:nvSpPr>
        <p:spPr bwMode="auto">
          <a:xfrm flipH="1">
            <a:off x="1938338" y="3735388"/>
            <a:ext cx="17462" cy="53022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1" name="Line 19"/>
          <p:cNvSpPr>
            <a:spLocks noChangeShapeType="1"/>
          </p:cNvSpPr>
          <p:nvPr/>
        </p:nvSpPr>
        <p:spPr bwMode="auto">
          <a:xfrm flipH="1">
            <a:off x="2114550" y="3406775"/>
            <a:ext cx="17463" cy="363538"/>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2" name="Line 20"/>
          <p:cNvSpPr>
            <a:spLocks noChangeShapeType="1"/>
          </p:cNvSpPr>
          <p:nvPr/>
        </p:nvSpPr>
        <p:spPr bwMode="auto">
          <a:xfrm flipH="1">
            <a:off x="2257425" y="3230563"/>
            <a:ext cx="7938" cy="211137"/>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3" name="Line 21"/>
          <p:cNvSpPr>
            <a:spLocks noChangeShapeType="1"/>
          </p:cNvSpPr>
          <p:nvPr/>
        </p:nvSpPr>
        <p:spPr bwMode="auto">
          <a:xfrm flipH="1">
            <a:off x="2390775" y="3063875"/>
            <a:ext cx="3175" cy="201613"/>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4" name="Line 22"/>
          <p:cNvSpPr>
            <a:spLocks noChangeShapeType="1"/>
          </p:cNvSpPr>
          <p:nvPr/>
        </p:nvSpPr>
        <p:spPr bwMode="auto">
          <a:xfrm>
            <a:off x="2532063" y="3025775"/>
            <a:ext cx="1587" cy="1206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5" name="Line 23"/>
          <p:cNvSpPr>
            <a:spLocks noChangeShapeType="1"/>
          </p:cNvSpPr>
          <p:nvPr/>
        </p:nvSpPr>
        <p:spPr bwMode="auto">
          <a:xfrm>
            <a:off x="2641600" y="2978150"/>
            <a:ext cx="1588" cy="1206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6" name="Line 24"/>
          <p:cNvSpPr>
            <a:spLocks noChangeShapeType="1"/>
          </p:cNvSpPr>
          <p:nvPr/>
        </p:nvSpPr>
        <p:spPr bwMode="auto">
          <a:xfrm>
            <a:off x="2770188" y="2963863"/>
            <a:ext cx="1587" cy="115887"/>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7" name="Line 25"/>
          <p:cNvSpPr>
            <a:spLocks noChangeShapeType="1"/>
          </p:cNvSpPr>
          <p:nvPr/>
        </p:nvSpPr>
        <p:spPr bwMode="auto">
          <a:xfrm>
            <a:off x="2870200" y="3001963"/>
            <a:ext cx="1588" cy="106362"/>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8" name="Line 26"/>
          <p:cNvSpPr>
            <a:spLocks noChangeShapeType="1"/>
          </p:cNvSpPr>
          <p:nvPr/>
        </p:nvSpPr>
        <p:spPr bwMode="auto">
          <a:xfrm>
            <a:off x="2998788" y="3035300"/>
            <a:ext cx="1587" cy="1206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29" name="Line 27"/>
          <p:cNvSpPr>
            <a:spLocks noChangeShapeType="1"/>
          </p:cNvSpPr>
          <p:nvPr/>
        </p:nvSpPr>
        <p:spPr bwMode="auto">
          <a:xfrm>
            <a:off x="3084513" y="3101975"/>
            <a:ext cx="1587" cy="1206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0" name="Line 28"/>
          <p:cNvSpPr>
            <a:spLocks noChangeShapeType="1"/>
          </p:cNvSpPr>
          <p:nvPr/>
        </p:nvSpPr>
        <p:spPr bwMode="auto">
          <a:xfrm>
            <a:off x="3170238" y="3197225"/>
            <a:ext cx="1587" cy="1206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1" name="Line 29"/>
          <p:cNvSpPr>
            <a:spLocks noChangeShapeType="1"/>
          </p:cNvSpPr>
          <p:nvPr/>
        </p:nvSpPr>
        <p:spPr bwMode="auto">
          <a:xfrm>
            <a:off x="3251200" y="3282950"/>
            <a:ext cx="1588" cy="144463"/>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2" name="Line 30"/>
          <p:cNvSpPr>
            <a:spLocks noChangeShapeType="1"/>
          </p:cNvSpPr>
          <p:nvPr/>
        </p:nvSpPr>
        <p:spPr bwMode="auto">
          <a:xfrm>
            <a:off x="3341688" y="3378200"/>
            <a:ext cx="6350" cy="19685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3" name="Line 31"/>
          <p:cNvSpPr>
            <a:spLocks noChangeShapeType="1"/>
          </p:cNvSpPr>
          <p:nvPr/>
        </p:nvSpPr>
        <p:spPr bwMode="auto">
          <a:xfrm>
            <a:off x="3432175" y="3587750"/>
            <a:ext cx="6350" cy="215900"/>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4" name="Line 32"/>
          <p:cNvSpPr>
            <a:spLocks noChangeShapeType="1"/>
          </p:cNvSpPr>
          <p:nvPr/>
        </p:nvSpPr>
        <p:spPr bwMode="auto">
          <a:xfrm flipH="1">
            <a:off x="3519488" y="3644900"/>
            <a:ext cx="3175" cy="392113"/>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5" name="Line 33"/>
          <p:cNvSpPr>
            <a:spLocks noChangeShapeType="1"/>
          </p:cNvSpPr>
          <p:nvPr/>
        </p:nvSpPr>
        <p:spPr bwMode="auto">
          <a:xfrm flipH="1">
            <a:off x="3619500" y="3644900"/>
            <a:ext cx="3175" cy="64452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36" name="Line 34"/>
          <p:cNvSpPr>
            <a:spLocks noChangeShapeType="1"/>
          </p:cNvSpPr>
          <p:nvPr/>
        </p:nvSpPr>
        <p:spPr bwMode="auto">
          <a:xfrm flipH="1">
            <a:off x="3695700" y="3649663"/>
            <a:ext cx="7938" cy="854075"/>
          </a:xfrm>
          <a:prstGeom prst="line">
            <a:avLst/>
          </a:prstGeom>
          <a:noFill/>
          <a:ln w="25400">
            <a:solidFill>
              <a:srgbClr val="99CCFF"/>
            </a:solidFill>
            <a:prstDash val="sysDot"/>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pic>
        <p:nvPicPr>
          <p:cNvPr id="37" name="Picture 35" descr="ko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1388" y="1670050"/>
            <a:ext cx="4113212" cy="470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 name="Freeform 36"/>
          <p:cNvSpPr>
            <a:spLocks/>
          </p:cNvSpPr>
          <p:nvPr/>
        </p:nvSpPr>
        <p:spPr bwMode="auto">
          <a:xfrm>
            <a:off x="174625" y="5299075"/>
            <a:ext cx="927100" cy="801688"/>
          </a:xfrm>
          <a:custGeom>
            <a:avLst/>
            <a:gdLst>
              <a:gd name="T0" fmla="*/ 0 w 584"/>
              <a:gd name="T1" fmla="*/ 801688 h 505"/>
              <a:gd name="T2" fmla="*/ 727075 w 584"/>
              <a:gd name="T3" fmla="*/ 587375 h 505"/>
              <a:gd name="T4" fmla="*/ 927100 w 584"/>
              <a:gd name="T5" fmla="*/ 0 h 505"/>
              <a:gd name="T6" fmla="*/ 0 60000 65536"/>
              <a:gd name="T7" fmla="*/ 0 60000 65536"/>
              <a:gd name="T8" fmla="*/ 0 60000 65536"/>
              <a:gd name="T9" fmla="*/ 0 w 584"/>
              <a:gd name="T10" fmla="*/ 0 h 505"/>
              <a:gd name="T11" fmla="*/ 584 w 584"/>
              <a:gd name="T12" fmla="*/ 505 h 505"/>
            </a:gdLst>
            <a:ahLst/>
            <a:cxnLst>
              <a:cxn ang="T6">
                <a:pos x="T0" y="T1"/>
              </a:cxn>
              <a:cxn ang="T7">
                <a:pos x="T2" y="T3"/>
              </a:cxn>
              <a:cxn ang="T8">
                <a:pos x="T4" y="T5"/>
              </a:cxn>
            </a:cxnLst>
            <a:rect l="T9" t="T10" r="T11" b="T12"/>
            <a:pathLst>
              <a:path w="584" h="505">
                <a:moveTo>
                  <a:pt x="0" y="505"/>
                </a:moveTo>
                <a:cubicBezTo>
                  <a:pt x="76" y="483"/>
                  <a:pt x="361" y="454"/>
                  <a:pt x="458" y="370"/>
                </a:cubicBezTo>
                <a:cubicBezTo>
                  <a:pt x="555" y="286"/>
                  <a:pt x="558" y="77"/>
                  <a:pt x="584" y="0"/>
                </a:cubicBezTo>
              </a:path>
            </a:pathLst>
          </a:custGeom>
          <a:noFill/>
          <a:ln w="38100">
            <a:solidFill>
              <a:srgbClr val="00FF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39" name="Line 37"/>
          <p:cNvSpPr>
            <a:spLocks noChangeShapeType="1"/>
          </p:cNvSpPr>
          <p:nvPr/>
        </p:nvSpPr>
        <p:spPr bwMode="auto">
          <a:xfrm flipH="1" flipV="1">
            <a:off x="6111875" y="5278438"/>
            <a:ext cx="1141413" cy="858837"/>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0" name="Line 38"/>
          <p:cNvSpPr>
            <a:spLocks noChangeShapeType="1"/>
          </p:cNvSpPr>
          <p:nvPr/>
        </p:nvSpPr>
        <p:spPr bwMode="auto">
          <a:xfrm flipH="1" flipV="1">
            <a:off x="4897438" y="3019425"/>
            <a:ext cx="1203325" cy="2259013"/>
          </a:xfrm>
          <a:prstGeom prst="line">
            <a:avLst/>
          </a:prstGeom>
          <a:noFill/>
          <a:ln w="38100">
            <a:solidFill>
              <a:srgbClr val="FF0000"/>
            </a:solidFill>
            <a:round/>
            <a:headEnd/>
            <a:tailEnd/>
          </a:ln>
          <a:extLst>
            <a:ext uri="{909E8E84-426E-40dd-AFC4-6F175D3DCCD1}">
              <a14:hiddenFill xmlns:a14="http://schemas.microsoft.com/office/drawing/2010/main" xmlns="">
                <a:noFill/>
              </a14:hiddenFill>
            </a:ext>
          </a:extLst>
        </p:spPr>
        <p:txBody>
          <a:bodyPr wrap="none" anchor="ctr">
            <a:spAutoFit/>
          </a:bodyPr>
          <a:lstStyle/>
          <a:p>
            <a:endParaRPr lang="de-DE"/>
          </a:p>
        </p:txBody>
      </p:sp>
      <p:sp>
        <p:nvSpPr>
          <p:cNvPr id="41" name="Freeform 39"/>
          <p:cNvSpPr>
            <a:spLocks/>
          </p:cNvSpPr>
          <p:nvPr/>
        </p:nvSpPr>
        <p:spPr bwMode="auto">
          <a:xfrm>
            <a:off x="1114425" y="2752725"/>
            <a:ext cx="1557338" cy="2527300"/>
          </a:xfrm>
          <a:custGeom>
            <a:avLst/>
            <a:gdLst>
              <a:gd name="T0" fmla="*/ 0 w 981"/>
              <a:gd name="T1" fmla="*/ 2527300 h 1592"/>
              <a:gd name="T2" fmla="*/ 714375 w 981"/>
              <a:gd name="T3" fmla="*/ 566738 h 1592"/>
              <a:gd name="T4" fmla="*/ 1557338 w 981"/>
              <a:gd name="T5" fmla="*/ 119063 h 1592"/>
              <a:gd name="T6" fmla="*/ 0 60000 65536"/>
              <a:gd name="T7" fmla="*/ 0 60000 65536"/>
              <a:gd name="T8" fmla="*/ 0 60000 65536"/>
              <a:gd name="T9" fmla="*/ 0 w 981"/>
              <a:gd name="T10" fmla="*/ 0 h 1592"/>
              <a:gd name="T11" fmla="*/ 981 w 981"/>
              <a:gd name="T12" fmla="*/ 1592 h 1592"/>
            </a:gdLst>
            <a:ahLst/>
            <a:cxnLst>
              <a:cxn ang="T6">
                <a:pos x="T0" y="T1"/>
              </a:cxn>
              <a:cxn ang="T7">
                <a:pos x="T2" y="T3"/>
              </a:cxn>
              <a:cxn ang="T8">
                <a:pos x="T4" y="T5"/>
              </a:cxn>
            </a:cxnLst>
            <a:rect l="T9" t="T10" r="T11" b="T12"/>
            <a:pathLst>
              <a:path w="981" h="1592">
                <a:moveTo>
                  <a:pt x="0" y="1592"/>
                </a:moveTo>
                <a:cubicBezTo>
                  <a:pt x="75" y="1386"/>
                  <a:pt x="225" y="714"/>
                  <a:pt x="450" y="357"/>
                </a:cubicBezTo>
                <a:cubicBezTo>
                  <a:pt x="675" y="0"/>
                  <a:pt x="871" y="134"/>
                  <a:pt x="981" y="75"/>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42" name="Freeform 40"/>
          <p:cNvSpPr>
            <a:spLocks/>
          </p:cNvSpPr>
          <p:nvPr/>
        </p:nvSpPr>
        <p:spPr bwMode="auto">
          <a:xfrm>
            <a:off x="2695575" y="2873375"/>
            <a:ext cx="871538" cy="731838"/>
          </a:xfrm>
          <a:custGeom>
            <a:avLst/>
            <a:gdLst>
              <a:gd name="T0" fmla="*/ 0 w 549"/>
              <a:gd name="T1" fmla="*/ 7938 h 461"/>
              <a:gd name="T2" fmla="*/ 523875 w 549"/>
              <a:gd name="T3" fmla="*/ 120650 h 461"/>
              <a:gd name="T4" fmla="*/ 871538 w 549"/>
              <a:gd name="T5" fmla="*/ 731838 h 461"/>
              <a:gd name="T6" fmla="*/ 0 60000 65536"/>
              <a:gd name="T7" fmla="*/ 0 60000 65536"/>
              <a:gd name="T8" fmla="*/ 0 60000 65536"/>
              <a:gd name="T9" fmla="*/ 0 w 549"/>
              <a:gd name="T10" fmla="*/ 0 h 461"/>
              <a:gd name="T11" fmla="*/ 549 w 549"/>
              <a:gd name="T12" fmla="*/ 461 h 461"/>
            </a:gdLst>
            <a:ahLst/>
            <a:cxnLst>
              <a:cxn ang="T6">
                <a:pos x="T0" y="T1"/>
              </a:cxn>
              <a:cxn ang="T7">
                <a:pos x="T2" y="T3"/>
              </a:cxn>
              <a:cxn ang="T8">
                <a:pos x="T4" y="T5"/>
              </a:cxn>
            </a:cxnLst>
            <a:rect l="T9" t="T10" r="T11" b="T12"/>
            <a:pathLst>
              <a:path w="549" h="461">
                <a:moveTo>
                  <a:pt x="0" y="5"/>
                </a:moveTo>
                <a:cubicBezTo>
                  <a:pt x="55" y="16"/>
                  <a:pt x="239" y="0"/>
                  <a:pt x="330" y="76"/>
                </a:cubicBezTo>
                <a:cubicBezTo>
                  <a:pt x="424" y="152"/>
                  <a:pt x="504" y="381"/>
                  <a:pt x="549" y="461"/>
                </a:cubicBezTo>
              </a:path>
            </a:pathLst>
          </a:custGeom>
          <a:noFill/>
          <a:ln w="38100">
            <a:solidFill>
              <a:srgbClr val="FF00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43" name="Freeform 41"/>
          <p:cNvSpPr>
            <a:spLocks/>
          </p:cNvSpPr>
          <p:nvPr/>
        </p:nvSpPr>
        <p:spPr bwMode="auto">
          <a:xfrm>
            <a:off x="3570288" y="3632200"/>
            <a:ext cx="1778000" cy="2543175"/>
          </a:xfrm>
          <a:custGeom>
            <a:avLst/>
            <a:gdLst>
              <a:gd name="T0" fmla="*/ 0 w 1120"/>
              <a:gd name="T1" fmla="*/ 0 h 1602"/>
              <a:gd name="T2" fmla="*/ 863600 w 1120"/>
              <a:gd name="T3" fmla="*/ 1841500 h 1602"/>
              <a:gd name="T4" fmla="*/ 1778000 w 1120"/>
              <a:gd name="T5" fmla="*/ 2543175 h 1602"/>
              <a:gd name="T6" fmla="*/ 0 60000 65536"/>
              <a:gd name="T7" fmla="*/ 0 60000 65536"/>
              <a:gd name="T8" fmla="*/ 0 60000 65536"/>
              <a:gd name="T9" fmla="*/ 0 w 1120"/>
              <a:gd name="T10" fmla="*/ 0 h 1602"/>
              <a:gd name="T11" fmla="*/ 1120 w 1120"/>
              <a:gd name="T12" fmla="*/ 1602 h 1602"/>
            </a:gdLst>
            <a:ahLst/>
            <a:cxnLst>
              <a:cxn ang="T6">
                <a:pos x="T0" y="T1"/>
              </a:cxn>
              <a:cxn ang="T7">
                <a:pos x="T2" y="T3"/>
              </a:cxn>
              <a:cxn ang="T8">
                <a:pos x="T4" y="T5"/>
              </a:cxn>
            </a:cxnLst>
            <a:rect l="T9" t="T10" r="T11" b="T12"/>
            <a:pathLst>
              <a:path w="1120" h="1602">
                <a:moveTo>
                  <a:pt x="0" y="0"/>
                </a:moveTo>
                <a:cubicBezTo>
                  <a:pt x="91" y="193"/>
                  <a:pt x="357" y="893"/>
                  <a:pt x="544" y="1160"/>
                </a:cubicBezTo>
                <a:cubicBezTo>
                  <a:pt x="731" y="1427"/>
                  <a:pt x="1000" y="1510"/>
                  <a:pt x="1120" y="1602"/>
                </a:cubicBezTo>
              </a:path>
            </a:pathLst>
          </a:custGeom>
          <a:noFill/>
          <a:ln w="38100">
            <a:solidFill>
              <a:srgbClr val="00FF00"/>
            </a:solidFill>
            <a:round/>
            <a:headEnd/>
            <a:tailEnd type="triangle" w="med" len="med"/>
          </a:ln>
          <a:extLst>
            <a:ext uri="{909E8E84-426E-40dd-AFC4-6F175D3DCCD1}">
              <a14:hiddenFill xmlns:a14="http://schemas.microsoft.com/office/drawing/2010/main" xmlns="">
                <a:solidFill>
                  <a:srgbClr val="FFFFFF"/>
                </a:solidFill>
              </a14:hiddenFill>
            </a:ext>
          </a:extLst>
        </p:spPr>
        <p:txBody>
          <a:bodyPr wrap="none" anchor="ctr">
            <a:spAutoFit/>
          </a:bodyPr>
          <a:lstStyle/>
          <a:p>
            <a:endParaRPr lang="de-DE"/>
          </a:p>
        </p:txBody>
      </p:sp>
      <p:sp>
        <p:nvSpPr>
          <p:cNvPr id="44" name="Freeform 42"/>
          <p:cNvSpPr>
            <a:spLocks/>
          </p:cNvSpPr>
          <p:nvPr/>
        </p:nvSpPr>
        <p:spPr bwMode="auto">
          <a:xfrm>
            <a:off x="4899025" y="3019425"/>
            <a:ext cx="325438" cy="590550"/>
          </a:xfrm>
          <a:custGeom>
            <a:avLst/>
            <a:gdLst>
              <a:gd name="T0" fmla="*/ 0 w 205"/>
              <a:gd name="T1" fmla="*/ 0 h 372"/>
              <a:gd name="T2" fmla="*/ 325438 w 205"/>
              <a:gd name="T3" fmla="*/ 590550 h 372"/>
              <a:gd name="T4" fmla="*/ 0 60000 65536"/>
              <a:gd name="T5" fmla="*/ 0 60000 65536"/>
              <a:gd name="T6" fmla="*/ 0 w 205"/>
              <a:gd name="T7" fmla="*/ 0 h 372"/>
              <a:gd name="T8" fmla="*/ 205 w 205"/>
              <a:gd name="T9" fmla="*/ 372 h 372"/>
            </a:gdLst>
            <a:ahLst/>
            <a:cxnLst>
              <a:cxn ang="T4">
                <a:pos x="T0" y="T1"/>
              </a:cxn>
              <a:cxn ang="T5">
                <a:pos x="T2" y="T3"/>
              </a:cxn>
            </a:cxnLst>
            <a:rect l="T6" t="T7" r="T8" b="T9"/>
            <a:pathLst>
              <a:path w="205" h="372">
                <a:moveTo>
                  <a:pt x="0" y="0"/>
                </a:moveTo>
                <a:lnTo>
                  <a:pt x="205" y="372"/>
                </a:lnTo>
              </a:path>
            </a:pathLst>
          </a:custGeom>
          <a:noFill/>
          <a:ln w="63500">
            <a:solidFill>
              <a:srgbClr val="FF0000"/>
            </a:solidFill>
            <a:prstDash val="sysDot"/>
            <a:round/>
            <a:headEnd/>
            <a:tailEnd/>
          </a:ln>
          <a:extLst>
            <a:ext uri="{909E8E84-426E-40dd-AFC4-6F175D3DCCD1}">
              <a14:hiddenFill xmlns:a14="http://schemas.microsoft.com/office/drawing/2010/main" xmlns="">
                <a:solidFill>
                  <a:srgbClr val="FFFFFF"/>
                </a:solidFill>
              </a14:hiddenFill>
            </a:ext>
          </a:extLst>
        </p:spPr>
        <p:txBody>
          <a:bodyPr anchor="ctr">
            <a:spAutoFit/>
          </a:bodyPr>
          <a:lstStyle/>
          <a:p>
            <a:endParaRPr lang="de-DE"/>
          </a:p>
        </p:txBody>
      </p:sp>
      <p:sp>
        <p:nvSpPr>
          <p:cNvPr id="45" name="Line 43"/>
          <p:cNvSpPr>
            <a:spLocks noChangeShapeType="1"/>
          </p:cNvSpPr>
          <p:nvPr/>
        </p:nvSpPr>
        <p:spPr bwMode="auto">
          <a:xfrm flipH="1" flipV="1">
            <a:off x="5237163" y="3619500"/>
            <a:ext cx="3308350" cy="2524125"/>
          </a:xfrm>
          <a:prstGeom prst="line">
            <a:avLst/>
          </a:prstGeom>
          <a:noFill/>
          <a:ln w="38100">
            <a:solidFill>
              <a:srgbClr val="00FF00"/>
            </a:solidFill>
            <a:round/>
            <a:headEnd/>
            <a:tailEnd/>
          </a:ln>
          <a:extLst>
            <a:ext uri="{909E8E84-426E-40dd-AFC4-6F175D3DCCD1}">
              <a14:hiddenFill xmlns:a14="http://schemas.microsoft.com/office/drawing/2010/main" xmlns="">
                <a:noFill/>
              </a14:hiddenFill>
            </a:ext>
          </a:extLst>
        </p:spPr>
        <p:txBody>
          <a:bodyPr anchor="ctr">
            <a:spAutoFit/>
          </a:bodyPr>
          <a:lstStyle/>
          <a:p>
            <a:endParaRPr lang="de-DE"/>
          </a:p>
        </p:txBody>
      </p:sp>
      <p:sp>
        <p:nvSpPr>
          <p:cNvPr id="46" name="Text Box 44"/>
          <p:cNvSpPr txBox="1">
            <a:spLocks noChangeArrowheads="1"/>
          </p:cNvSpPr>
          <p:nvPr/>
        </p:nvSpPr>
        <p:spPr bwMode="auto">
          <a:xfrm>
            <a:off x="7024688" y="63754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20°</a:t>
            </a:r>
          </a:p>
        </p:txBody>
      </p:sp>
      <p:sp>
        <p:nvSpPr>
          <p:cNvPr id="47" name="Text Box 45"/>
          <p:cNvSpPr txBox="1">
            <a:spLocks noChangeArrowheads="1"/>
          </p:cNvSpPr>
          <p:nvPr/>
        </p:nvSpPr>
        <p:spPr bwMode="auto">
          <a:xfrm>
            <a:off x="4016375" y="5094288"/>
            <a:ext cx="890588"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1000m</a:t>
            </a:r>
          </a:p>
        </p:txBody>
      </p:sp>
      <p:sp>
        <p:nvSpPr>
          <p:cNvPr id="48" name="Text Box 46"/>
          <p:cNvSpPr txBox="1">
            <a:spLocks noChangeArrowheads="1"/>
          </p:cNvSpPr>
          <p:nvPr/>
        </p:nvSpPr>
        <p:spPr bwMode="auto">
          <a:xfrm>
            <a:off x="6007100" y="6375400"/>
            <a:ext cx="53340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10°</a:t>
            </a:r>
          </a:p>
        </p:txBody>
      </p:sp>
      <p:sp>
        <p:nvSpPr>
          <p:cNvPr id="49" name="Text Box 47"/>
          <p:cNvSpPr txBox="1">
            <a:spLocks noChangeArrowheads="1"/>
          </p:cNvSpPr>
          <p:nvPr/>
        </p:nvSpPr>
        <p:spPr bwMode="auto">
          <a:xfrm>
            <a:off x="3940175" y="2863850"/>
            <a:ext cx="890588"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4000m</a:t>
            </a:r>
          </a:p>
        </p:txBody>
      </p:sp>
      <p:sp>
        <p:nvSpPr>
          <p:cNvPr id="50" name="Text Box 48"/>
          <p:cNvSpPr txBox="1">
            <a:spLocks noChangeArrowheads="1"/>
          </p:cNvSpPr>
          <p:nvPr/>
        </p:nvSpPr>
        <p:spPr bwMode="auto">
          <a:xfrm>
            <a:off x="4754563" y="6351588"/>
            <a:ext cx="482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-8°</a:t>
            </a:r>
          </a:p>
        </p:txBody>
      </p:sp>
      <p:sp>
        <p:nvSpPr>
          <p:cNvPr id="51" name="Text Box 49"/>
          <p:cNvSpPr txBox="1">
            <a:spLocks noChangeArrowheads="1"/>
          </p:cNvSpPr>
          <p:nvPr/>
        </p:nvSpPr>
        <p:spPr bwMode="auto">
          <a:xfrm>
            <a:off x="5237163" y="6351588"/>
            <a:ext cx="4826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-2°</a:t>
            </a:r>
          </a:p>
        </p:txBody>
      </p:sp>
      <p:sp>
        <p:nvSpPr>
          <p:cNvPr id="52" name="Text Box 50"/>
          <p:cNvSpPr txBox="1">
            <a:spLocks noChangeArrowheads="1"/>
          </p:cNvSpPr>
          <p:nvPr/>
        </p:nvSpPr>
        <p:spPr bwMode="auto">
          <a:xfrm>
            <a:off x="3916363" y="3435350"/>
            <a:ext cx="8905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3000m</a:t>
            </a:r>
          </a:p>
        </p:txBody>
      </p:sp>
      <p:sp>
        <p:nvSpPr>
          <p:cNvPr id="53" name="Text Box 51"/>
          <p:cNvSpPr txBox="1">
            <a:spLocks noChangeArrowheads="1"/>
          </p:cNvSpPr>
          <p:nvPr/>
        </p:nvSpPr>
        <p:spPr bwMode="auto">
          <a:xfrm>
            <a:off x="8278813" y="6351588"/>
            <a:ext cx="5334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spcBef>
                <a:spcPct val="50000"/>
              </a:spcBef>
            </a:pPr>
            <a:r>
              <a:rPr lang="de-DE" sz="1800">
                <a:cs typeface="Arial" charset="0"/>
              </a:rPr>
              <a:t>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par>
                          <p:cTn id="13" fill="hold" nodeType="afterGroup">
                            <p:stCondLst>
                              <p:cond delay="500"/>
                            </p:stCondLst>
                            <p:childTnLst>
                              <p:par>
                                <p:cTn id="14" presetID="22" presetClass="entr" presetSubtype="8" fill="hold" grpId="0" nodeType="afterEffect">
                                  <p:stCondLst>
                                    <p:cond delay="100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par>
                          <p:cTn id="17" fill="hold" nodeType="afterGroup">
                            <p:stCondLst>
                              <p:cond delay="2000"/>
                            </p:stCondLst>
                            <p:childTnLst>
                              <p:par>
                                <p:cTn id="18" presetID="22" presetClass="entr" presetSubtype="1" fill="hold" grpId="0" nodeType="afterEffect">
                                  <p:stCondLst>
                                    <p:cond delay="100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par>
                          <p:cTn id="21" fill="hold" nodeType="afterGroup">
                            <p:stCondLst>
                              <p:cond delay="3500"/>
                            </p:stCondLst>
                            <p:childTnLst>
                              <p:par>
                                <p:cTn id="22" presetID="18" presetClass="entr" presetSubtype="6"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500"/>
                                        <p:tgtEl>
                                          <p:spTgt spid="9"/>
                                        </p:tgtEl>
                                      </p:cBhvr>
                                    </p:animEffect>
                                  </p:childTnLst>
                                </p:cTn>
                              </p:par>
                            </p:childTnLst>
                          </p:cTn>
                        </p:par>
                        <p:par>
                          <p:cTn id="25" fill="hold" nodeType="afterGroup">
                            <p:stCondLst>
                              <p:cond delay="4000"/>
                            </p:stCondLst>
                            <p:childTnLst>
                              <p:par>
                                <p:cTn id="26" presetID="18" presetClass="entr" presetSubtype="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strips(downRight)">
                                      <p:cBhvr>
                                        <p:cTn id="28" dur="500"/>
                                        <p:tgtEl>
                                          <p:spTgt spid="10"/>
                                        </p:tgtEl>
                                      </p:cBhvr>
                                    </p:animEffect>
                                  </p:childTnLst>
                                </p:cTn>
                              </p:par>
                            </p:childTnLst>
                          </p:cTn>
                        </p:par>
                        <p:par>
                          <p:cTn id="29" fill="hold" nodeType="afterGroup">
                            <p:stCondLst>
                              <p:cond delay="4500"/>
                            </p:stCondLst>
                            <p:childTnLst>
                              <p:par>
                                <p:cTn id="30" presetID="18" presetClass="entr" presetSubtype="6"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Right)">
                                      <p:cBhvr>
                                        <p:cTn id="32" dur="500"/>
                                        <p:tgtEl>
                                          <p:spTgt spid="11"/>
                                        </p:tgtEl>
                                      </p:cBhvr>
                                    </p:animEffect>
                                  </p:childTnLst>
                                </p:cTn>
                              </p:par>
                            </p:childTnLst>
                          </p:cTn>
                        </p:par>
                        <p:par>
                          <p:cTn id="33" fill="hold" nodeType="afterGroup">
                            <p:stCondLst>
                              <p:cond delay="5000"/>
                            </p:stCondLst>
                            <p:childTnLst>
                              <p:par>
                                <p:cTn id="34" presetID="18" presetClass="entr" presetSubtype="6"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Right)">
                                      <p:cBhvr>
                                        <p:cTn id="36" dur="500"/>
                                        <p:tgtEl>
                                          <p:spTgt spid="12"/>
                                        </p:tgtEl>
                                      </p:cBhvr>
                                    </p:animEffect>
                                  </p:childTnLst>
                                </p:cTn>
                              </p:par>
                            </p:childTnLst>
                          </p:cTn>
                        </p:par>
                        <p:par>
                          <p:cTn id="37" fill="hold" nodeType="afterGroup">
                            <p:stCondLst>
                              <p:cond delay="5500"/>
                            </p:stCondLst>
                            <p:childTnLst>
                              <p:par>
                                <p:cTn id="38" presetID="18" presetClass="entr" presetSubtype="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Right)">
                                      <p:cBhvr>
                                        <p:cTn id="40" dur="500"/>
                                        <p:tgtEl>
                                          <p:spTgt spid="13"/>
                                        </p:tgtEl>
                                      </p:cBhvr>
                                    </p:animEffect>
                                  </p:childTnLst>
                                </p:cTn>
                              </p:par>
                            </p:childTnLst>
                          </p:cTn>
                        </p:par>
                        <p:par>
                          <p:cTn id="41" fill="hold" nodeType="afterGroup">
                            <p:stCondLst>
                              <p:cond delay="6000"/>
                            </p:stCondLst>
                            <p:childTnLst>
                              <p:par>
                                <p:cTn id="42" presetID="18" presetClass="entr" presetSubtype="6"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strips(downRight)">
                                      <p:cBhvr>
                                        <p:cTn id="44" dur="500"/>
                                        <p:tgtEl>
                                          <p:spTgt spid="14"/>
                                        </p:tgtEl>
                                      </p:cBhvr>
                                    </p:animEffect>
                                  </p:childTnLst>
                                </p:cTn>
                              </p:par>
                            </p:childTnLst>
                          </p:cTn>
                        </p:par>
                        <p:par>
                          <p:cTn id="45" fill="hold" nodeType="afterGroup">
                            <p:stCondLst>
                              <p:cond delay="6500"/>
                            </p:stCondLst>
                            <p:childTnLst>
                              <p:par>
                                <p:cTn id="46" presetID="18" presetClass="entr" presetSubtype="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strips(downRight)">
                                      <p:cBhvr>
                                        <p:cTn id="48" dur="500"/>
                                        <p:tgtEl>
                                          <p:spTgt spid="15"/>
                                        </p:tgtEl>
                                      </p:cBhvr>
                                    </p:animEffect>
                                  </p:childTnLst>
                                </p:cTn>
                              </p:par>
                            </p:childTnLst>
                          </p:cTn>
                        </p:par>
                        <p:par>
                          <p:cTn id="49" fill="hold" nodeType="afterGroup">
                            <p:stCondLst>
                              <p:cond delay="7000"/>
                            </p:stCondLst>
                            <p:childTnLst>
                              <p:par>
                                <p:cTn id="50" presetID="18" presetClass="entr" presetSubtype="6" fill="hold" grpId="0" nodeType="after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strips(downRight)">
                                      <p:cBhvr>
                                        <p:cTn id="52" dur="500"/>
                                        <p:tgtEl>
                                          <p:spTgt spid="16"/>
                                        </p:tgtEl>
                                      </p:cBhvr>
                                    </p:animEffect>
                                  </p:childTnLst>
                                </p:cTn>
                              </p:par>
                            </p:childTnLst>
                          </p:cTn>
                        </p:par>
                        <p:par>
                          <p:cTn id="53" fill="hold" nodeType="afterGroup">
                            <p:stCondLst>
                              <p:cond delay="7500"/>
                            </p:stCondLst>
                            <p:childTnLst>
                              <p:par>
                                <p:cTn id="54" presetID="18" presetClass="entr" presetSubtype="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strips(downRight)">
                                      <p:cBhvr>
                                        <p:cTn id="56" dur="500"/>
                                        <p:tgtEl>
                                          <p:spTgt spid="17"/>
                                        </p:tgtEl>
                                      </p:cBhvr>
                                    </p:animEffect>
                                  </p:childTnLst>
                                </p:cTn>
                              </p:par>
                            </p:childTnLst>
                          </p:cTn>
                        </p:par>
                        <p:par>
                          <p:cTn id="57" fill="hold" nodeType="afterGroup">
                            <p:stCondLst>
                              <p:cond delay="8000"/>
                            </p:stCondLst>
                            <p:childTnLst>
                              <p:par>
                                <p:cTn id="58" presetID="18" presetClass="entr" presetSubtype="6"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strips(downRight)">
                                      <p:cBhvr>
                                        <p:cTn id="60" dur="500"/>
                                        <p:tgtEl>
                                          <p:spTgt spid="18"/>
                                        </p:tgtEl>
                                      </p:cBhvr>
                                    </p:animEffect>
                                  </p:childTnLst>
                                </p:cTn>
                              </p:par>
                            </p:childTnLst>
                          </p:cTn>
                        </p:par>
                        <p:par>
                          <p:cTn id="61" fill="hold" nodeType="afterGroup">
                            <p:stCondLst>
                              <p:cond delay="8500"/>
                            </p:stCondLst>
                            <p:childTnLst>
                              <p:par>
                                <p:cTn id="62" presetID="18" presetClass="entr" presetSubtype="6"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strips(downRight)">
                                      <p:cBhvr>
                                        <p:cTn id="64" dur="500"/>
                                        <p:tgtEl>
                                          <p:spTgt spid="19"/>
                                        </p:tgtEl>
                                      </p:cBhvr>
                                    </p:animEffect>
                                  </p:childTnLst>
                                </p:cTn>
                              </p:par>
                            </p:childTnLst>
                          </p:cTn>
                        </p:par>
                        <p:par>
                          <p:cTn id="65" fill="hold" nodeType="afterGroup">
                            <p:stCondLst>
                              <p:cond delay="9000"/>
                            </p:stCondLst>
                            <p:childTnLst>
                              <p:par>
                                <p:cTn id="66" presetID="18" presetClass="entr" presetSubtype="6"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strips(downRight)">
                                      <p:cBhvr>
                                        <p:cTn id="68" dur="500"/>
                                        <p:tgtEl>
                                          <p:spTgt spid="20"/>
                                        </p:tgtEl>
                                      </p:cBhvr>
                                    </p:animEffect>
                                  </p:childTnLst>
                                </p:cTn>
                              </p:par>
                            </p:childTnLst>
                          </p:cTn>
                        </p:par>
                        <p:par>
                          <p:cTn id="69" fill="hold" nodeType="afterGroup">
                            <p:stCondLst>
                              <p:cond delay="9500"/>
                            </p:stCondLst>
                            <p:childTnLst>
                              <p:par>
                                <p:cTn id="70" presetID="18" presetClass="entr" presetSubtype="6"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strips(downRight)">
                                      <p:cBhvr>
                                        <p:cTn id="72" dur="500"/>
                                        <p:tgtEl>
                                          <p:spTgt spid="21"/>
                                        </p:tgtEl>
                                      </p:cBhvr>
                                    </p:animEffect>
                                  </p:childTnLst>
                                </p:cTn>
                              </p:par>
                            </p:childTnLst>
                          </p:cTn>
                        </p:par>
                        <p:par>
                          <p:cTn id="73" fill="hold" nodeType="afterGroup">
                            <p:stCondLst>
                              <p:cond delay="10000"/>
                            </p:stCondLst>
                            <p:childTnLst>
                              <p:par>
                                <p:cTn id="74" presetID="18" presetClass="entr" presetSubtype="6"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strips(downRight)">
                                      <p:cBhvr>
                                        <p:cTn id="76" dur="500"/>
                                        <p:tgtEl>
                                          <p:spTgt spid="22"/>
                                        </p:tgtEl>
                                      </p:cBhvr>
                                    </p:animEffect>
                                  </p:childTnLst>
                                </p:cTn>
                              </p:par>
                            </p:childTnLst>
                          </p:cTn>
                        </p:par>
                        <p:par>
                          <p:cTn id="77" fill="hold" nodeType="afterGroup">
                            <p:stCondLst>
                              <p:cond delay="10500"/>
                            </p:stCondLst>
                            <p:childTnLst>
                              <p:par>
                                <p:cTn id="78" presetID="18" presetClass="entr" presetSubtype="6"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strips(downRight)">
                                      <p:cBhvr>
                                        <p:cTn id="80" dur="500"/>
                                        <p:tgtEl>
                                          <p:spTgt spid="23"/>
                                        </p:tgtEl>
                                      </p:cBhvr>
                                    </p:animEffect>
                                  </p:childTnLst>
                                </p:cTn>
                              </p:par>
                            </p:childTnLst>
                          </p:cTn>
                        </p:par>
                        <p:par>
                          <p:cTn id="81" fill="hold" nodeType="afterGroup">
                            <p:stCondLst>
                              <p:cond delay="11000"/>
                            </p:stCondLst>
                            <p:childTnLst>
                              <p:par>
                                <p:cTn id="82" presetID="18" presetClass="entr" presetSubtype="6" fill="hold" grpId="0" nodeType="after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strips(downRight)">
                                      <p:cBhvr>
                                        <p:cTn id="84" dur="500"/>
                                        <p:tgtEl>
                                          <p:spTgt spid="24"/>
                                        </p:tgtEl>
                                      </p:cBhvr>
                                    </p:animEffect>
                                  </p:childTnLst>
                                </p:cTn>
                              </p:par>
                            </p:childTnLst>
                          </p:cTn>
                        </p:par>
                        <p:par>
                          <p:cTn id="85" fill="hold" nodeType="afterGroup">
                            <p:stCondLst>
                              <p:cond delay="11500"/>
                            </p:stCondLst>
                            <p:childTnLst>
                              <p:par>
                                <p:cTn id="86" presetID="18" presetClass="entr" presetSubtype="6"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Effect transition="in" filter="strips(downRight)">
                                      <p:cBhvr>
                                        <p:cTn id="88" dur="500"/>
                                        <p:tgtEl>
                                          <p:spTgt spid="25"/>
                                        </p:tgtEl>
                                      </p:cBhvr>
                                    </p:animEffect>
                                  </p:childTnLst>
                                </p:cTn>
                              </p:par>
                            </p:childTnLst>
                          </p:cTn>
                        </p:par>
                        <p:par>
                          <p:cTn id="89" fill="hold" nodeType="afterGroup">
                            <p:stCondLst>
                              <p:cond delay="12000"/>
                            </p:stCondLst>
                            <p:childTnLst>
                              <p:par>
                                <p:cTn id="90" presetID="18" presetClass="entr" presetSubtype="6"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Effect transition="in" filter="strips(downRight)">
                                      <p:cBhvr>
                                        <p:cTn id="92" dur="500"/>
                                        <p:tgtEl>
                                          <p:spTgt spid="26"/>
                                        </p:tgtEl>
                                      </p:cBhvr>
                                    </p:animEffect>
                                  </p:childTnLst>
                                </p:cTn>
                              </p:par>
                            </p:childTnLst>
                          </p:cTn>
                        </p:par>
                        <p:par>
                          <p:cTn id="93" fill="hold" nodeType="afterGroup">
                            <p:stCondLst>
                              <p:cond delay="12500"/>
                            </p:stCondLst>
                            <p:childTnLst>
                              <p:par>
                                <p:cTn id="94" presetID="18" presetClass="entr" presetSubtype="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strips(downRight)">
                                      <p:cBhvr>
                                        <p:cTn id="96" dur="500"/>
                                        <p:tgtEl>
                                          <p:spTgt spid="27"/>
                                        </p:tgtEl>
                                      </p:cBhvr>
                                    </p:animEffect>
                                  </p:childTnLst>
                                </p:cTn>
                              </p:par>
                            </p:childTnLst>
                          </p:cTn>
                        </p:par>
                        <p:par>
                          <p:cTn id="97" fill="hold" nodeType="afterGroup">
                            <p:stCondLst>
                              <p:cond delay="13000"/>
                            </p:stCondLst>
                            <p:childTnLst>
                              <p:par>
                                <p:cTn id="98" presetID="18" presetClass="entr" presetSubtype="6"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strips(downRight)">
                                      <p:cBhvr>
                                        <p:cTn id="100" dur="500"/>
                                        <p:tgtEl>
                                          <p:spTgt spid="28"/>
                                        </p:tgtEl>
                                      </p:cBhvr>
                                    </p:animEffect>
                                  </p:childTnLst>
                                </p:cTn>
                              </p:par>
                            </p:childTnLst>
                          </p:cTn>
                        </p:par>
                        <p:par>
                          <p:cTn id="101" fill="hold" nodeType="afterGroup">
                            <p:stCondLst>
                              <p:cond delay="13500"/>
                            </p:stCondLst>
                            <p:childTnLst>
                              <p:par>
                                <p:cTn id="102" presetID="18" presetClass="entr" presetSubtype="6" fill="hold" grpId="0"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strips(downRight)">
                                      <p:cBhvr>
                                        <p:cTn id="104" dur="500"/>
                                        <p:tgtEl>
                                          <p:spTgt spid="29"/>
                                        </p:tgtEl>
                                      </p:cBhvr>
                                    </p:animEffect>
                                  </p:childTnLst>
                                </p:cTn>
                              </p:par>
                            </p:childTnLst>
                          </p:cTn>
                        </p:par>
                        <p:par>
                          <p:cTn id="105" fill="hold" nodeType="afterGroup">
                            <p:stCondLst>
                              <p:cond delay="14000"/>
                            </p:stCondLst>
                            <p:childTnLst>
                              <p:par>
                                <p:cTn id="106" presetID="18" presetClass="entr" presetSubtype="6" fill="hold" grpId="0" nodeType="afterEffect">
                                  <p:stCondLst>
                                    <p:cond delay="0"/>
                                  </p:stCondLst>
                                  <p:childTnLst>
                                    <p:set>
                                      <p:cBhvr>
                                        <p:cTn id="107" dur="1" fill="hold">
                                          <p:stCondLst>
                                            <p:cond delay="0"/>
                                          </p:stCondLst>
                                        </p:cTn>
                                        <p:tgtEl>
                                          <p:spTgt spid="30"/>
                                        </p:tgtEl>
                                        <p:attrNameLst>
                                          <p:attrName>style.visibility</p:attrName>
                                        </p:attrNameLst>
                                      </p:cBhvr>
                                      <p:to>
                                        <p:strVal val="visible"/>
                                      </p:to>
                                    </p:set>
                                    <p:animEffect transition="in" filter="strips(downRight)">
                                      <p:cBhvr>
                                        <p:cTn id="108" dur="500"/>
                                        <p:tgtEl>
                                          <p:spTgt spid="30"/>
                                        </p:tgtEl>
                                      </p:cBhvr>
                                    </p:animEffect>
                                  </p:childTnLst>
                                </p:cTn>
                              </p:par>
                            </p:childTnLst>
                          </p:cTn>
                        </p:par>
                        <p:par>
                          <p:cTn id="109" fill="hold" nodeType="afterGroup">
                            <p:stCondLst>
                              <p:cond delay="14500"/>
                            </p:stCondLst>
                            <p:childTnLst>
                              <p:par>
                                <p:cTn id="110" presetID="18" presetClass="entr" presetSubtype="6" fill="hold" grpId="0" nodeType="afterEffect">
                                  <p:stCondLst>
                                    <p:cond delay="0"/>
                                  </p:stCondLst>
                                  <p:childTnLst>
                                    <p:set>
                                      <p:cBhvr>
                                        <p:cTn id="111" dur="1" fill="hold">
                                          <p:stCondLst>
                                            <p:cond delay="0"/>
                                          </p:stCondLst>
                                        </p:cTn>
                                        <p:tgtEl>
                                          <p:spTgt spid="31"/>
                                        </p:tgtEl>
                                        <p:attrNameLst>
                                          <p:attrName>style.visibility</p:attrName>
                                        </p:attrNameLst>
                                      </p:cBhvr>
                                      <p:to>
                                        <p:strVal val="visible"/>
                                      </p:to>
                                    </p:set>
                                    <p:animEffect transition="in" filter="strips(downRight)">
                                      <p:cBhvr>
                                        <p:cTn id="112" dur="500"/>
                                        <p:tgtEl>
                                          <p:spTgt spid="31"/>
                                        </p:tgtEl>
                                      </p:cBhvr>
                                    </p:animEffect>
                                  </p:childTnLst>
                                </p:cTn>
                              </p:par>
                            </p:childTnLst>
                          </p:cTn>
                        </p:par>
                        <p:par>
                          <p:cTn id="113" fill="hold" nodeType="afterGroup">
                            <p:stCondLst>
                              <p:cond delay="15000"/>
                            </p:stCondLst>
                            <p:childTnLst>
                              <p:par>
                                <p:cTn id="114" presetID="18" presetClass="entr" presetSubtype="6"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strips(downRight)">
                                      <p:cBhvr>
                                        <p:cTn id="116" dur="500"/>
                                        <p:tgtEl>
                                          <p:spTgt spid="32"/>
                                        </p:tgtEl>
                                      </p:cBhvr>
                                    </p:animEffect>
                                  </p:childTnLst>
                                </p:cTn>
                              </p:par>
                            </p:childTnLst>
                          </p:cTn>
                        </p:par>
                        <p:par>
                          <p:cTn id="117" fill="hold" nodeType="afterGroup">
                            <p:stCondLst>
                              <p:cond delay="15500"/>
                            </p:stCondLst>
                            <p:childTnLst>
                              <p:par>
                                <p:cTn id="118" presetID="18" presetClass="entr" presetSubtype="6" fill="hold" grpId="0" nodeType="afterEffect">
                                  <p:stCondLst>
                                    <p:cond delay="0"/>
                                  </p:stCondLst>
                                  <p:childTnLst>
                                    <p:set>
                                      <p:cBhvr>
                                        <p:cTn id="119" dur="1" fill="hold">
                                          <p:stCondLst>
                                            <p:cond delay="0"/>
                                          </p:stCondLst>
                                        </p:cTn>
                                        <p:tgtEl>
                                          <p:spTgt spid="33"/>
                                        </p:tgtEl>
                                        <p:attrNameLst>
                                          <p:attrName>style.visibility</p:attrName>
                                        </p:attrNameLst>
                                      </p:cBhvr>
                                      <p:to>
                                        <p:strVal val="visible"/>
                                      </p:to>
                                    </p:set>
                                    <p:animEffect transition="in" filter="strips(downRight)">
                                      <p:cBhvr>
                                        <p:cTn id="120" dur="500"/>
                                        <p:tgtEl>
                                          <p:spTgt spid="33"/>
                                        </p:tgtEl>
                                      </p:cBhvr>
                                    </p:animEffect>
                                  </p:childTnLst>
                                </p:cTn>
                              </p:par>
                            </p:childTnLst>
                          </p:cTn>
                        </p:par>
                        <p:par>
                          <p:cTn id="121" fill="hold" nodeType="afterGroup">
                            <p:stCondLst>
                              <p:cond delay="16000"/>
                            </p:stCondLst>
                            <p:childTnLst>
                              <p:par>
                                <p:cTn id="122" presetID="18" presetClass="entr" presetSubtype="6" fill="hold" grpId="0" nodeType="afterEffect">
                                  <p:stCondLst>
                                    <p:cond delay="0"/>
                                  </p:stCondLst>
                                  <p:childTnLst>
                                    <p:set>
                                      <p:cBhvr>
                                        <p:cTn id="123" dur="1" fill="hold">
                                          <p:stCondLst>
                                            <p:cond delay="0"/>
                                          </p:stCondLst>
                                        </p:cTn>
                                        <p:tgtEl>
                                          <p:spTgt spid="34"/>
                                        </p:tgtEl>
                                        <p:attrNameLst>
                                          <p:attrName>style.visibility</p:attrName>
                                        </p:attrNameLst>
                                      </p:cBhvr>
                                      <p:to>
                                        <p:strVal val="visible"/>
                                      </p:to>
                                    </p:set>
                                    <p:animEffect transition="in" filter="strips(downRight)">
                                      <p:cBhvr>
                                        <p:cTn id="124" dur="500"/>
                                        <p:tgtEl>
                                          <p:spTgt spid="34"/>
                                        </p:tgtEl>
                                      </p:cBhvr>
                                    </p:animEffect>
                                  </p:childTnLst>
                                </p:cTn>
                              </p:par>
                            </p:childTnLst>
                          </p:cTn>
                        </p:par>
                        <p:par>
                          <p:cTn id="125" fill="hold" nodeType="afterGroup">
                            <p:stCondLst>
                              <p:cond delay="16500"/>
                            </p:stCondLst>
                            <p:childTnLst>
                              <p:par>
                                <p:cTn id="126" presetID="18" presetClass="entr" presetSubtype="6"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strips(downRight)">
                                      <p:cBhvr>
                                        <p:cTn id="128" dur="500"/>
                                        <p:tgtEl>
                                          <p:spTgt spid="35"/>
                                        </p:tgtEl>
                                      </p:cBhvr>
                                    </p:animEffect>
                                  </p:childTnLst>
                                </p:cTn>
                              </p:par>
                            </p:childTnLst>
                          </p:cTn>
                        </p:par>
                        <p:par>
                          <p:cTn id="129" fill="hold" nodeType="afterGroup">
                            <p:stCondLst>
                              <p:cond delay="17000"/>
                            </p:stCondLst>
                            <p:childTnLst>
                              <p:par>
                                <p:cTn id="130" presetID="18" presetClass="entr" presetSubtype="6" fill="hold" grpId="0" nodeType="afterEffect">
                                  <p:stCondLst>
                                    <p:cond delay="0"/>
                                  </p:stCondLst>
                                  <p:childTnLst>
                                    <p:set>
                                      <p:cBhvr>
                                        <p:cTn id="131" dur="1" fill="hold">
                                          <p:stCondLst>
                                            <p:cond delay="0"/>
                                          </p:stCondLst>
                                        </p:cTn>
                                        <p:tgtEl>
                                          <p:spTgt spid="36"/>
                                        </p:tgtEl>
                                        <p:attrNameLst>
                                          <p:attrName>style.visibility</p:attrName>
                                        </p:attrNameLst>
                                      </p:cBhvr>
                                      <p:to>
                                        <p:strVal val="visible"/>
                                      </p:to>
                                    </p:set>
                                    <p:animEffect transition="in" filter="strips(downRight)">
                                      <p:cBhvr>
                                        <p:cTn id="132" dur="500"/>
                                        <p:tgtEl>
                                          <p:spTgt spid="36"/>
                                        </p:tgtEl>
                                      </p:cBhvr>
                                    </p:animEffect>
                                  </p:childTnLst>
                                </p:cTn>
                              </p:par>
                            </p:childTnLst>
                          </p:cTn>
                        </p:par>
                        <p:par>
                          <p:cTn id="133" fill="hold" nodeType="afterGroup">
                            <p:stCondLst>
                              <p:cond delay="17500"/>
                            </p:stCondLst>
                            <p:childTnLst>
                              <p:par>
                                <p:cTn id="134" presetID="1" presetClass="entr" presetSubtype="0" fill="hold" nodeType="afterEffect">
                                  <p:stCondLst>
                                    <p:cond delay="0"/>
                                  </p:stCondLst>
                                  <p:childTnLst>
                                    <p:set>
                                      <p:cBhvr>
                                        <p:cTn id="135" dur="1" fill="hold">
                                          <p:stCondLst>
                                            <p:cond delay="499"/>
                                          </p:stCondLst>
                                        </p:cTn>
                                        <p:tgtEl>
                                          <p:spTgt spid="37"/>
                                        </p:tgtEl>
                                        <p:attrNameLst>
                                          <p:attrName>style.visibility</p:attrName>
                                        </p:attrNameLst>
                                      </p:cBhvr>
                                      <p:to>
                                        <p:strVal val="visible"/>
                                      </p:to>
                                    </p:se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left)">
                                      <p:cBhvr>
                                        <p:cTn id="140" dur="500"/>
                                        <p:tgtEl>
                                          <p:spTgt spid="38"/>
                                        </p:tgtEl>
                                      </p:cBhvr>
                                    </p:animEffect>
                                  </p:childTnLst>
                                </p:cTn>
                              </p:par>
                            </p:childTnLst>
                          </p:cTn>
                        </p:par>
                      </p:childTnLst>
                    </p:cTn>
                  </p:par>
                  <p:par>
                    <p:cTn id="141" fill="hold" nodeType="clickPar">
                      <p:stCondLst>
                        <p:cond delay="indefinite"/>
                      </p:stCondLst>
                      <p:childTnLst>
                        <p:par>
                          <p:cTn id="142" fill="hold" nodeType="withGroup">
                            <p:stCondLst>
                              <p:cond delay="0"/>
                            </p:stCondLst>
                            <p:childTnLst>
                              <p:par>
                                <p:cTn id="143" presetID="12" presetClass="entr" presetSubtype="4" fill="hold" grpId="0" nodeType="clickEffect">
                                  <p:stCondLst>
                                    <p:cond delay="0"/>
                                  </p:stCondLst>
                                  <p:childTnLst>
                                    <p:set>
                                      <p:cBhvr>
                                        <p:cTn id="144" dur="1" fill="hold">
                                          <p:stCondLst>
                                            <p:cond delay="0"/>
                                          </p:stCondLst>
                                        </p:cTn>
                                        <p:tgtEl>
                                          <p:spTgt spid="46"/>
                                        </p:tgtEl>
                                        <p:attrNameLst>
                                          <p:attrName>style.visibility</p:attrName>
                                        </p:attrNameLst>
                                      </p:cBhvr>
                                      <p:to>
                                        <p:strVal val="visible"/>
                                      </p:to>
                                    </p:set>
                                    <p:animEffect transition="in" filter="slide(fromBottom)">
                                      <p:cBhvr>
                                        <p:cTn id="145" dur="500"/>
                                        <p:tgtEl>
                                          <p:spTgt spid="46"/>
                                        </p:tgtEl>
                                      </p:cBhvr>
                                    </p:animEffect>
                                  </p:childTnLst>
                                </p:cTn>
                              </p:par>
                            </p:childTnLst>
                          </p:cTn>
                        </p:par>
                      </p:childTnLst>
                    </p:cTn>
                  </p:par>
                  <p:par>
                    <p:cTn id="146" fill="hold" nodeType="clickPar">
                      <p:stCondLst>
                        <p:cond delay="indefinite"/>
                      </p:stCondLst>
                      <p:childTnLst>
                        <p:par>
                          <p:cTn id="147" fill="hold" nodeType="withGroup">
                            <p:stCondLst>
                              <p:cond delay="0"/>
                            </p:stCondLst>
                            <p:childTnLst>
                              <p:par>
                                <p:cTn id="148" presetID="12" presetClass="entr" presetSubtype="8" fill="hold" grpId="0" nodeType="clickEffect">
                                  <p:stCondLst>
                                    <p:cond delay="0"/>
                                  </p:stCondLst>
                                  <p:childTnLst>
                                    <p:set>
                                      <p:cBhvr>
                                        <p:cTn id="149" dur="1" fill="hold">
                                          <p:stCondLst>
                                            <p:cond delay="0"/>
                                          </p:stCondLst>
                                        </p:cTn>
                                        <p:tgtEl>
                                          <p:spTgt spid="47"/>
                                        </p:tgtEl>
                                        <p:attrNameLst>
                                          <p:attrName>style.visibility</p:attrName>
                                        </p:attrNameLst>
                                      </p:cBhvr>
                                      <p:to>
                                        <p:strVal val="visible"/>
                                      </p:to>
                                    </p:set>
                                    <p:animEffect transition="in" filter="slide(fromLeft)">
                                      <p:cBhvr>
                                        <p:cTn id="150" dur="500"/>
                                        <p:tgtEl>
                                          <p:spTgt spid="47"/>
                                        </p:tgtEl>
                                      </p:cBhvr>
                                    </p:animEffec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18" presetClass="entr" presetSubtype="9" fill="hold" grpId="0" nodeType="clickEffect">
                                  <p:stCondLst>
                                    <p:cond delay="0"/>
                                  </p:stCondLst>
                                  <p:childTnLst>
                                    <p:set>
                                      <p:cBhvr>
                                        <p:cTn id="154" dur="1" fill="hold">
                                          <p:stCondLst>
                                            <p:cond delay="0"/>
                                          </p:stCondLst>
                                        </p:cTn>
                                        <p:tgtEl>
                                          <p:spTgt spid="39"/>
                                        </p:tgtEl>
                                        <p:attrNameLst>
                                          <p:attrName>style.visibility</p:attrName>
                                        </p:attrNameLst>
                                      </p:cBhvr>
                                      <p:to>
                                        <p:strVal val="visible"/>
                                      </p:to>
                                    </p:set>
                                    <p:animEffect transition="in" filter="strips(upLeft)">
                                      <p:cBhvr>
                                        <p:cTn id="155" dur="500"/>
                                        <p:tgtEl>
                                          <p:spTgt spid="39"/>
                                        </p:tgtEl>
                                      </p:cBhvr>
                                    </p:animEffect>
                                  </p:childTnLst>
                                </p:cTn>
                              </p:par>
                            </p:childTnLst>
                          </p:cTn>
                        </p:par>
                      </p:childTnLst>
                    </p:cTn>
                  </p:par>
                  <p:par>
                    <p:cTn id="156" fill="hold" nodeType="clickPar">
                      <p:stCondLst>
                        <p:cond delay="indefinite"/>
                      </p:stCondLst>
                      <p:childTnLst>
                        <p:par>
                          <p:cTn id="157" fill="hold" nodeType="withGroup">
                            <p:stCondLst>
                              <p:cond delay="0"/>
                            </p:stCondLst>
                            <p:childTnLst>
                              <p:par>
                                <p:cTn id="158" presetID="12" presetClass="entr" presetSubtype="4" fill="hold" grpId="0" nodeType="clickEffect">
                                  <p:stCondLst>
                                    <p:cond delay="0"/>
                                  </p:stCondLst>
                                  <p:childTnLst>
                                    <p:set>
                                      <p:cBhvr>
                                        <p:cTn id="159" dur="1" fill="hold">
                                          <p:stCondLst>
                                            <p:cond delay="0"/>
                                          </p:stCondLst>
                                        </p:cTn>
                                        <p:tgtEl>
                                          <p:spTgt spid="48"/>
                                        </p:tgtEl>
                                        <p:attrNameLst>
                                          <p:attrName>style.visibility</p:attrName>
                                        </p:attrNameLst>
                                      </p:cBhvr>
                                      <p:to>
                                        <p:strVal val="visible"/>
                                      </p:to>
                                    </p:set>
                                    <p:animEffect transition="in" filter="slide(fromBottom)">
                                      <p:cBhvr>
                                        <p:cTn id="160" dur="500"/>
                                        <p:tgtEl>
                                          <p:spTgt spid="48"/>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22" presetClass="entr" presetSubtype="4" fill="hold" grpId="0" nodeType="clickEffect">
                                  <p:stCondLst>
                                    <p:cond delay="0"/>
                                  </p:stCondLst>
                                  <p:childTnLst>
                                    <p:set>
                                      <p:cBhvr>
                                        <p:cTn id="164" dur="1" fill="hold">
                                          <p:stCondLst>
                                            <p:cond delay="0"/>
                                          </p:stCondLst>
                                        </p:cTn>
                                        <p:tgtEl>
                                          <p:spTgt spid="41"/>
                                        </p:tgtEl>
                                        <p:attrNameLst>
                                          <p:attrName>style.visibility</p:attrName>
                                        </p:attrNameLst>
                                      </p:cBhvr>
                                      <p:to>
                                        <p:strVal val="visible"/>
                                      </p:to>
                                    </p:set>
                                    <p:animEffect transition="in" filter="wipe(down)">
                                      <p:cBhvr>
                                        <p:cTn id="165" dur="500"/>
                                        <p:tgtEl>
                                          <p:spTgt spid="41"/>
                                        </p:tgtEl>
                                      </p:cBhvr>
                                    </p:animEffect>
                                  </p:childTnLst>
                                </p:cTn>
                              </p:par>
                            </p:childTnLst>
                          </p:cTn>
                        </p:par>
                      </p:childTnLst>
                    </p:cTn>
                  </p:par>
                  <p:par>
                    <p:cTn id="166" fill="hold" nodeType="clickPar">
                      <p:stCondLst>
                        <p:cond delay="indefinite"/>
                      </p:stCondLst>
                      <p:childTnLst>
                        <p:par>
                          <p:cTn id="167" fill="hold" nodeType="withGroup">
                            <p:stCondLst>
                              <p:cond delay="0"/>
                            </p:stCondLst>
                            <p:childTnLst>
                              <p:par>
                                <p:cTn id="168" presetID="12" presetClass="entr" presetSubtype="8" fill="hold" grpId="0" nodeType="clickEffect">
                                  <p:stCondLst>
                                    <p:cond delay="0"/>
                                  </p:stCondLst>
                                  <p:childTnLst>
                                    <p:set>
                                      <p:cBhvr>
                                        <p:cTn id="169" dur="1" fill="hold">
                                          <p:stCondLst>
                                            <p:cond delay="0"/>
                                          </p:stCondLst>
                                        </p:cTn>
                                        <p:tgtEl>
                                          <p:spTgt spid="49"/>
                                        </p:tgtEl>
                                        <p:attrNameLst>
                                          <p:attrName>style.visibility</p:attrName>
                                        </p:attrNameLst>
                                      </p:cBhvr>
                                      <p:to>
                                        <p:strVal val="visible"/>
                                      </p:to>
                                    </p:set>
                                    <p:animEffect transition="in" filter="slide(fromLeft)">
                                      <p:cBhvr>
                                        <p:cTn id="170" dur="500"/>
                                        <p:tgtEl>
                                          <p:spTgt spid="49"/>
                                        </p:tgtEl>
                                      </p:cBhvr>
                                    </p:animEffect>
                                  </p:childTnLst>
                                </p:cTn>
                              </p:par>
                            </p:childTnLst>
                          </p:cTn>
                        </p:par>
                      </p:childTnLst>
                    </p:cTn>
                  </p:par>
                  <p:par>
                    <p:cTn id="171" fill="hold" nodeType="clickPar">
                      <p:stCondLst>
                        <p:cond delay="indefinite"/>
                      </p:stCondLst>
                      <p:childTnLst>
                        <p:par>
                          <p:cTn id="172" fill="hold" nodeType="withGroup">
                            <p:stCondLst>
                              <p:cond delay="0"/>
                            </p:stCondLst>
                            <p:childTnLst>
                              <p:par>
                                <p:cTn id="173" presetID="18" presetClass="entr" presetSubtype="9" fill="hold" grpId="0" nodeType="clickEffect">
                                  <p:stCondLst>
                                    <p:cond delay="0"/>
                                  </p:stCondLst>
                                  <p:childTnLst>
                                    <p:set>
                                      <p:cBhvr>
                                        <p:cTn id="174" dur="1" fill="hold">
                                          <p:stCondLst>
                                            <p:cond delay="0"/>
                                          </p:stCondLst>
                                        </p:cTn>
                                        <p:tgtEl>
                                          <p:spTgt spid="40"/>
                                        </p:tgtEl>
                                        <p:attrNameLst>
                                          <p:attrName>style.visibility</p:attrName>
                                        </p:attrNameLst>
                                      </p:cBhvr>
                                      <p:to>
                                        <p:strVal val="visible"/>
                                      </p:to>
                                    </p:set>
                                    <p:animEffect transition="in" filter="strips(upLeft)">
                                      <p:cBhvr>
                                        <p:cTn id="175" dur="500"/>
                                        <p:tgtEl>
                                          <p:spTgt spid="40"/>
                                        </p:tgtEl>
                                      </p:cBhvr>
                                    </p:animEffect>
                                  </p:childTnLst>
                                </p:cTn>
                              </p:par>
                            </p:childTnLst>
                          </p:cTn>
                        </p:par>
                      </p:childTnLst>
                    </p:cTn>
                  </p:par>
                  <p:par>
                    <p:cTn id="176" fill="hold" nodeType="clickPar">
                      <p:stCondLst>
                        <p:cond delay="indefinite"/>
                      </p:stCondLst>
                      <p:childTnLst>
                        <p:par>
                          <p:cTn id="177" fill="hold" nodeType="withGroup">
                            <p:stCondLst>
                              <p:cond delay="0"/>
                            </p:stCondLst>
                            <p:childTnLst>
                              <p:par>
                                <p:cTn id="178" presetID="12" presetClass="entr" presetSubtype="4" fill="hold" grpId="0" nodeType="clickEffect">
                                  <p:stCondLst>
                                    <p:cond delay="0"/>
                                  </p:stCondLst>
                                  <p:childTnLst>
                                    <p:set>
                                      <p:cBhvr>
                                        <p:cTn id="179" dur="1" fill="hold">
                                          <p:stCondLst>
                                            <p:cond delay="0"/>
                                          </p:stCondLst>
                                        </p:cTn>
                                        <p:tgtEl>
                                          <p:spTgt spid="50"/>
                                        </p:tgtEl>
                                        <p:attrNameLst>
                                          <p:attrName>style.visibility</p:attrName>
                                        </p:attrNameLst>
                                      </p:cBhvr>
                                      <p:to>
                                        <p:strVal val="visible"/>
                                      </p:to>
                                    </p:set>
                                    <p:animEffect transition="in" filter="slide(fromBottom)">
                                      <p:cBhvr>
                                        <p:cTn id="180" dur="500"/>
                                        <p:tgtEl>
                                          <p:spTgt spid="50"/>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22" presetClass="entr" presetSubtype="8" fill="hold" grpId="0" nodeType="clickEffect">
                                  <p:stCondLst>
                                    <p:cond delay="0"/>
                                  </p:stCondLst>
                                  <p:childTnLst>
                                    <p:set>
                                      <p:cBhvr>
                                        <p:cTn id="184" dur="1" fill="hold">
                                          <p:stCondLst>
                                            <p:cond delay="0"/>
                                          </p:stCondLst>
                                        </p:cTn>
                                        <p:tgtEl>
                                          <p:spTgt spid="42"/>
                                        </p:tgtEl>
                                        <p:attrNameLst>
                                          <p:attrName>style.visibility</p:attrName>
                                        </p:attrNameLst>
                                      </p:cBhvr>
                                      <p:to>
                                        <p:strVal val="visible"/>
                                      </p:to>
                                    </p:set>
                                    <p:animEffect transition="in" filter="wipe(left)">
                                      <p:cBhvr>
                                        <p:cTn id="185" dur="500"/>
                                        <p:tgtEl>
                                          <p:spTgt spid="42"/>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2" presetClass="entr" presetSubtype="8" fill="hold" grpId="0" nodeType="clickEffect">
                                  <p:stCondLst>
                                    <p:cond delay="0"/>
                                  </p:stCondLst>
                                  <p:childTnLst>
                                    <p:set>
                                      <p:cBhvr>
                                        <p:cTn id="189" dur="1" fill="hold">
                                          <p:stCondLst>
                                            <p:cond delay="0"/>
                                          </p:stCondLst>
                                        </p:cTn>
                                        <p:tgtEl>
                                          <p:spTgt spid="52"/>
                                        </p:tgtEl>
                                        <p:attrNameLst>
                                          <p:attrName>style.visibility</p:attrName>
                                        </p:attrNameLst>
                                      </p:cBhvr>
                                      <p:to>
                                        <p:strVal val="visible"/>
                                      </p:to>
                                    </p:set>
                                    <p:animEffect transition="in" filter="slide(fromLeft)">
                                      <p:cBhvr>
                                        <p:cTn id="190" dur="500"/>
                                        <p:tgtEl>
                                          <p:spTgt spid="52"/>
                                        </p:tgtEl>
                                      </p:cBhvr>
                                    </p:animEffec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18" presetClass="entr" presetSubtype="6" fill="hold" grpId="0" nodeType="clickEffect">
                                  <p:stCondLst>
                                    <p:cond delay="0"/>
                                  </p:stCondLst>
                                  <p:childTnLst>
                                    <p:set>
                                      <p:cBhvr>
                                        <p:cTn id="194" dur="1" fill="hold">
                                          <p:stCondLst>
                                            <p:cond delay="0"/>
                                          </p:stCondLst>
                                        </p:cTn>
                                        <p:tgtEl>
                                          <p:spTgt spid="44"/>
                                        </p:tgtEl>
                                        <p:attrNameLst>
                                          <p:attrName>style.visibility</p:attrName>
                                        </p:attrNameLst>
                                      </p:cBhvr>
                                      <p:to>
                                        <p:strVal val="visible"/>
                                      </p:to>
                                    </p:set>
                                    <p:animEffect transition="in" filter="strips(downRight)">
                                      <p:cBhvr>
                                        <p:cTn id="195" dur="500"/>
                                        <p:tgtEl>
                                          <p:spTgt spid="44"/>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2" presetClass="entr" presetSubtype="4" fill="hold" grpId="0" nodeType="clickEffect">
                                  <p:stCondLst>
                                    <p:cond delay="0"/>
                                  </p:stCondLst>
                                  <p:childTnLst>
                                    <p:set>
                                      <p:cBhvr>
                                        <p:cTn id="199" dur="1" fill="hold">
                                          <p:stCondLst>
                                            <p:cond delay="0"/>
                                          </p:stCondLst>
                                        </p:cTn>
                                        <p:tgtEl>
                                          <p:spTgt spid="51"/>
                                        </p:tgtEl>
                                        <p:attrNameLst>
                                          <p:attrName>style.visibility</p:attrName>
                                        </p:attrNameLst>
                                      </p:cBhvr>
                                      <p:to>
                                        <p:strVal val="visible"/>
                                      </p:to>
                                    </p:set>
                                    <p:animEffect transition="in" filter="slide(fromBottom)">
                                      <p:cBhvr>
                                        <p:cTn id="200" dur="500"/>
                                        <p:tgtEl>
                                          <p:spTgt spid="51"/>
                                        </p:tgtEl>
                                      </p:cBhvr>
                                    </p:animEffect>
                                  </p:childTnLst>
                                </p:cTn>
                              </p:par>
                            </p:childTnLst>
                          </p:cTn>
                        </p:par>
                      </p:childTnLst>
                    </p:cTn>
                  </p:par>
                  <p:par>
                    <p:cTn id="201" fill="hold" nodeType="clickPar">
                      <p:stCondLst>
                        <p:cond delay="indefinite"/>
                      </p:stCondLst>
                      <p:childTnLst>
                        <p:par>
                          <p:cTn id="202" fill="hold" nodeType="withGroup">
                            <p:stCondLst>
                              <p:cond delay="0"/>
                            </p:stCondLst>
                            <p:childTnLst>
                              <p:par>
                                <p:cTn id="203" presetID="22" presetClass="entr" presetSubtype="1" fill="hold" grpId="0" nodeType="clickEffect">
                                  <p:stCondLst>
                                    <p:cond delay="0"/>
                                  </p:stCondLst>
                                  <p:childTnLst>
                                    <p:set>
                                      <p:cBhvr>
                                        <p:cTn id="204" dur="1" fill="hold">
                                          <p:stCondLst>
                                            <p:cond delay="0"/>
                                          </p:stCondLst>
                                        </p:cTn>
                                        <p:tgtEl>
                                          <p:spTgt spid="43"/>
                                        </p:tgtEl>
                                        <p:attrNameLst>
                                          <p:attrName>style.visibility</p:attrName>
                                        </p:attrNameLst>
                                      </p:cBhvr>
                                      <p:to>
                                        <p:strVal val="visible"/>
                                      </p:to>
                                    </p:set>
                                    <p:animEffect transition="in" filter="wipe(up)">
                                      <p:cBhvr>
                                        <p:cTn id="205" dur="500"/>
                                        <p:tgtEl>
                                          <p:spTgt spid="43"/>
                                        </p:tgtEl>
                                      </p:cBhvr>
                                    </p:animEffect>
                                  </p:childTnLst>
                                </p:cTn>
                              </p:par>
                            </p:childTnLst>
                          </p:cTn>
                        </p:par>
                      </p:childTnLst>
                    </p:cTn>
                  </p:par>
                  <p:par>
                    <p:cTn id="206" fill="hold" nodeType="clickPar">
                      <p:stCondLst>
                        <p:cond delay="indefinite"/>
                      </p:stCondLst>
                      <p:childTnLst>
                        <p:par>
                          <p:cTn id="207" fill="hold" nodeType="withGroup">
                            <p:stCondLst>
                              <p:cond delay="0"/>
                            </p:stCondLst>
                            <p:childTnLst>
                              <p:par>
                                <p:cTn id="208" presetID="18" presetClass="entr" presetSubtype="6" fill="hold" grpId="0" nodeType="clickEffect">
                                  <p:stCondLst>
                                    <p:cond delay="0"/>
                                  </p:stCondLst>
                                  <p:childTnLst>
                                    <p:set>
                                      <p:cBhvr>
                                        <p:cTn id="209" dur="1" fill="hold">
                                          <p:stCondLst>
                                            <p:cond delay="0"/>
                                          </p:stCondLst>
                                        </p:cTn>
                                        <p:tgtEl>
                                          <p:spTgt spid="45"/>
                                        </p:tgtEl>
                                        <p:attrNameLst>
                                          <p:attrName>style.visibility</p:attrName>
                                        </p:attrNameLst>
                                      </p:cBhvr>
                                      <p:to>
                                        <p:strVal val="visible"/>
                                      </p:to>
                                    </p:set>
                                    <p:animEffect transition="in" filter="strips(downRight)">
                                      <p:cBhvr>
                                        <p:cTn id="210" dur="500"/>
                                        <p:tgtEl>
                                          <p:spTgt spid="45"/>
                                        </p:tgtEl>
                                      </p:cBhvr>
                                    </p:animEffect>
                                  </p:childTnLst>
                                </p:cTn>
                              </p:par>
                            </p:childTnLst>
                          </p:cTn>
                        </p:par>
                      </p:childTnLst>
                    </p:cTn>
                  </p:par>
                  <p:par>
                    <p:cTn id="211" fill="hold" nodeType="clickPar">
                      <p:stCondLst>
                        <p:cond delay="indefinite"/>
                      </p:stCondLst>
                      <p:childTnLst>
                        <p:par>
                          <p:cTn id="212" fill="hold" nodeType="withGroup">
                            <p:stCondLst>
                              <p:cond delay="0"/>
                            </p:stCondLst>
                            <p:childTnLst>
                              <p:par>
                                <p:cTn id="213" presetID="12" presetClass="entr" presetSubtype="4" fill="hold" grpId="0" nodeType="click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slide(fromBottom)">
                                      <p:cBhvr>
                                        <p:cTn id="2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P spid="42" grpId="0" animBg="1"/>
      <p:bldP spid="43" grpId="0" animBg="1"/>
      <p:bldP spid="44" grpId="0" animBg="1"/>
      <p:bldP spid="45" grpId="0" animBg="1"/>
      <p:bldP spid="46" grpId="0" autoUpdateAnimBg="0"/>
      <p:bldP spid="47" grpId="0" autoUpdateAnimBg="0"/>
      <p:bldP spid="48" grpId="0" autoUpdateAnimBg="0"/>
      <p:bldP spid="49" grpId="0" autoUpdateAnimBg="0"/>
      <p:bldP spid="50" grpId="0" autoUpdateAnimBg="0"/>
      <p:bldP spid="51" grpId="0" autoUpdateAnimBg="0"/>
      <p:bldP spid="52" grpId="0" autoUpdateAnimBg="0"/>
      <p:bldP spid="53"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CBA2E6-F679-524E-AFC5-03C8AE276DDD}"/>
              </a:ext>
            </a:extLst>
          </p:cNvPr>
          <p:cNvSpPr>
            <a:spLocks noGrp="1"/>
          </p:cNvSpPr>
          <p:nvPr>
            <p:ph type="title"/>
          </p:nvPr>
        </p:nvSpPr>
        <p:spPr/>
        <p:txBody>
          <a:bodyPr/>
          <a:lstStyle/>
          <a:p>
            <a:r>
              <a:rPr lang="de-DE" dirty="0"/>
              <a:t>Strahlungsnebel</a:t>
            </a:r>
          </a:p>
        </p:txBody>
      </p:sp>
      <p:grpSp>
        <p:nvGrpSpPr>
          <p:cNvPr id="9" name="Gruppieren 8">
            <a:extLst>
              <a:ext uri="{FF2B5EF4-FFF2-40B4-BE49-F238E27FC236}">
                <a16:creationId xmlns:a16="http://schemas.microsoft.com/office/drawing/2014/main" id="{FDCCFC3E-4022-D748-9A22-CA996365A22D}"/>
              </a:ext>
            </a:extLst>
          </p:cNvPr>
          <p:cNvGrpSpPr/>
          <p:nvPr/>
        </p:nvGrpSpPr>
        <p:grpSpPr>
          <a:xfrm>
            <a:off x="755576" y="1840632"/>
            <a:ext cx="3456384" cy="3464768"/>
            <a:chOff x="1115616" y="1840632"/>
            <a:chExt cx="3456384" cy="3464768"/>
          </a:xfrm>
        </p:grpSpPr>
        <p:cxnSp>
          <p:nvCxnSpPr>
            <p:cNvPr id="4" name="Gerade Verbindung mit Pfeil 3">
              <a:extLst>
                <a:ext uri="{FF2B5EF4-FFF2-40B4-BE49-F238E27FC236}">
                  <a16:creationId xmlns:a16="http://schemas.microsoft.com/office/drawing/2014/main" id="{F59CD60D-827F-B24C-B44F-C82E5211B091}"/>
                </a:ext>
              </a:extLst>
            </p:cNvPr>
            <p:cNvCxnSpPr>
              <a:cxnSpLocks/>
            </p:cNvCxnSpPr>
            <p:nvPr/>
          </p:nvCxnSpPr>
          <p:spPr>
            <a:xfrm>
              <a:off x="1115616" y="5301208"/>
              <a:ext cx="3456384" cy="0"/>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 name="Gerade Verbindung mit Pfeil 5">
              <a:extLst>
                <a:ext uri="{FF2B5EF4-FFF2-40B4-BE49-F238E27FC236}">
                  <a16:creationId xmlns:a16="http://schemas.microsoft.com/office/drawing/2014/main" id="{2034134F-F2B4-8945-99B5-A0075F228F70}"/>
                </a:ext>
              </a:extLst>
            </p:cNvPr>
            <p:cNvCxnSpPr>
              <a:cxnSpLocks/>
            </p:cNvCxnSpPr>
            <p:nvPr/>
          </p:nvCxnSpPr>
          <p:spPr>
            <a:xfrm flipV="1">
              <a:off x="1119588" y="1840632"/>
              <a:ext cx="0" cy="3464768"/>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cxnSp>
        <p:nvCxnSpPr>
          <p:cNvPr id="11" name="Gerade Verbindung 10">
            <a:extLst>
              <a:ext uri="{FF2B5EF4-FFF2-40B4-BE49-F238E27FC236}">
                <a16:creationId xmlns:a16="http://schemas.microsoft.com/office/drawing/2014/main" id="{B7FB0DBB-BD0D-FD40-BA70-4B4A7B012926}"/>
              </a:ext>
            </a:extLst>
          </p:cNvPr>
          <p:cNvCxnSpPr>
            <a:cxnSpLocks/>
          </p:cNvCxnSpPr>
          <p:nvPr/>
        </p:nvCxnSpPr>
        <p:spPr>
          <a:xfrm flipH="1" flipV="1">
            <a:off x="2627784" y="3212976"/>
            <a:ext cx="1008112" cy="2088232"/>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a:extLst>
              <a:ext uri="{FF2B5EF4-FFF2-40B4-BE49-F238E27FC236}">
                <a16:creationId xmlns:a16="http://schemas.microsoft.com/office/drawing/2014/main" id="{9C49FC37-7FFC-2645-B35E-FFC84CFFD417}"/>
              </a:ext>
            </a:extLst>
          </p:cNvPr>
          <p:cNvCxnSpPr>
            <a:cxnSpLocks/>
          </p:cNvCxnSpPr>
          <p:nvPr/>
        </p:nvCxnSpPr>
        <p:spPr>
          <a:xfrm flipV="1">
            <a:off x="2627784" y="2708920"/>
            <a:ext cx="504056" cy="504056"/>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a:extLst>
              <a:ext uri="{FF2B5EF4-FFF2-40B4-BE49-F238E27FC236}">
                <a16:creationId xmlns:a16="http://schemas.microsoft.com/office/drawing/2014/main" id="{8D7F31EB-E73D-FF47-B9DE-CFF5753827A6}"/>
              </a:ext>
            </a:extLst>
          </p:cNvPr>
          <p:cNvCxnSpPr>
            <a:cxnSpLocks/>
          </p:cNvCxnSpPr>
          <p:nvPr/>
        </p:nvCxnSpPr>
        <p:spPr>
          <a:xfrm>
            <a:off x="2483768" y="1700808"/>
            <a:ext cx="648072" cy="1008112"/>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A8E57FEE-5AB4-A346-8F7E-4FDD18637991}"/>
              </a:ext>
            </a:extLst>
          </p:cNvPr>
          <p:cNvCxnSpPr/>
          <p:nvPr/>
        </p:nvCxnSpPr>
        <p:spPr>
          <a:xfrm flipH="1" flipV="1">
            <a:off x="2051720" y="1700808"/>
            <a:ext cx="864096" cy="360040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5" name="Gerade Verbindung 24">
            <a:extLst>
              <a:ext uri="{FF2B5EF4-FFF2-40B4-BE49-F238E27FC236}">
                <a16:creationId xmlns:a16="http://schemas.microsoft.com/office/drawing/2014/main" id="{D497378D-56BF-A74E-83AD-B3671D860EB8}"/>
              </a:ext>
            </a:extLst>
          </p:cNvPr>
          <p:cNvCxnSpPr>
            <a:cxnSpLocks/>
          </p:cNvCxnSpPr>
          <p:nvPr/>
        </p:nvCxnSpPr>
        <p:spPr>
          <a:xfrm flipH="1">
            <a:off x="3188422" y="4928753"/>
            <a:ext cx="288034" cy="36004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Gerade Verbindung 28">
            <a:extLst>
              <a:ext uri="{FF2B5EF4-FFF2-40B4-BE49-F238E27FC236}">
                <a16:creationId xmlns:a16="http://schemas.microsoft.com/office/drawing/2014/main" id="{BA2118AC-A367-8344-90BC-4894ECCBF576}"/>
              </a:ext>
            </a:extLst>
          </p:cNvPr>
          <p:cNvCxnSpPr>
            <a:cxnSpLocks/>
          </p:cNvCxnSpPr>
          <p:nvPr/>
        </p:nvCxnSpPr>
        <p:spPr>
          <a:xfrm flipH="1">
            <a:off x="2483767" y="4388693"/>
            <a:ext cx="720081" cy="92493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Gerade Verbindung 31">
            <a:extLst>
              <a:ext uri="{FF2B5EF4-FFF2-40B4-BE49-F238E27FC236}">
                <a16:creationId xmlns:a16="http://schemas.microsoft.com/office/drawing/2014/main" id="{AF161614-9E8C-914D-B68A-C1934A99D1A7}"/>
              </a:ext>
            </a:extLst>
          </p:cNvPr>
          <p:cNvCxnSpPr>
            <a:cxnSpLocks/>
          </p:cNvCxnSpPr>
          <p:nvPr/>
        </p:nvCxnSpPr>
        <p:spPr>
          <a:xfrm flipH="1">
            <a:off x="1980575" y="4009926"/>
            <a:ext cx="1014962" cy="1303697"/>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Gerade Verbindung 33">
            <a:extLst>
              <a:ext uri="{FF2B5EF4-FFF2-40B4-BE49-F238E27FC236}">
                <a16:creationId xmlns:a16="http://schemas.microsoft.com/office/drawing/2014/main" id="{19224D6D-87EC-3A4B-B460-3F88131F784A}"/>
              </a:ext>
            </a:extLst>
          </p:cNvPr>
          <p:cNvCxnSpPr>
            <a:cxnSpLocks/>
          </p:cNvCxnSpPr>
          <p:nvPr/>
        </p:nvCxnSpPr>
        <p:spPr>
          <a:xfrm flipH="1">
            <a:off x="2879812" y="4694727"/>
            <a:ext cx="478352" cy="614433"/>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Gerade Verbindung 35">
            <a:extLst>
              <a:ext uri="{FF2B5EF4-FFF2-40B4-BE49-F238E27FC236}">
                <a16:creationId xmlns:a16="http://schemas.microsoft.com/office/drawing/2014/main" id="{7FD258CF-0B1A-6845-AC74-D1FF05388283}"/>
              </a:ext>
            </a:extLst>
          </p:cNvPr>
          <p:cNvCxnSpPr>
            <a:cxnSpLocks/>
          </p:cNvCxnSpPr>
          <p:nvPr/>
        </p:nvCxnSpPr>
        <p:spPr>
          <a:xfrm flipH="1" flipV="1">
            <a:off x="3367115" y="4732480"/>
            <a:ext cx="151684" cy="314203"/>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6">
            <a:extLst>
              <a:ext uri="{FF2B5EF4-FFF2-40B4-BE49-F238E27FC236}">
                <a16:creationId xmlns:a16="http://schemas.microsoft.com/office/drawing/2014/main" id="{B963A70E-FF8A-504D-84C5-79225D40A735}"/>
              </a:ext>
            </a:extLst>
          </p:cNvPr>
          <p:cNvCxnSpPr>
            <a:cxnSpLocks/>
          </p:cNvCxnSpPr>
          <p:nvPr/>
        </p:nvCxnSpPr>
        <p:spPr>
          <a:xfrm flipH="1" flipV="1">
            <a:off x="3474047" y="4980747"/>
            <a:ext cx="146015" cy="302459"/>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8" name="Gerade Verbindung 37">
            <a:extLst>
              <a:ext uri="{FF2B5EF4-FFF2-40B4-BE49-F238E27FC236}">
                <a16:creationId xmlns:a16="http://schemas.microsoft.com/office/drawing/2014/main" id="{4AE69A66-FE69-A244-94BB-D28B73827F51}"/>
              </a:ext>
            </a:extLst>
          </p:cNvPr>
          <p:cNvCxnSpPr>
            <a:cxnSpLocks/>
          </p:cNvCxnSpPr>
          <p:nvPr/>
        </p:nvCxnSpPr>
        <p:spPr>
          <a:xfrm flipH="1" flipV="1">
            <a:off x="3018776" y="4029016"/>
            <a:ext cx="202987" cy="420475"/>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Gerade Verbindung 38">
            <a:extLst>
              <a:ext uri="{FF2B5EF4-FFF2-40B4-BE49-F238E27FC236}">
                <a16:creationId xmlns:a16="http://schemas.microsoft.com/office/drawing/2014/main" id="{E0DC4ECC-17E3-464B-B46F-1FBE30470E1F}"/>
              </a:ext>
            </a:extLst>
          </p:cNvPr>
          <p:cNvCxnSpPr>
            <a:cxnSpLocks/>
          </p:cNvCxnSpPr>
          <p:nvPr/>
        </p:nvCxnSpPr>
        <p:spPr>
          <a:xfrm flipH="1" flipV="1">
            <a:off x="3202455" y="4407220"/>
            <a:ext cx="189127" cy="391762"/>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4" name="Gerade Verbindung 43">
            <a:extLst>
              <a:ext uri="{FF2B5EF4-FFF2-40B4-BE49-F238E27FC236}">
                <a16:creationId xmlns:a16="http://schemas.microsoft.com/office/drawing/2014/main" id="{68016716-2F4F-3045-BB94-406F7EED6811}"/>
              </a:ext>
            </a:extLst>
          </p:cNvPr>
          <p:cNvCxnSpPr>
            <a:cxnSpLocks/>
          </p:cNvCxnSpPr>
          <p:nvPr/>
        </p:nvCxnSpPr>
        <p:spPr>
          <a:xfrm flipV="1">
            <a:off x="3185948" y="4955177"/>
            <a:ext cx="268366" cy="328029"/>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9" name="Gerade Verbindung 48">
            <a:extLst>
              <a:ext uri="{FF2B5EF4-FFF2-40B4-BE49-F238E27FC236}">
                <a16:creationId xmlns:a16="http://schemas.microsoft.com/office/drawing/2014/main" id="{88DAA60F-C542-6A46-9066-D87CF1A20AC9}"/>
              </a:ext>
            </a:extLst>
          </p:cNvPr>
          <p:cNvCxnSpPr>
            <a:cxnSpLocks/>
          </p:cNvCxnSpPr>
          <p:nvPr/>
        </p:nvCxnSpPr>
        <p:spPr>
          <a:xfrm flipV="1">
            <a:off x="2893056" y="4690264"/>
            <a:ext cx="458452" cy="605358"/>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55" name="Gerade Verbindung 54">
            <a:extLst>
              <a:ext uri="{FF2B5EF4-FFF2-40B4-BE49-F238E27FC236}">
                <a16:creationId xmlns:a16="http://schemas.microsoft.com/office/drawing/2014/main" id="{BBB33AF9-F55C-EB44-990B-A3457D68B899}"/>
              </a:ext>
            </a:extLst>
          </p:cNvPr>
          <p:cNvCxnSpPr>
            <a:cxnSpLocks/>
          </p:cNvCxnSpPr>
          <p:nvPr/>
        </p:nvCxnSpPr>
        <p:spPr>
          <a:xfrm flipV="1">
            <a:off x="2500567" y="4415046"/>
            <a:ext cx="678649" cy="880575"/>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2" name="Rechteck 51">
            <a:extLst>
              <a:ext uri="{FF2B5EF4-FFF2-40B4-BE49-F238E27FC236}">
                <a16:creationId xmlns:a16="http://schemas.microsoft.com/office/drawing/2014/main" id="{797DC44A-4D2B-CE49-BB38-875C933855B8}"/>
              </a:ext>
            </a:extLst>
          </p:cNvPr>
          <p:cNvSpPr/>
          <p:nvPr/>
        </p:nvSpPr>
        <p:spPr>
          <a:xfrm>
            <a:off x="755576" y="4875396"/>
            <a:ext cx="3304423" cy="414100"/>
          </a:xfrm>
          <a:prstGeom prst="rect">
            <a:avLst/>
          </a:prstGeom>
          <a:gradFill flip="none" rotWithShape="1">
            <a:gsLst>
              <a:gs pos="0">
                <a:schemeClr val="accent1">
                  <a:lumMod val="5000"/>
                  <a:lumOff val="95000"/>
                </a:schemeClr>
              </a:gs>
              <a:gs pos="60000">
                <a:schemeClr val="bg1">
                  <a:lumMod val="75000"/>
                  <a:alpha val="55000"/>
                </a:schemeClr>
              </a:gs>
              <a:gs pos="100000">
                <a:schemeClr val="bg1">
                  <a:lumMod val="65000"/>
                  <a:alpha val="71000"/>
                </a:schemeClr>
              </a:gs>
              <a:gs pos="100000">
                <a:schemeClr val="accent1">
                  <a:lumMod val="30000"/>
                  <a:lumOff val="7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8" name="Rechteck 57">
            <a:extLst>
              <a:ext uri="{FF2B5EF4-FFF2-40B4-BE49-F238E27FC236}">
                <a16:creationId xmlns:a16="http://schemas.microsoft.com/office/drawing/2014/main" id="{1A0A9EE8-0DD1-B945-AB76-551927B0DFC4}"/>
              </a:ext>
            </a:extLst>
          </p:cNvPr>
          <p:cNvSpPr/>
          <p:nvPr/>
        </p:nvSpPr>
        <p:spPr>
          <a:xfrm>
            <a:off x="755576" y="4405449"/>
            <a:ext cx="3301659" cy="884048"/>
          </a:xfrm>
          <a:prstGeom prst="rect">
            <a:avLst/>
          </a:prstGeom>
          <a:gradFill flip="none" rotWithShape="1">
            <a:gsLst>
              <a:gs pos="0">
                <a:schemeClr val="accent1">
                  <a:lumMod val="5000"/>
                  <a:lumOff val="95000"/>
                </a:schemeClr>
              </a:gs>
              <a:gs pos="60000">
                <a:schemeClr val="bg1">
                  <a:lumMod val="75000"/>
                  <a:alpha val="55000"/>
                </a:schemeClr>
              </a:gs>
              <a:gs pos="100000">
                <a:schemeClr val="bg1">
                  <a:lumMod val="65000"/>
                  <a:alpha val="71000"/>
                </a:schemeClr>
              </a:gs>
              <a:gs pos="100000">
                <a:schemeClr val="accent1">
                  <a:lumMod val="30000"/>
                  <a:lumOff val="70000"/>
                </a:schemeClr>
              </a:gs>
            </a:gsLst>
            <a:lin ang="54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Text Box 59">
            <a:extLst>
              <a:ext uri="{FF2B5EF4-FFF2-40B4-BE49-F238E27FC236}">
                <a16:creationId xmlns:a16="http://schemas.microsoft.com/office/drawing/2014/main" id="{8758AC53-9A06-3C46-B078-B0FF5E157FF0}"/>
              </a:ext>
            </a:extLst>
          </p:cNvPr>
          <p:cNvSpPr txBox="1">
            <a:spLocks noChangeArrowheads="1"/>
          </p:cNvSpPr>
          <p:nvPr/>
        </p:nvSpPr>
        <p:spPr bwMode="auto">
          <a:xfrm>
            <a:off x="4277074" y="1716764"/>
            <a:ext cx="4378890"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Durch Ausstrahlung erfolgt eine Abkühlung am Boden (Bodeninversion)</a:t>
            </a:r>
          </a:p>
        </p:txBody>
      </p:sp>
      <p:sp>
        <p:nvSpPr>
          <p:cNvPr id="60" name="Text Box 61">
            <a:extLst>
              <a:ext uri="{FF2B5EF4-FFF2-40B4-BE49-F238E27FC236}">
                <a16:creationId xmlns:a16="http://schemas.microsoft.com/office/drawing/2014/main" id="{75172BDB-B4E5-0E48-A77E-D22338433775}"/>
              </a:ext>
            </a:extLst>
          </p:cNvPr>
          <p:cNvSpPr txBox="1">
            <a:spLocks noChangeArrowheads="1"/>
          </p:cNvSpPr>
          <p:nvPr/>
        </p:nvSpPr>
        <p:spPr bwMode="auto">
          <a:xfrm>
            <a:off x="4273260" y="2391943"/>
            <a:ext cx="465137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Wird dabei der Taupunkt erreicht, schlägt sich die Feuchtigkeit der Luft als Tau nieder.</a:t>
            </a:r>
          </a:p>
        </p:txBody>
      </p:sp>
      <p:sp>
        <p:nvSpPr>
          <p:cNvPr id="61" name="Text Box 62">
            <a:extLst>
              <a:ext uri="{FF2B5EF4-FFF2-40B4-BE49-F238E27FC236}">
                <a16:creationId xmlns:a16="http://schemas.microsoft.com/office/drawing/2014/main" id="{56988063-2825-D747-91ED-A56259956A22}"/>
              </a:ext>
            </a:extLst>
          </p:cNvPr>
          <p:cNvSpPr txBox="1">
            <a:spLocks noChangeArrowheads="1"/>
          </p:cNvSpPr>
          <p:nvPr/>
        </p:nvSpPr>
        <p:spPr bwMode="auto">
          <a:xfrm>
            <a:off x="4273260" y="3077128"/>
            <a:ext cx="483018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Bei weiterer Abkühlung entsteht Bodennebel,</a:t>
            </a:r>
          </a:p>
        </p:txBody>
      </p:sp>
      <p:sp>
        <p:nvSpPr>
          <p:cNvPr id="62" name="Text Box 63">
            <a:extLst>
              <a:ext uri="{FF2B5EF4-FFF2-40B4-BE49-F238E27FC236}">
                <a16:creationId xmlns:a16="http://schemas.microsoft.com/office/drawing/2014/main" id="{5AB9E01D-F200-504E-BA92-2D8D1ACAF756}"/>
              </a:ext>
            </a:extLst>
          </p:cNvPr>
          <p:cNvSpPr txBox="1">
            <a:spLocks noChangeArrowheads="1"/>
          </p:cNvSpPr>
          <p:nvPr/>
        </p:nvSpPr>
        <p:spPr bwMode="auto">
          <a:xfrm>
            <a:off x="4273260" y="3363294"/>
            <a:ext cx="358303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der von unten nach oben wächst.</a:t>
            </a:r>
          </a:p>
        </p:txBody>
      </p:sp>
      <p:sp>
        <p:nvSpPr>
          <p:cNvPr id="63" name="Text Box 64">
            <a:extLst>
              <a:ext uri="{FF2B5EF4-FFF2-40B4-BE49-F238E27FC236}">
                <a16:creationId xmlns:a16="http://schemas.microsoft.com/office/drawing/2014/main" id="{2330C247-AC48-454D-B63B-FA3D7E3EC279}"/>
              </a:ext>
            </a:extLst>
          </p:cNvPr>
          <p:cNvSpPr txBox="1">
            <a:spLocks noChangeArrowheads="1"/>
          </p:cNvSpPr>
          <p:nvPr/>
        </p:nvSpPr>
        <p:spPr bwMode="auto">
          <a:xfrm>
            <a:off x="4278319" y="3752519"/>
            <a:ext cx="4830185"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Die Nebelbildung führt zu einer verminderten Ausstrahlung → Nebelbildung wird gehemmt.</a:t>
            </a:r>
          </a:p>
        </p:txBody>
      </p:sp>
      <p:sp>
        <p:nvSpPr>
          <p:cNvPr id="64" name="Text Box 65">
            <a:extLst>
              <a:ext uri="{FF2B5EF4-FFF2-40B4-BE49-F238E27FC236}">
                <a16:creationId xmlns:a16="http://schemas.microsoft.com/office/drawing/2014/main" id="{EEA21321-9108-7F47-93A1-B88E0591FAD1}"/>
              </a:ext>
            </a:extLst>
          </p:cNvPr>
          <p:cNvSpPr txBox="1">
            <a:spLocks noChangeArrowheads="1"/>
          </p:cNvSpPr>
          <p:nvPr/>
        </p:nvSpPr>
        <p:spPr bwMode="auto">
          <a:xfrm>
            <a:off x="4273260" y="4365104"/>
            <a:ext cx="3113087"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Stärkste Abkühlung: SR + 1/2 h</a:t>
            </a:r>
          </a:p>
        </p:txBody>
      </p:sp>
    </p:spTree>
    <p:extLst>
      <p:ext uri="{BB962C8B-B14F-4D97-AF65-F5344CB8AC3E}">
        <p14:creationId xmlns:p14="http://schemas.microsoft.com/office/powerpoint/2010/main" val="1583536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dissolve">
                                      <p:cBhvr>
                                        <p:cTn id="7" dur="500"/>
                                        <p:tgtEl>
                                          <p:spTgt spid="59"/>
                                        </p:tgtEl>
                                      </p:cBhvr>
                                    </p:animEffect>
                                  </p:childTnLst>
                                </p:cTn>
                              </p:par>
                              <p:par>
                                <p:cTn id="8" presetID="22" presetClass="entr" presetSubtype="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up)">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up)">
                                      <p:cBhvr>
                                        <p:cTn id="18" dur="500"/>
                                        <p:tgtEl>
                                          <p:spTgt spid="34"/>
                                        </p:tgtEl>
                                      </p:cBhvr>
                                    </p:animEffect>
                                  </p:childTnLst>
                                </p:cTn>
                              </p:par>
                              <p:par>
                                <p:cTn id="19" presetID="22" presetClass="entr" presetSubtype="4"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down)">
                                      <p:cBhvr>
                                        <p:cTn id="21" dur="500"/>
                                        <p:tgtEl>
                                          <p:spTgt spid="36"/>
                                        </p:tgtEl>
                                      </p:cBhvr>
                                    </p:animEffect>
                                  </p:childTnLst>
                                </p:cTn>
                              </p:par>
                              <p:par>
                                <p:cTn id="22" presetID="22" presetClass="entr" presetSubtype="4" fill="hold"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childTnLst>
                          </p:cTn>
                        </p:par>
                        <p:par>
                          <p:cTn id="25" fill="hold">
                            <p:stCondLst>
                              <p:cond delay="500"/>
                            </p:stCondLst>
                            <p:childTnLst>
                              <p:par>
                                <p:cTn id="26" presetID="9" presetClass="entr" presetSubtype="0" fill="hold" grpId="0" nodeType="after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dissolv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up)">
                                      <p:cBhvr>
                                        <p:cTn id="33" dur="500"/>
                                        <p:tgtEl>
                                          <p:spTgt spid="29"/>
                                        </p:tgtEl>
                                      </p:cBhvr>
                                    </p:animEffect>
                                  </p:childTnLst>
                                </p:cTn>
                              </p:par>
                              <p:par>
                                <p:cTn id="34" presetID="22" presetClass="entr" presetSubtype="4" fill="hold"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500"/>
                                        <p:tgtEl>
                                          <p:spTgt spid="39"/>
                                        </p:tgtEl>
                                      </p:cBhvr>
                                    </p:animEffect>
                                  </p:childTnLst>
                                </p:cTn>
                              </p:par>
                              <p:par>
                                <p:cTn id="37" presetID="22" presetClass="entr" presetSubtype="4"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down)">
                                      <p:cBhvr>
                                        <p:cTn id="39" dur="500"/>
                                        <p:tgtEl>
                                          <p:spTgt spid="49"/>
                                        </p:tgtEl>
                                      </p:cBhvr>
                                    </p:animEffect>
                                  </p:childTnLst>
                                </p:cTn>
                              </p:par>
                            </p:childTnLst>
                          </p:cTn>
                        </p:par>
                        <p:par>
                          <p:cTn id="40" fill="hold">
                            <p:stCondLst>
                              <p:cond delay="500"/>
                            </p:stCondLst>
                            <p:childTnLst>
                              <p:par>
                                <p:cTn id="41" presetID="22" presetClass="entr" presetSubtype="4" fill="hold" grpId="0" nodeType="afterEffect">
                                  <p:stCondLst>
                                    <p:cond delay="1000"/>
                                  </p:stCondLst>
                                  <p:childTnLst>
                                    <p:set>
                                      <p:cBhvr>
                                        <p:cTn id="42" dur="1" fill="hold">
                                          <p:stCondLst>
                                            <p:cond delay="0"/>
                                          </p:stCondLst>
                                        </p:cTn>
                                        <p:tgtEl>
                                          <p:spTgt spid="52"/>
                                        </p:tgtEl>
                                        <p:attrNameLst>
                                          <p:attrName>style.visibility</p:attrName>
                                        </p:attrNameLst>
                                      </p:cBhvr>
                                      <p:to>
                                        <p:strVal val="visible"/>
                                      </p:to>
                                    </p:set>
                                    <p:animEffect transition="in" filter="wipe(down)">
                                      <p:cBhvr>
                                        <p:cTn id="43" dur="500"/>
                                        <p:tgtEl>
                                          <p:spTgt spid="52"/>
                                        </p:tgtEl>
                                      </p:cBhvr>
                                    </p:animEffect>
                                  </p:childTnLst>
                                </p:cTn>
                              </p:par>
                            </p:childTnLst>
                          </p:cTn>
                        </p:par>
                        <p:par>
                          <p:cTn id="44" fill="hold">
                            <p:stCondLst>
                              <p:cond delay="2000"/>
                            </p:stCondLst>
                            <p:childTnLst>
                              <p:par>
                                <p:cTn id="45" presetID="9"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dissolv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00"/>
                                        <p:tgtEl>
                                          <p:spTgt spid="38"/>
                                        </p:tgtEl>
                                      </p:cBhvr>
                                    </p:animEffect>
                                  </p:childTnLst>
                                </p:cTn>
                              </p:par>
                              <p:par>
                                <p:cTn id="56" presetID="22" presetClass="entr" presetSubtype="4"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wipe(down)">
                                      <p:cBhvr>
                                        <p:cTn id="58" dur="500"/>
                                        <p:tgtEl>
                                          <p:spTgt spid="55"/>
                                        </p:tgtEl>
                                      </p:cBhvr>
                                    </p:animEffect>
                                  </p:childTnLst>
                                </p:cTn>
                              </p:par>
                            </p:childTnLst>
                          </p:cTn>
                        </p:par>
                        <p:par>
                          <p:cTn id="59" fill="hold">
                            <p:stCondLst>
                              <p:cond delay="500"/>
                            </p:stCondLst>
                            <p:childTnLst>
                              <p:par>
                                <p:cTn id="60" presetID="9" presetClass="entr" presetSubtype="0" fill="hold" grpId="0" nodeType="afterEffect">
                                  <p:stCondLst>
                                    <p:cond delay="0"/>
                                  </p:stCondLst>
                                  <p:childTnLst>
                                    <p:set>
                                      <p:cBhvr>
                                        <p:cTn id="61" dur="1" fill="hold">
                                          <p:stCondLst>
                                            <p:cond delay="0"/>
                                          </p:stCondLst>
                                        </p:cTn>
                                        <p:tgtEl>
                                          <p:spTgt spid="62"/>
                                        </p:tgtEl>
                                        <p:attrNameLst>
                                          <p:attrName>style.visibility</p:attrName>
                                        </p:attrNameLst>
                                      </p:cBhvr>
                                      <p:to>
                                        <p:strVal val="visible"/>
                                      </p:to>
                                    </p:set>
                                    <p:animEffect transition="in" filter="dissolve">
                                      <p:cBhvr>
                                        <p:cTn id="62" dur="500"/>
                                        <p:tgtEl>
                                          <p:spTgt spid="62"/>
                                        </p:tgtEl>
                                      </p:cBhvr>
                                    </p:animEffect>
                                  </p:childTnLst>
                                </p:cTn>
                              </p:par>
                            </p:childTnLst>
                          </p:cTn>
                        </p:par>
                        <p:par>
                          <p:cTn id="63" fill="hold">
                            <p:stCondLst>
                              <p:cond delay="1000"/>
                            </p:stCondLst>
                            <p:childTnLst>
                              <p:par>
                                <p:cTn id="64" presetID="22" presetClass="entr" presetSubtype="4" fill="hold" grpId="0" nodeType="afterEffect">
                                  <p:stCondLst>
                                    <p:cond delay="1000"/>
                                  </p:stCondLst>
                                  <p:childTnLst>
                                    <p:set>
                                      <p:cBhvr>
                                        <p:cTn id="65" dur="1" fill="hold">
                                          <p:stCondLst>
                                            <p:cond delay="0"/>
                                          </p:stCondLst>
                                        </p:cTn>
                                        <p:tgtEl>
                                          <p:spTgt spid="58"/>
                                        </p:tgtEl>
                                        <p:attrNameLst>
                                          <p:attrName>style.visibility</p:attrName>
                                        </p:attrNameLst>
                                      </p:cBhvr>
                                      <p:to>
                                        <p:strVal val="visible"/>
                                      </p:to>
                                    </p:set>
                                    <p:animEffect transition="in" filter="wipe(down)">
                                      <p:cBhvr>
                                        <p:cTn id="66" dur="500"/>
                                        <p:tgtEl>
                                          <p:spTgt spid="58"/>
                                        </p:tgtEl>
                                      </p:cBhvr>
                                    </p:animEffect>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dissolve">
                                      <p:cBhvr>
                                        <p:cTn id="71" dur="500"/>
                                        <p:tgtEl>
                                          <p:spTgt spid="63"/>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grpId="0" nodeType="click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dissolve">
                                      <p:cBhvr>
                                        <p:cTn id="7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animBg="1"/>
      <p:bldP spid="59" grpId="0" autoUpdateAnimBg="0"/>
      <p:bldP spid="60" grpId="0" autoUpdateAnimBg="0"/>
      <p:bldP spid="61" grpId="0" autoUpdateAnimBg="0"/>
      <p:bldP spid="62" grpId="0" autoUpdateAnimBg="0"/>
      <p:bldP spid="63" grpId="0" autoUpdateAnimBg="0"/>
      <p:bldP spid="6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Gerade Verbindung 31">
            <a:extLst>
              <a:ext uri="{FF2B5EF4-FFF2-40B4-BE49-F238E27FC236}">
                <a16:creationId xmlns:a16="http://schemas.microsoft.com/office/drawing/2014/main" id="{AF161614-9E8C-914D-B68A-C1934A99D1A7}"/>
              </a:ext>
            </a:extLst>
          </p:cNvPr>
          <p:cNvCxnSpPr>
            <a:cxnSpLocks/>
          </p:cNvCxnSpPr>
          <p:nvPr/>
        </p:nvCxnSpPr>
        <p:spPr>
          <a:xfrm flipH="1">
            <a:off x="1980575" y="4009926"/>
            <a:ext cx="1014962" cy="1303697"/>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 name="Titel 1">
            <a:extLst>
              <a:ext uri="{FF2B5EF4-FFF2-40B4-BE49-F238E27FC236}">
                <a16:creationId xmlns:a16="http://schemas.microsoft.com/office/drawing/2014/main" id="{B1CBA2E6-F679-524E-AFC5-03C8AE276DDD}"/>
              </a:ext>
            </a:extLst>
          </p:cNvPr>
          <p:cNvSpPr>
            <a:spLocks noGrp="1"/>
          </p:cNvSpPr>
          <p:nvPr>
            <p:ph type="title"/>
          </p:nvPr>
        </p:nvSpPr>
        <p:spPr/>
        <p:txBody>
          <a:bodyPr/>
          <a:lstStyle/>
          <a:p>
            <a:r>
              <a:rPr lang="de-DE" dirty="0"/>
              <a:t>Strahlungsnebel</a:t>
            </a:r>
          </a:p>
        </p:txBody>
      </p:sp>
      <p:grpSp>
        <p:nvGrpSpPr>
          <p:cNvPr id="9" name="Gruppieren 8">
            <a:extLst>
              <a:ext uri="{FF2B5EF4-FFF2-40B4-BE49-F238E27FC236}">
                <a16:creationId xmlns:a16="http://schemas.microsoft.com/office/drawing/2014/main" id="{FDCCFC3E-4022-D748-9A22-CA996365A22D}"/>
              </a:ext>
            </a:extLst>
          </p:cNvPr>
          <p:cNvGrpSpPr/>
          <p:nvPr/>
        </p:nvGrpSpPr>
        <p:grpSpPr>
          <a:xfrm>
            <a:off x="755576" y="1840632"/>
            <a:ext cx="3456384" cy="3464768"/>
            <a:chOff x="1115616" y="1840632"/>
            <a:chExt cx="3456384" cy="3464768"/>
          </a:xfrm>
        </p:grpSpPr>
        <p:cxnSp>
          <p:nvCxnSpPr>
            <p:cNvPr id="4" name="Gerade Verbindung mit Pfeil 3">
              <a:extLst>
                <a:ext uri="{FF2B5EF4-FFF2-40B4-BE49-F238E27FC236}">
                  <a16:creationId xmlns:a16="http://schemas.microsoft.com/office/drawing/2014/main" id="{F59CD60D-827F-B24C-B44F-C82E5211B091}"/>
                </a:ext>
              </a:extLst>
            </p:cNvPr>
            <p:cNvCxnSpPr>
              <a:cxnSpLocks/>
            </p:cNvCxnSpPr>
            <p:nvPr/>
          </p:nvCxnSpPr>
          <p:spPr>
            <a:xfrm>
              <a:off x="1115616" y="5301208"/>
              <a:ext cx="3456384" cy="0"/>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6" name="Gerade Verbindung mit Pfeil 5">
              <a:extLst>
                <a:ext uri="{FF2B5EF4-FFF2-40B4-BE49-F238E27FC236}">
                  <a16:creationId xmlns:a16="http://schemas.microsoft.com/office/drawing/2014/main" id="{2034134F-F2B4-8945-99B5-A0075F228F70}"/>
                </a:ext>
              </a:extLst>
            </p:cNvPr>
            <p:cNvCxnSpPr>
              <a:cxnSpLocks/>
            </p:cNvCxnSpPr>
            <p:nvPr/>
          </p:nvCxnSpPr>
          <p:spPr>
            <a:xfrm flipV="1">
              <a:off x="1119588" y="1840632"/>
              <a:ext cx="0" cy="3464768"/>
            </a:xfrm>
            <a:prstGeom prst="straightConnector1">
              <a:avLst/>
            </a:prstGeom>
            <a:ln>
              <a:solidFill>
                <a:schemeClr val="tx1"/>
              </a:solidFill>
              <a:tailEnd type="stealth" w="lg" len="lg"/>
            </a:ln>
            <a:effectLst/>
          </p:spPr>
          <p:style>
            <a:lnRef idx="2">
              <a:schemeClr val="accent1"/>
            </a:lnRef>
            <a:fillRef idx="0">
              <a:schemeClr val="accent1"/>
            </a:fillRef>
            <a:effectRef idx="1">
              <a:schemeClr val="accent1"/>
            </a:effectRef>
            <a:fontRef idx="minor">
              <a:schemeClr val="tx1"/>
            </a:fontRef>
          </p:style>
        </p:cxnSp>
      </p:grpSp>
      <p:cxnSp>
        <p:nvCxnSpPr>
          <p:cNvPr id="11" name="Gerade Verbindung 10">
            <a:extLst>
              <a:ext uri="{FF2B5EF4-FFF2-40B4-BE49-F238E27FC236}">
                <a16:creationId xmlns:a16="http://schemas.microsoft.com/office/drawing/2014/main" id="{B7FB0DBB-BD0D-FD40-BA70-4B4A7B012926}"/>
              </a:ext>
            </a:extLst>
          </p:cNvPr>
          <p:cNvCxnSpPr>
            <a:cxnSpLocks/>
          </p:cNvCxnSpPr>
          <p:nvPr/>
        </p:nvCxnSpPr>
        <p:spPr>
          <a:xfrm flipH="1" flipV="1">
            <a:off x="2627784" y="3212976"/>
            <a:ext cx="359177" cy="79695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Gerade Verbindung 12">
            <a:extLst>
              <a:ext uri="{FF2B5EF4-FFF2-40B4-BE49-F238E27FC236}">
                <a16:creationId xmlns:a16="http://schemas.microsoft.com/office/drawing/2014/main" id="{9C49FC37-7FFC-2645-B35E-FFC84CFFD417}"/>
              </a:ext>
            </a:extLst>
          </p:cNvPr>
          <p:cNvCxnSpPr>
            <a:cxnSpLocks/>
          </p:cNvCxnSpPr>
          <p:nvPr/>
        </p:nvCxnSpPr>
        <p:spPr>
          <a:xfrm flipV="1">
            <a:off x="2627784" y="2708920"/>
            <a:ext cx="504056" cy="504056"/>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Gerade Verbindung 16">
            <a:extLst>
              <a:ext uri="{FF2B5EF4-FFF2-40B4-BE49-F238E27FC236}">
                <a16:creationId xmlns:a16="http://schemas.microsoft.com/office/drawing/2014/main" id="{8D7F31EB-E73D-FF47-B9DE-CFF5753827A6}"/>
              </a:ext>
            </a:extLst>
          </p:cNvPr>
          <p:cNvCxnSpPr>
            <a:cxnSpLocks/>
          </p:cNvCxnSpPr>
          <p:nvPr/>
        </p:nvCxnSpPr>
        <p:spPr>
          <a:xfrm>
            <a:off x="2483768" y="1700808"/>
            <a:ext cx="648072" cy="1008112"/>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Gerade Verbindung 23">
            <a:extLst>
              <a:ext uri="{FF2B5EF4-FFF2-40B4-BE49-F238E27FC236}">
                <a16:creationId xmlns:a16="http://schemas.microsoft.com/office/drawing/2014/main" id="{A8E57FEE-5AB4-A346-8F7E-4FDD18637991}"/>
              </a:ext>
            </a:extLst>
          </p:cNvPr>
          <p:cNvCxnSpPr/>
          <p:nvPr/>
        </p:nvCxnSpPr>
        <p:spPr>
          <a:xfrm flipH="1" flipV="1">
            <a:off x="2051720" y="1700808"/>
            <a:ext cx="864096" cy="3600400"/>
          </a:xfrm>
          <a:prstGeom prst="line">
            <a:avLst/>
          </a:prstGeom>
          <a:ln>
            <a:solidFill>
              <a:srgbClr val="FF0000"/>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3" name="Gerade Verbindung 32">
            <a:extLst>
              <a:ext uri="{FF2B5EF4-FFF2-40B4-BE49-F238E27FC236}">
                <a16:creationId xmlns:a16="http://schemas.microsoft.com/office/drawing/2014/main" id="{3FA548CE-391A-394C-A20C-5630031A73E0}"/>
              </a:ext>
            </a:extLst>
          </p:cNvPr>
          <p:cNvCxnSpPr>
            <a:cxnSpLocks/>
          </p:cNvCxnSpPr>
          <p:nvPr/>
        </p:nvCxnSpPr>
        <p:spPr>
          <a:xfrm>
            <a:off x="2550991" y="4559715"/>
            <a:ext cx="650610" cy="742433"/>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Gerade Verbindung 34">
            <a:extLst>
              <a:ext uri="{FF2B5EF4-FFF2-40B4-BE49-F238E27FC236}">
                <a16:creationId xmlns:a16="http://schemas.microsoft.com/office/drawing/2014/main" id="{ECE2D227-89BD-C047-B5FF-3AE8D0CED0AF}"/>
              </a:ext>
            </a:extLst>
          </p:cNvPr>
          <p:cNvCxnSpPr>
            <a:cxnSpLocks/>
          </p:cNvCxnSpPr>
          <p:nvPr/>
        </p:nvCxnSpPr>
        <p:spPr>
          <a:xfrm>
            <a:off x="2411760" y="4749700"/>
            <a:ext cx="468052" cy="534110"/>
          </a:xfrm>
          <a:prstGeom prst="line">
            <a:avLst/>
          </a:prstGeom>
          <a:ln w="508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39">
            <a:extLst>
              <a:ext uri="{FF2B5EF4-FFF2-40B4-BE49-F238E27FC236}">
                <a16:creationId xmlns:a16="http://schemas.microsoft.com/office/drawing/2014/main" id="{198BC56E-83BA-814B-90F8-63CDDA99C8CE}"/>
              </a:ext>
            </a:extLst>
          </p:cNvPr>
          <p:cNvCxnSpPr>
            <a:cxnSpLocks/>
          </p:cNvCxnSpPr>
          <p:nvPr/>
        </p:nvCxnSpPr>
        <p:spPr>
          <a:xfrm flipV="1">
            <a:off x="2001328" y="4790536"/>
            <a:ext cx="396815" cy="483081"/>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0">
            <a:extLst>
              <a:ext uri="{FF2B5EF4-FFF2-40B4-BE49-F238E27FC236}">
                <a16:creationId xmlns:a16="http://schemas.microsoft.com/office/drawing/2014/main" id="{D0917CB0-0E43-0D4A-BD18-8A4F688BFD0B}"/>
              </a:ext>
            </a:extLst>
          </p:cNvPr>
          <p:cNvCxnSpPr>
            <a:cxnSpLocks/>
          </p:cNvCxnSpPr>
          <p:nvPr/>
        </p:nvCxnSpPr>
        <p:spPr>
          <a:xfrm flipV="1">
            <a:off x="2387538" y="4598166"/>
            <a:ext cx="163453" cy="198986"/>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3" name="Gerade Verbindung 42">
            <a:extLst>
              <a:ext uri="{FF2B5EF4-FFF2-40B4-BE49-F238E27FC236}">
                <a16:creationId xmlns:a16="http://schemas.microsoft.com/office/drawing/2014/main" id="{12CD70FC-3C7E-DA43-8B73-61D4959A1E70}"/>
              </a:ext>
            </a:extLst>
          </p:cNvPr>
          <p:cNvCxnSpPr>
            <a:cxnSpLocks/>
          </p:cNvCxnSpPr>
          <p:nvPr/>
        </p:nvCxnSpPr>
        <p:spPr>
          <a:xfrm flipH="1" flipV="1">
            <a:off x="2418898" y="4772405"/>
            <a:ext cx="445072" cy="501210"/>
          </a:xfrm>
          <a:prstGeom prst="line">
            <a:avLst/>
          </a:prstGeom>
          <a:ln w="762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6" name="Rechteck 45">
            <a:extLst>
              <a:ext uri="{FF2B5EF4-FFF2-40B4-BE49-F238E27FC236}">
                <a16:creationId xmlns:a16="http://schemas.microsoft.com/office/drawing/2014/main" id="{F819F488-80FC-4942-B381-102FE4A8AB33}"/>
              </a:ext>
            </a:extLst>
          </p:cNvPr>
          <p:cNvSpPr/>
          <p:nvPr/>
        </p:nvSpPr>
        <p:spPr>
          <a:xfrm>
            <a:off x="764728" y="4427805"/>
            <a:ext cx="3304423" cy="414100"/>
          </a:xfrm>
          <a:prstGeom prst="rect">
            <a:avLst/>
          </a:prstGeom>
          <a:gradFill flip="none" rotWithShape="1">
            <a:gsLst>
              <a:gs pos="0">
                <a:schemeClr val="bg1">
                  <a:lumMod val="75000"/>
                </a:schemeClr>
              </a:gs>
              <a:gs pos="60000">
                <a:schemeClr val="bg1">
                  <a:lumMod val="75000"/>
                  <a:alpha val="55000"/>
                </a:schemeClr>
              </a:gs>
              <a:gs pos="100000">
                <a:schemeClr val="bg1">
                  <a:lumMod val="65000"/>
                  <a:alpha val="71000"/>
                </a:schemeClr>
              </a:gs>
              <a:gs pos="100000">
                <a:schemeClr val="accent1">
                  <a:lumMod val="30000"/>
                  <a:lumOff val="70000"/>
                </a:schemeClr>
              </a:gs>
            </a:gsLst>
            <a:lin ang="5400000" scaled="1"/>
            <a:tileRect/>
          </a:gra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 name="Rechteck 51">
            <a:extLst>
              <a:ext uri="{FF2B5EF4-FFF2-40B4-BE49-F238E27FC236}">
                <a16:creationId xmlns:a16="http://schemas.microsoft.com/office/drawing/2014/main" id="{797DC44A-4D2B-CE49-BB38-875C933855B8}"/>
              </a:ext>
            </a:extLst>
          </p:cNvPr>
          <p:cNvSpPr/>
          <p:nvPr/>
        </p:nvSpPr>
        <p:spPr>
          <a:xfrm>
            <a:off x="766686" y="4848595"/>
            <a:ext cx="3304423" cy="435215"/>
          </a:xfrm>
          <a:prstGeom prst="rect">
            <a:avLst/>
          </a:prstGeom>
          <a:solidFill>
            <a:schemeClr val="bg1">
              <a:lumMod val="65000"/>
              <a:alpha val="70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Text Box 33">
            <a:extLst>
              <a:ext uri="{FF2B5EF4-FFF2-40B4-BE49-F238E27FC236}">
                <a16:creationId xmlns:a16="http://schemas.microsoft.com/office/drawing/2014/main" id="{8FB6F8E9-5A58-464B-8DAA-A778A66F567E}"/>
              </a:ext>
            </a:extLst>
          </p:cNvPr>
          <p:cNvSpPr txBox="1">
            <a:spLocks noChangeArrowheads="1"/>
          </p:cNvSpPr>
          <p:nvPr/>
        </p:nvSpPr>
        <p:spPr bwMode="auto">
          <a:xfrm>
            <a:off x="4658118" y="1700808"/>
            <a:ext cx="3726334"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Die Nebelauflösung erfolgt hauptsächlich vom Boden her.</a:t>
            </a:r>
          </a:p>
        </p:txBody>
      </p:sp>
      <p:sp>
        <p:nvSpPr>
          <p:cNvPr id="53" name="Text Box 34">
            <a:extLst>
              <a:ext uri="{FF2B5EF4-FFF2-40B4-BE49-F238E27FC236}">
                <a16:creationId xmlns:a16="http://schemas.microsoft.com/office/drawing/2014/main" id="{C4E51EFF-2709-7F4E-8A7B-FC148642768F}"/>
              </a:ext>
            </a:extLst>
          </p:cNvPr>
          <p:cNvSpPr txBox="1">
            <a:spLocks noChangeArrowheads="1"/>
          </p:cNvSpPr>
          <p:nvPr/>
        </p:nvSpPr>
        <p:spPr bwMode="auto">
          <a:xfrm>
            <a:off x="4658118" y="2342158"/>
            <a:ext cx="402868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Bei geringer Einstrahlungsenergie kann es sein, dass nicht die gesamte Nebelschicht weggeheizt wird.</a:t>
            </a:r>
          </a:p>
        </p:txBody>
      </p:sp>
      <p:sp>
        <p:nvSpPr>
          <p:cNvPr id="54" name="Text Box 35">
            <a:extLst>
              <a:ext uri="{FF2B5EF4-FFF2-40B4-BE49-F238E27FC236}">
                <a16:creationId xmlns:a16="http://schemas.microsoft.com/office/drawing/2014/main" id="{F614012D-BC7B-DA4A-9672-0FD1AC673CAA}"/>
              </a:ext>
            </a:extLst>
          </p:cNvPr>
          <p:cNvSpPr txBox="1">
            <a:spLocks noChangeArrowheads="1"/>
          </p:cNvSpPr>
          <p:nvPr/>
        </p:nvSpPr>
        <p:spPr bwMode="auto">
          <a:xfrm>
            <a:off x="4658118" y="3265488"/>
            <a:ext cx="4248472"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squar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r>
              <a:rPr lang="de-DE" sz="1800" dirty="0"/>
              <a:t>Der Nebelrest verbleibt als Hochnebel (Stratus) am Himmel und vermindert zusätzlich die Energieeinstrahlung. </a:t>
            </a:r>
          </a:p>
        </p:txBody>
      </p:sp>
      <p:sp>
        <p:nvSpPr>
          <p:cNvPr id="26" name="Textfeld 25">
            <a:extLst>
              <a:ext uri="{FF2B5EF4-FFF2-40B4-BE49-F238E27FC236}">
                <a16:creationId xmlns:a16="http://schemas.microsoft.com/office/drawing/2014/main" id="{F0F08D0A-189D-FD40-9948-B8E5C54F9A6C}"/>
              </a:ext>
            </a:extLst>
          </p:cNvPr>
          <p:cNvSpPr txBox="1"/>
          <p:nvPr/>
        </p:nvSpPr>
        <p:spPr>
          <a:xfrm>
            <a:off x="4658118" y="4188173"/>
            <a:ext cx="2826415" cy="369332"/>
          </a:xfrm>
          <a:prstGeom prst="rect">
            <a:avLst/>
          </a:prstGeom>
          <a:noFill/>
        </p:spPr>
        <p:txBody>
          <a:bodyPr wrap="none" rtlCol="0">
            <a:spAutoFit/>
          </a:bodyPr>
          <a:lstStyle/>
          <a:p>
            <a:r>
              <a:rPr lang="de-DE" dirty="0"/>
              <a:t>Hochdrucklage im Winter!</a:t>
            </a:r>
          </a:p>
        </p:txBody>
      </p:sp>
    </p:spTree>
    <p:extLst>
      <p:ext uri="{BB962C8B-B14F-4D97-AF65-F5344CB8AC3E}">
        <p14:creationId xmlns:p14="http://schemas.microsoft.com/office/powerpoint/2010/main" val="22588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dissolv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22" presetClass="entr" presetSubtype="1"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500"/>
                                        <p:tgtEl>
                                          <p:spTgt spid="41"/>
                                        </p:tgtEl>
                                      </p:cBhvr>
                                    </p:animEffect>
                                  </p:childTnLst>
                                </p:cTn>
                              </p:par>
                              <p:par>
                                <p:cTn id="21" presetID="22" presetClass="entr" presetSubtype="1"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par>
                                <p:cTn id="24" presetID="22" presetClass="entr" presetSubtype="4" fill="hold" nodeType="with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par>
                          <p:cTn id="27" fill="hold">
                            <p:stCondLst>
                              <p:cond delay="500"/>
                            </p:stCondLst>
                            <p:childTnLst>
                              <p:par>
                                <p:cTn id="28" presetID="9" presetClass="exit" presetSubtype="0" fill="hold" grpId="0" nodeType="afterEffect">
                                  <p:stCondLst>
                                    <p:cond delay="0"/>
                                  </p:stCondLst>
                                  <p:childTnLst>
                                    <p:animEffect transition="out" filter="dissolve">
                                      <p:cBhvr>
                                        <p:cTn id="29" dur="500"/>
                                        <p:tgtEl>
                                          <p:spTgt spid="52"/>
                                        </p:tgtEl>
                                      </p:cBhvr>
                                    </p:animEffect>
                                    <p:set>
                                      <p:cBhvr>
                                        <p:cTn id="30" dur="1" fill="hold">
                                          <p:stCondLst>
                                            <p:cond delay="499"/>
                                          </p:stCondLst>
                                        </p:cTn>
                                        <p:tgtEl>
                                          <p:spTgt spid="52"/>
                                        </p:tgtEl>
                                        <p:attrNameLst>
                                          <p:attrName>style.visibility</p:attrName>
                                        </p:attrNameLst>
                                      </p:cBhvr>
                                      <p:to>
                                        <p:strVal val="hidden"/>
                                      </p:to>
                                    </p:set>
                                  </p:childTnLst>
                                </p:cTn>
                              </p:par>
                            </p:childTnLst>
                          </p:cTn>
                        </p:par>
                        <p:par>
                          <p:cTn id="31" fill="hold">
                            <p:stCondLst>
                              <p:cond delay="1000"/>
                            </p:stCondLst>
                            <p:childTnLst>
                              <p:par>
                                <p:cTn id="32" presetID="9" presetClass="entr" presetSubtype="0" fill="hold" grpId="0" nodeType="afterEffect">
                                  <p:stCondLst>
                                    <p:cond delay="1000"/>
                                  </p:stCondLst>
                                  <p:childTnLst>
                                    <p:set>
                                      <p:cBhvr>
                                        <p:cTn id="33" dur="1" fill="hold">
                                          <p:stCondLst>
                                            <p:cond delay="0"/>
                                          </p:stCondLst>
                                        </p:cTn>
                                        <p:tgtEl>
                                          <p:spTgt spid="53"/>
                                        </p:tgtEl>
                                        <p:attrNameLst>
                                          <p:attrName>style.visibility</p:attrName>
                                        </p:attrNameLst>
                                      </p:cBhvr>
                                      <p:to>
                                        <p:strVal val="visible"/>
                                      </p:to>
                                    </p:set>
                                    <p:animEffect transition="in" filter="dissolve">
                                      <p:cBhvr>
                                        <p:cTn id="34" dur="500"/>
                                        <p:tgtEl>
                                          <p:spTgt spid="5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dissolve">
                                      <p:cBhvr>
                                        <p:cTn id="39" dur="500"/>
                                        <p:tgtEl>
                                          <p:spTgt spid="54"/>
                                        </p:tgtEl>
                                      </p:cBhvr>
                                    </p:animEffect>
                                  </p:childTnLst>
                                </p:cTn>
                              </p:par>
                            </p:childTnLst>
                          </p:cTn>
                        </p:par>
                        <p:par>
                          <p:cTn id="40" fill="hold">
                            <p:stCondLst>
                              <p:cond delay="500"/>
                            </p:stCondLst>
                            <p:childTnLst>
                              <p:par>
                                <p:cTn id="41" presetID="9" presetClass="entr" presetSubtype="0" fill="hold" grpId="0" nodeType="afterEffect">
                                  <p:stCondLst>
                                    <p:cond delay="1000"/>
                                  </p:stCondLst>
                                  <p:childTnLst>
                                    <p:set>
                                      <p:cBhvr>
                                        <p:cTn id="42" dur="1" fill="hold">
                                          <p:stCondLst>
                                            <p:cond delay="0"/>
                                          </p:stCondLst>
                                        </p:cTn>
                                        <p:tgtEl>
                                          <p:spTgt spid="26"/>
                                        </p:tgtEl>
                                        <p:attrNameLst>
                                          <p:attrName>style.visibility</p:attrName>
                                        </p:attrNameLst>
                                      </p:cBhvr>
                                      <p:to>
                                        <p:strVal val="visible"/>
                                      </p:to>
                                    </p:set>
                                    <p:animEffect transition="in" filter="dissolve">
                                      <p:cBhvr>
                                        <p:cTn id="4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utoUpdateAnimBg="0"/>
      <p:bldP spid="53" grpId="0" autoUpdateAnimBg="0"/>
      <p:bldP spid="54" grpId="0" autoUpdateAnimBg="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de-DE">
                <a:latin typeface="Calibri" charset="0"/>
                <a:ea typeface="ＭＳ Ｐゴシック" charset="0"/>
                <a:cs typeface="ＭＳ Ｐゴシック" charset="0"/>
              </a:rPr>
              <a:t>Nebelarten</a:t>
            </a:r>
          </a:p>
        </p:txBody>
      </p:sp>
      <p:sp>
        <p:nvSpPr>
          <p:cNvPr id="193539" name="Text Box 3"/>
          <p:cNvSpPr txBox="1">
            <a:spLocks noChangeArrowheads="1"/>
          </p:cNvSpPr>
          <p:nvPr/>
        </p:nvSpPr>
        <p:spPr bwMode="auto">
          <a:xfrm>
            <a:off x="2930525" y="1703388"/>
            <a:ext cx="2436813"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marL="188913" indent="-188913"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buFontTx/>
              <a:buChar char="•"/>
            </a:pPr>
            <a:r>
              <a:rPr lang="de-DE"/>
              <a:t>Strahlungsnebel</a:t>
            </a:r>
          </a:p>
          <a:p>
            <a:pPr eaLnBrk="1" hangingPunct="1">
              <a:buFontTx/>
              <a:buChar char="•"/>
            </a:pPr>
            <a:r>
              <a:rPr lang="de-DE"/>
              <a:t>Advektionsnebel</a:t>
            </a:r>
          </a:p>
          <a:p>
            <a:pPr eaLnBrk="1" hangingPunct="1">
              <a:buFontTx/>
              <a:buChar char="•"/>
            </a:pPr>
            <a:r>
              <a:rPr lang="de-DE"/>
              <a:t>Hebungsnebel</a:t>
            </a:r>
          </a:p>
          <a:p>
            <a:pPr eaLnBrk="1" hangingPunct="1">
              <a:buFontTx/>
              <a:buChar char="•"/>
            </a:pPr>
            <a:r>
              <a:rPr lang="de-DE"/>
              <a:t>Mischungsnebel</a:t>
            </a:r>
          </a:p>
          <a:p>
            <a:pPr eaLnBrk="1" hangingPunct="1">
              <a:buFontTx/>
              <a:buChar char="•"/>
            </a:pPr>
            <a:r>
              <a:rPr lang="de-DE"/>
              <a:t>Frontalnebel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3539">
                                            <p:txEl>
                                              <p:pRg st="0" end="0"/>
                                            </p:txEl>
                                          </p:spTgt>
                                        </p:tgtEl>
                                        <p:attrNameLst>
                                          <p:attrName>style.visibility</p:attrName>
                                        </p:attrNameLst>
                                      </p:cBhvr>
                                      <p:to>
                                        <p:strVal val="visible"/>
                                      </p:to>
                                    </p:set>
                                    <p:anim calcmode="lin" valueType="num">
                                      <p:cBhvr additive="base">
                                        <p:cTn id="7" dur="500" fill="hold"/>
                                        <p:tgtEl>
                                          <p:spTgt spid="19353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35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93539">
                                            <p:txEl>
                                              <p:pRg st="1" end="1"/>
                                            </p:txEl>
                                          </p:spTgt>
                                        </p:tgtEl>
                                        <p:attrNameLst>
                                          <p:attrName>style.visibility</p:attrName>
                                        </p:attrNameLst>
                                      </p:cBhvr>
                                      <p:to>
                                        <p:strVal val="visible"/>
                                      </p:to>
                                    </p:set>
                                    <p:anim calcmode="lin" valueType="num">
                                      <p:cBhvr additive="base">
                                        <p:cTn id="13" dur="500" fill="hold"/>
                                        <p:tgtEl>
                                          <p:spTgt spid="19353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353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93539">
                                            <p:txEl>
                                              <p:pRg st="2" end="2"/>
                                            </p:txEl>
                                          </p:spTgt>
                                        </p:tgtEl>
                                        <p:attrNameLst>
                                          <p:attrName>style.visibility</p:attrName>
                                        </p:attrNameLst>
                                      </p:cBhvr>
                                      <p:to>
                                        <p:strVal val="visible"/>
                                      </p:to>
                                    </p:set>
                                    <p:anim calcmode="lin" valueType="num">
                                      <p:cBhvr additive="base">
                                        <p:cTn id="19" dur="500" fill="hold"/>
                                        <p:tgtEl>
                                          <p:spTgt spid="193539">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9353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3539">
                                            <p:txEl>
                                              <p:pRg st="3" end="3"/>
                                            </p:txEl>
                                          </p:spTgt>
                                        </p:tgtEl>
                                        <p:attrNameLst>
                                          <p:attrName>style.visibility</p:attrName>
                                        </p:attrNameLst>
                                      </p:cBhvr>
                                      <p:to>
                                        <p:strVal val="visible"/>
                                      </p:to>
                                    </p:set>
                                    <p:anim calcmode="lin" valueType="num">
                                      <p:cBhvr additive="base">
                                        <p:cTn id="25" dur="500" fill="hold"/>
                                        <p:tgtEl>
                                          <p:spTgt spid="193539">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35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3539">
                                            <p:txEl>
                                              <p:pRg st="4" end="4"/>
                                            </p:txEl>
                                          </p:spTgt>
                                        </p:tgtEl>
                                        <p:attrNameLst>
                                          <p:attrName>style.visibility</p:attrName>
                                        </p:attrNameLst>
                                      </p:cBhvr>
                                      <p:to>
                                        <p:strVal val="visible"/>
                                      </p:to>
                                    </p:set>
                                    <p:anim calcmode="lin" valueType="num">
                                      <p:cBhvr additive="base">
                                        <p:cTn id="31" dur="500" fill="hold"/>
                                        <p:tgtEl>
                                          <p:spTgt spid="193539">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353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1026"/>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Wolken</a:t>
            </a:r>
          </a:p>
        </p:txBody>
      </p:sp>
      <p:pic>
        <p:nvPicPr>
          <p:cNvPr id="194563" name="Picture 1027" descr="E:\AB\FLIEGEN\MET\PP-Met\test\wolkenuebersich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9150" y="1412875"/>
            <a:ext cx="7562850" cy="4611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dissolve">
                                      <p:cBhvr>
                                        <p:cTn id="7" dur="500"/>
                                        <p:tgtEl>
                                          <p:spTgt spid="194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Wolkenarten</a:t>
            </a:r>
          </a:p>
        </p:txBody>
      </p:sp>
      <p:pic>
        <p:nvPicPr>
          <p:cNvPr id="26628" name="Picture 5" descr="E:\AB\FLIEGEN\MET\PP-Met\test\cuh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 y="2581275"/>
            <a:ext cx="294481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29" name="Picture 6" descr="E:\AB\FLIEGEN\MET\PP-Met\test\cume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2038" y="2581275"/>
            <a:ext cx="2338387"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6630" name="Picture 7" descr="E:\AB\FLIEGEN\MET\PP-Met\test\cuc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1598613"/>
            <a:ext cx="1866900" cy="288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31" name="Text Box 8"/>
          <p:cNvSpPr txBox="1">
            <a:spLocks noChangeArrowheads="1"/>
          </p:cNvSpPr>
          <p:nvPr/>
        </p:nvSpPr>
        <p:spPr bwMode="auto">
          <a:xfrm>
            <a:off x="473075" y="1717675"/>
            <a:ext cx="1009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Cumulus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Wolkenarten</a:t>
            </a:r>
          </a:p>
        </p:txBody>
      </p:sp>
      <p:sp>
        <p:nvSpPr>
          <p:cNvPr id="28676" name="Text Box 3"/>
          <p:cNvSpPr txBox="1">
            <a:spLocks noChangeArrowheads="1"/>
          </p:cNvSpPr>
          <p:nvPr/>
        </p:nvSpPr>
        <p:spPr bwMode="auto">
          <a:xfrm>
            <a:off x="473075" y="1717675"/>
            <a:ext cx="8191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Stratus</a:t>
            </a:r>
          </a:p>
        </p:txBody>
      </p:sp>
      <p:pic>
        <p:nvPicPr>
          <p:cNvPr id="28677" name="Picture 4" descr="E:\AB\FLIEGEN\MET\PP-Met\test\stne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775" y="2581275"/>
            <a:ext cx="2944813"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8" name="Picture 5" descr="E:\AB\FLIEGEN\MET\PP-Met\test\ast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06738"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9" name="Picture 6" descr="E:\AB\FLIEGEN\MET\PP-Met\test\nspr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7113"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1026"/>
          <p:cNvSpPr>
            <a:spLocks noGrp="1" noChangeArrowheads="1"/>
          </p:cNvSpPr>
          <p:nvPr>
            <p:ph type="title"/>
          </p:nvPr>
        </p:nvSpPr>
        <p:spPr/>
        <p:txBody>
          <a:bodyPr/>
          <a:lstStyle/>
          <a:p>
            <a:pPr eaLnBrk="1" hangingPunct="1"/>
            <a:r>
              <a:rPr lang="de-DE">
                <a:latin typeface="Calibri" charset="0"/>
                <a:ea typeface="ＭＳ Ｐゴシック" charset="0"/>
                <a:cs typeface="ＭＳ Ｐゴシック" charset="0"/>
              </a:rPr>
              <a:t>Wolkenarten</a:t>
            </a:r>
          </a:p>
        </p:txBody>
      </p:sp>
      <p:sp>
        <p:nvSpPr>
          <p:cNvPr id="30724" name="Text Box 1027"/>
          <p:cNvSpPr txBox="1">
            <a:spLocks noChangeArrowheads="1"/>
          </p:cNvSpPr>
          <p:nvPr/>
        </p:nvSpPr>
        <p:spPr bwMode="auto">
          <a:xfrm>
            <a:off x="473075" y="1717675"/>
            <a:ext cx="7556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5400">
                <a:solidFill>
                  <a:srgbClr val="000000"/>
                </a:solidFill>
                <a:miter lim="800000"/>
                <a:headEnd/>
                <a:tailEnd/>
              </a14:hiddenLine>
            </a:ext>
          </a:extLst>
        </p:spPr>
        <p:txBody>
          <a:bodyPr wrap="none" anchor="ct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cs typeface="ＭＳ Ｐゴシック" charset="0"/>
              </a:defRPr>
            </a:lvl2pPr>
            <a:lvl3pPr eaLnBrk="0" hangingPunct="0">
              <a:defRPr sz="2400">
                <a:solidFill>
                  <a:schemeClr val="tx1"/>
                </a:solidFill>
                <a:latin typeface="Arial" charset="0"/>
                <a:ea typeface="ＭＳ Ｐゴシック" charset="0"/>
                <a:cs typeface="ＭＳ Ｐゴシック" charset="0"/>
              </a:defRPr>
            </a:lvl3pPr>
            <a:lvl4pPr eaLnBrk="0" hangingPunct="0">
              <a:defRPr sz="2400">
                <a:solidFill>
                  <a:schemeClr val="tx1"/>
                </a:solidFill>
                <a:latin typeface="Arial" charset="0"/>
                <a:ea typeface="ＭＳ Ｐゴシック" charset="0"/>
                <a:cs typeface="ＭＳ Ｐゴシック" charset="0"/>
              </a:defRPr>
            </a:lvl4pPr>
            <a:lvl5pPr eaLnBrk="0" hangingPunct="0">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algn="ctr" eaLnBrk="1" hangingPunct="1"/>
            <a:r>
              <a:rPr lang="de-DE" sz="1800">
                <a:latin typeface="Calibri" charset="0"/>
              </a:rPr>
              <a:t>Cirrus</a:t>
            </a:r>
          </a:p>
        </p:txBody>
      </p:sp>
      <p:pic>
        <p:nvPicPr>
          <p:cNvPr id="30725" name="Picture 1028" descr="E:\AB\FLIEGEN\MET\PP-Met\test\ciun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6" name="Picture 1029" descr="E:\AB\FLIEGEN\MET\PP-Met\test\ccst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9438"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27" name="Picture 1030" descr="E:\AB\FLIEGEN\MET\PP-Met\test\csneb.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3463" y="2581275"/>
            <a:ext cx="2944812"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640</Words>
  <Application>Microsoft Macintosh PowerPoint</Application>
  <PresentationFormat>Bildschirmpräsentation (4:3)</PresentationFormat>
  <Paragraphs>126</Paragraphs>
  <Slides>28</Slides>
  <Notes>10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28</vt:i4>
      </vt:variant>
    </vt:vector>
  </HeadingPairs>
  <TitlesOfParts>
    <vt:vector size="32" baseType="lpstr">
      <vt:lpstr>Arial</vt:lpstr>
      <vt:lpstr>Calibri</vt:lpstr>
      <vt:lpstr>Times New Roman</vt:lpstr>
      <vt:lpstr>Office-Design</vt:lpstr>
      <vt:lpstr>PowerPoint-Präsentation</vt:lpstr>
      <vt:lpstr>Sichtbehinderungen</vt:lpstr>
      <vt:lpstr>Strahlungsnebel</vt:lpstr>
      <vt:lpstr>Strahlungsnebel</vt:lpstr>
      <vt:lpstr>Nebelarten</vt:lpstr>
      <vt:lpstr>Wolken</vt:lpstr>
      <vt:lpstr>Wolkenarten</vt:lpstr>
      <vt:lpstr>Wolkenarten</vt:lpstr>
      <vt:lpstr>Wolkenarten</vt:lpstr>
      <vt:lpstr>Wolkenarten</vt:lpstr>
      <vt:lpstr>PowerPoint-Präsentation</vt:lpstr>
      <vt:lpstr>Gewitter</vt:lpstr>
      <vt:lpstr>Gewitter</vt:lpstr>
      <vt:lpstr>Gewitter</vt:lpstr>
      <vt:lpstr>Gewitter</vt:lpstr>
      <vt:lpstr>PowerPoint-Präsentation</vt:lpstr>
      <vt:lpstr>PowerPoint-Präsentation</vt:lpstr>
      <vt:lpstr>Gewitter</vt:lpstr>
      <vt:lpstr>Gewitter</vt:lpstr>
      <vt:lpstr>Gewitter</vt:lpstr>
      <vt:lpstr>PowerPoint-Präsentation</vt:lpstr>
      <vt:lpstr>Gewitter</vt:lpstr>
      <vt:lpstr>Lokale Windsysteme</vt:lpstr>
      <vt:lpstr>Lokale Windsysteme</vt:lpstr>
      <vt:lpstr>Lokale Windsysteme</vt:lpstr>
      <vt:lpstr>Lokale Windsysteme</vt:lpstr>
      <vt:lpstr>Lokale Windsysteme</vt:lpstr>
      <vt:lpstr>Der Föhn</vt:lpstr>
    </vt:vector>
  </TitlesOfParts>
  <Company>PHGD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Helmut Albrecht</dc:creator>
  <cp:lastModifiedBy>emu9657@gmail.com</cp:lastModifiedBy>
  <cp:revision>33</cp:revision>
  <dcterms:created xsi:type="dcterms:W3CDTF">2011-02-16T12:01:33Z</dcterms:created>
  <dcterms:modified xsi:type="dcterms:W3CDTF">2020-02-15T07:57:46Z</dcterms:modified>
</cp:coreProperties>
</file>