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4" r:id="rId9"/>
    <p:sldId id="293" r:id="rId10"/>
    <p:sldId id="264" r:id="rId11"/>
    <p:sldId id="297" r:id="rId12"/>
    <p:sldId id="298" r:id="rId13"/>
    <p:sldId id="296" r:id="rId14"/>
    <p:sldId id="263" r:id="rId15"/>
    <p:sldId id="277" r:id="rId16"/>
    <p:sldId id="278" r:id="rId17"/>
    <p:sldId id="279" r:id="rId18"/>
    <p:sldId id="280" r:id="rId19"/>
    <p:sldId id="292" r:id="rId20"/>
    <p:sldId id="281" r:id="rId21"/>
    <p:sldId id="282" r:id="rId22"/>
    <p:sldId id="299" r:id="rId23"/>
    <p:sldId id="286" r:id="rId24"/>
    <p:sldId id="288" r:id="rId25"/>
    <p:sldId id="289" r:id="rId26"/>
    <p:sldId id="290" r:id="rId27"/>
    <p:sldId id="291" r:id="rId28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37"/>
    <p:restoredTop sz="91267"/>
  </p:normalViewPr>
  <p:slideViewPr>
    <p:cSldViewPr snapToObjects="1" showGuides="1">
      <p:cViewPr varScale="1">
        <p:scale>
          <a:sx n="164" d="100"/>
          <a:sy n="164" d="100"/>
        </p:scale>
        <p:origin x="344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8A57739-EAC7-A44F-9E65-351217A48E61}" type="datetime1">
              <a:rPr lang="de-DE"/>
              <a:pPr/>
              <a:t>18.03.22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3EFDEB8-9B34-8949-AAFF-5B5191C740A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4108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fld id="{F17FA0C1-52C4-E64C-A932-FE4233B066DF}" type="slidenum">
              <a:rPr lang="de-DE"/>
              <a:pPr/>
              <a:t>1</a:t>
            </a:fld>
            <a:endParaRPr lang="de-DE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FDEB8-9B34-8949-AAFF-5B5191C740AD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7677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FDEB8-9B34-8949-AAFF-5B5191C740AD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179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Low Level </a:t>
            </a:r>
            <a:r>
              <a:rPr lang="de-DE" dirty="0" err="1"/>
              <a:t>Significant</a:t>
            </a:r>
            <a:r>
              <a:rPr lang="de-DE" dirty="0"/>
              <a:t> </a:t>
            </a:r>
            <a:r>
              <a:rPr lang="de-DE" dirty="0" err="1"/>
              <a:t>Weather</a:t>
            </a:r>
            <a:r>
              <a:rPr lang="de-DE" dirty="0"/>
              <a:t> Chart (</a:t>
            </a:r>
            <a:r>
              <a:rPr lang="de-DE" dirty="0" err="1"/>
              <a:t>below</a:t>
            </a:r>
            <a:r>
              <a:rPr lang="de-DE" dirty="0"/>
              <a:t> FL 245)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FDEB8-9B34-8949-AAFF-5B5191C740AD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9142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47E5FB-1B76-9C4B-AF0A-9433BB28EF67}" type="datetime1">
              <a:rPr lang="de-DE"/>
              <a:pPr/>
              <a:t>18.03.22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A4F5B-3D07-5448-BE94-514BF0E3FEC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287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80E870-0990-A241-B80C-F77AD2733900}" type="datetime1">
              <a:rPr lang="de-DE"/>
              <a:pPr/>
              <a:t>18.03.22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C4D63-5D8C-0A43-9FCF-5D197B13BA0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1623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5D406F-12E8-7E4C-81A7-85898894CC33}" type="datetime1">
              <a:rPr lang="de-DE"/>
              <a:pPr/>
              <a:t>18.03.22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345E5-7A88-AF45-AF33-4422DD4E4B4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715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61B46A-3329-F443-AEC4-C400B9110D2A}" type="datetime1">
              <a:rPr lang="de-DE"/>
              <a:pPr/>
              <a:t>18.03.22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9E36A-5D70-024B-A432-EFB5646313E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813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A7F50-4A93-2C4C-A440-2EA00B16E6C2}" type="datetime1">
              <a:rPr lang="de-DE"/>
              <a:pPr/>
              <a:t>18.03.22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50D49-49AF-3449-83A5-5AFCB8D2988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23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BDDD2F-922E-CB44-BE13-12F99D6D27AA}" type="datetime1">
              <a:rPr lang="de-DE"/>
              <a:pPr/>
              <a:t>18.03.22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4DE1C-9AF5-8842-9B36-4D3B82D7094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85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5E99D9-FFBA-2E4A-A0C7-B7F1A0408314}" type="datetime1">
              <a:rPr lang="de-DE"/>
              <a:pPr/>
              <a:t>18.03.22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5705D-7325-B347-8FC9-054C6297AC9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657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45CF3B-BA3B-2E40-BC8F-1370A598BE2F}" type="datetime1">
              <a:rPr lang="de-DE"/>
              <a:pPr/>
              <a:t>18.03.22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C9414-86E4-CA4C-9899-3626BA9697C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308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6DF7ED-EF0D-0145-8E93-09FE2A4BF721}" type="datetime1">
              <a:rPr lang="de-DE"/>
              <a:pPr/>
              <a:t>18.03.22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A0A7F-59CC-C942-93BC-F0FAB40FB40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782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D29977-6DB8-2E4D-9791-D959D3597349}" type="datetime1">
              <a:rPr lang="de-DE"/>
              <a:pPr/>
              <a:t>18.03.22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FFAF6-9208-F44D-A381-C050EF52E57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896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4E6EF-0D5D-E64D-821B-47E86768530A}" type="datetime1">
              <a:rPr lang="de-DE"/>
              <a:pPr/>
              <a:t>18.03.22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296AC-CE80-C047-A139-58C6DC152B7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270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DBDAC29-5D04-5B40-9D45-8B62F999F735}" type="datetime1">
              <a:rPr lang="de-DE"/>
              <a:pPr/>
              <a:t>18.03.22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FE67B76B-DC74-5945-8649-E2FCD43C5812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485900" y="3375025"/>
            <a:ext cx="69913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de-DE" sz="7200"/>
              <a:t>Wetterinformation</a:t>
            </a:r>
            <a:endParaRPr lang="de-D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charset="0"/>
              </a:rPr>
              <a:t>Info vor dem Flug</a:t>
            </a:r>
            <a:r>
              <a:rPr lang="de-DE" dirty="0"/>
              <a:t>: GAFOR</a:t>
            </a:r>
            <a:endParaRPr lang="de-DE" dirty="0">
              <a:latin typeface="Calibri" charset="0"/>
            </a:endParaRPr>
          </a:p>
        </p:txBody>
      </p:sp>
      <p:pic>
        <p:nvPicPr>
          <p:cNvPr id="245765" name="Picture 5" descr="D:\ABLAGE\MET\gafor_berich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5"/>
          <a:stretch>
            <a:fillRect/>
          </a:stretch>
        </p:blipFill>
        <p:spPr bwMode="auto">
          <a:xfrm>
            <a:off x="1619671" y="1268760"/>
            <a:ext cx="6631677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258D3-4FF7-FD4C-84F2-10E6672AF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charset="0"/>
              </a:rPr>
              <a:t>Info vor dem Flug</a:t>
            </a:r>
            <a:r>
              <a:rPr lang="de-DE" dirty="0"/>
              <a:t>: GAFOR</a:t>
            </a:r>
          </a:p>
        </p:txBody>
      </p:sp>
      <p:pic>
        <p:nvPicPr>
          <p:cNvPr id="4" name="Grafik 3" descr="Ein Bild, das Karte enthält.&#10;&#10;Automatisch generierte Beschreibung">
            <a:extLst>
              <a:ext uri="{FF2B5EF4-FFF2-40B4-BE49-F238E27FC236}">
                <a16:creationId xmlns:a16="http://schemas.microsoft.com/office/drawing/2014/main" id="{73150EBD-13B2-E54E-8BE4-0DADA1175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417638"/>
            <a:ext cx="5826769" cy="544036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FFE7D27-8312-5F48-97A8-94C1C92CC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681" y="1422770"/>
            <a:ext cx="6242637" cy="543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4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3E9CFA-B178-DE46-86F2-D70F1B918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charset="0"/>
              </a:rPr>
              <a:t>Info vor dem Flug</a:t>
            </a:r>
            <a:r>
              <a:rPr lang="de-DE" dirty="0"/>
              <a:t>: GAFOR</a:t>
            </a:r>
          </a:p>
        </p:txBody>
      </p:sp>
      <p:pic>
        <p:nvPicPr>
          <p:cNvPr id="4" name="Grafik 3" descr="Ein Bild, das Tisch enthält.&#10;&#10;Automatisch generierte Beschreibung">
            <a:extLst>
              <a:ext uri="{FF2B5EF4-FFF2-40B4-BE49-F238E27FC236}">
                <a16:creationId xmlns:a16="http://schemas.microsoft.com/office/drawing/2014/main" id="{27FAA8C3-495B-5444-B889-D01D2539B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417638"/>
            <a:ext cx="4472326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55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4EEF00-B82D-5E45-95AE-A61BC002C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charset="0"/>
              </a:rPr>
              <a:t>Info vor dem Flug</a:t>
            </a:r>
            <a:r>
              <a:rPr lang="de-DE" dirty="0"/>
              <a:t>: GAFOR</a:t>
            </a:r>
          </a:p>
        </p:txBody>
      </p:sp>
      <p:pic>
        <p:nvPicPr>
          <p:cNvPr id="4" name="Grafik 3" descr="Ein Bild, das Tisch enthält.&#10;&#10;Automatisch generierte Beschreibung">
            <a:extLst>
              <a:ext uri="{FF2B5EF4-FFF2-40B4-BE49-F238E27FC236}">
                <a16:creationId xmlns:a16="http://schemas.microsoft.com/office/drawing/2014/main" id="{172B84EC-4543-234A-A01C-F3D841513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237" y="1417638"/>
            <a:ext cx="5325526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66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charset="0"/>
              </a:rPr>
              <a:t>Info vor dem Flug</a:t>
            </a:r>
            <a:r>
              <a:rPr lang="de-DE" dirty="0"/>
              <a:t>: GAFOR</a:t>
            </a:r>
            <a:endParaRPr lang="de-DE" dirty="0">
              <a:latin typeface="Calibri" charset="0"/>
            </a:endParaRPr>
          </a:p>
        </p:txBody>
      </p:sp>
      <p:pic>
        <p:nvPicPr>
          <p:cNvPr id="3" name="Grafik 2" descr="Ein Bild, das Tisch enthält.&#10;&#10;Automatisch generierte Beschreibung">
            <a:extLst>
              <a:ext uri="{FF2B5EF4-FFF2-40B4-BE49-F238E27FC236}">
                <a16:creationId xmlns:a16="http://schemas.microsoft.com/office/drawing/2014/main" id="{0713352B-4C6B-3B43-BF7F-4F636CBF7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792"/>
            <a:ext cx="9144000" cy="4792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charset="0"/>
              </a:rPr>
              <a:t>Info vor dem Flug: METAR</a:t>
            </a:r>
          </a:p>
        </p:txBody>
      </p:sp>
      <p:sp>
        <p:nvSpPr>
          <p:cNvPr id="233476" name="Text Box 4"/>
          <p:cNvSpPr txBox="1">
            <a:spLocks noChangeArrowheads="1"/>
          </p:cNvSpPr>
          <p:nvPr/>
        </p:nvSpPr>
        <p:spPr bwMode="auto">
          <a:xfrm>
            <a:off x="604838" y="1988840"/>
            <a:ext cx="8539162" cy="193899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187325" indent="-187325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de-DE" sz="2400" dirty="0" err="1">
                <a:ea typeface="MS Mincho" charset="0"/>
                <a:cs typeface="MS Mincho" charset="0"/>
              </a:rPr>
              <a:t>Meteorological</a:t>
            </a:r>
            <a:r>
              <a:rPr lang="de-DE" sz="2400" dirty="0">
                <a:ea typeface="MS Mincho" charset="0"/>
                <a:cs typeface="MS Mincho" charset="0"/>
              </a:rPr>
              <a:t> </a:t>
            </a:r>
            <a:r>
              <a:rPr lang="de-DE" sz="2400" dirty="0" err="1">
                <a:ea typeface="MS Mincho" charset="0"/>
                <a:cs typeface="MS Mincho" charset="0"/>
              </a:rPr>
              <a:t>Aerodrome</a:t>
            </a:r>
            <a:r>
              <a:rPr lang="de-DE" sz="2400" dirty="0">
                <a:ea typeface="MS Mincho" charset="0"/>
                <a:cs typeface="MS Mincho" charset="0"/>
              </a:rPr>
              <a:t> Routine Report</a:t>
            </a:r>
            <a:endParaRPr lang="de-DE" sz="2400" dirty="0">
              <a:cs typeface="Courier New" charset="0"/>
            </a:endParaRPr>
          </a:p>
          <a:p>
            <a:pPr>
              <a:buFontTx/>
              <a:buChar char="•"/>
            </a:pPr>
            <a:r>
              <a:rPr lang="de-DE" sz="2400" dirty="0">
                <a:ea typeface="MS Mincho" charset="0"/>
                <a:cs typeface="MS Mincho" charset="0"/>
              </a:rPr>
              <a:t>planmäßige Flughafenwetter</a:t>
            </a:r>
            <a:r>
              <a:rPr lang="de-DE" sz="2400" b="1" dirty="0">
                <a:effectLst>
                  <a:outerShdw blurRad="38100" dist="38100" dir="2700000" algn="tl">
                    <a:srgbClr val="DDDDDD"/>
                  </a:outerShdw>
                </a:effectLst>
                <a:ea typeface="MS Mincho" charset="0"/>
                <a:cs typeface="MS Mincho" charset="0"/>
              </a:rPr>
              <a:t>meldung</a:t>
            </a:r>
            <a:endParaRPr lang="de-DE" sz="2400" b="1" dirty="0">
              <a:effectLst>
                <a:outerShdw blurRad="38100" dist="38100" dir="2700000" algn="tl">
                  <a:srgbClr val="DDDDDD"/>
                </a:outerShdw>
              </a:effectLst>
              <a:cs typeface="Courier New" charset="0"/>
            </a:endParaRPr>
          </a:p>
          <a:p>
            <a:pPr>
              <a:buFontTx/>
              <a:buChar char="•"/>
            </a:pPr>
            <a:r>
              <a:rPr lang="de-DE" sz="2400" dirty="0">
                <a:ea typeface="MS Mincho" charset="0"/>
                <a:cs typeface="MS Mincho" charset="0"/>
              </a:rPr>
              <a:t>Ausgabe alle 30' (H+20, H+50) mit Trend für die nächsten 2 Stunden</a:t>
            </a:r>
            <a:endParaRPr lang="de-DE" sz="2400" dirty="0">
              <a:cs typeface="Courier New" charset="0"/>
            </a:endParaRPr>
          </a:p>
          <a:p>
            <a:pPr>
              <a:buFontTx/>
              <a:buChar char="•"/>
            </a:pPr>
            <a:r>
              <a:rPr lang="de-DE" sz="2400" dirty="0">
                <a:ea typeface="MS Mincho" charset="0"/>
                <a:cs typeface="MS Mincho" charset="0"/>
              </a:rPr>
              <a:t>Schlüssel im AIP MET / </a:t>
            </a:r>
            <a:r>
              <a:rPr lang="de-DE" sz="2400" dirty="0" err="1">
                <a:ea typeface="MS Mincho" charset="0"/>
                <a:cs typeface="MS Mincho" charset="0"/>
              </a:rPr>
              <a:t>pc-met</a:t>
            </a:r>
            <a:r>
              <a:rPr lang="de-DE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3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3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3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3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3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3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6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charset="0"/>
              </a:rPr>
              <a:t>Info vor dem Flug: METAR</a:t>
            </a:r>
            <a:endParaRPr lang="de-DE" sz="2400" dirty="0">
              <a:latin typeface="Calibri" charset="0"/>
            </a:endParaRPr>
          </a:p>
        </p:txBody>
      </p:sp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1768475" y="2259013"/>
            <a:ext cx="7375525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de-DE" sz="1600" dirty="0"/>
              <a:t>      STUTTGART_ECHTERDINGEN    STR/EDDS</a:t>
            </a:r>
            <a:br>
              <a:rPr lang="de-DE" sz="1600" dirty="0"/>
            </a:br>
            <a:r>
              <a:rPr lang="de-DE" sz="1600" dirty="0"/>
              <a:t>SAEDDS 070750Z 05011KT 9999 SCT037 M00/M11 Q1021 NOSIG=</a:t>
            </a:r>
          </a:p>
          <a:p>
            <a:r>
              <a:rPr lang="de-DE" sz="1600" dirty="0"/>
              <a:t>       KARLSRUHE_BADEN_BADEN    FKB/EDSB</a:t>
            </a:r>
            <a:br>
              <a:rPr lang="de-DE" sz="1600" dirty="0"/>
            </a:br>
            <a:r>
              <a:rPr lang="de-DE" sz="1600" dirty="0"/>
              <a:t>SAEDSB 070750Z 05013KT 9999 FEW032 02/M09 Q1023=</a:t>
            </a:r>
          </a:p>
          <a:p>
            <a:r>
              <a:rPr lang="de-DE" sz="1600" dirty="0"/>
              <a:t>       NUERNBERG    NUE/EDDN</a:t>
            </a:r>
            <a:br>
              <a:rPr lang="de-DE" sz="1600" dirty="0"/>
            </a:br>
            <a:r>
              <a:rPr lang="de-DE" sz="1600" dirty="0"/>
              <a:t>SAEDDN 070750Z 33004KT 9999 -SHSN SCT015 SCT030 M02/M07 Q1022 TEMPO 3000 SHSN=</a:t>
            </a:r>
          </a:p>
          <a:p>
            <a:r>
              <a:rPr lang="de-DE" sz="1600" dirty="0"/>
              <a:t>       MUENCHEN_FJS    MUC/EDDM</a:t>
            </a:r>
            <a:br>
              <a:rPr lang="de-DE" sz="1600" dirty="0"/>
            </a:br>
            <a:r>
              <a:rPr lang="de-DE" sz="1600" dirty="0"/>
              <a:t>SAEDDM 070750Z 01008KT 9999 FEW025 BKN230 M03/M10 Q1019 NOSIG=</a:t>
            </a:r>
          </a:p>
          <a:p>
            <a:r>
              <a:rPr lang="de-DE" sz="1600" dirty="0"/>
              <a:t>      AUGSBURG    AGB/EDMA</a:t>
            </a:r>
            <a:br>
              <a:rPr lang="de-DE" sz="1600" dirty="0"/>
            </a:br>
            <a:r>
              <a:rPr lang="de-DE" sz="1600" dirty="0"/>
              <a:t>SAEDMA 070750Z 02008KT 350V060 9999 VCSH BKN022TCU M03/M08 Q1020=</a:t>
            </a:r>
          </a:p>
          <a:p>
            <a:r>
              <a:rPr lang="de-DE" sz="1600" dirty="0"/>
              <a:t>      DUESSELDORF    DUS/EDDL</a:t>
            </a:r>
            <a:br>
              <a:rPr lang="de-DE" sz="1600" dirty="0"/>
            </a:br>
            <a:r>
              <a:rPr lang="de-DE" sz="1600" dirty="0"/>
              <a:t>SAEDDL 070750Z 06006KT CAVOK 02/M09 Q1027 NOSIG=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320132" y="1638300"/>
            <a:ext cx="1408112" cy="1143000"/>
            <a:chOff x="1547" y="1032"/>
            <a:chExt cx="887" cy="720"/>
          </a:xfrm>
        </p:grpSpPr>
        <p:sp>
          <p:nvSpPr>
            <p:cNvPr id="37937" name="Rectangle 6"/>
            <p:cNvSpPr>
              <a:spLocks noChangeArrowheads="1"/>
            </p:cNvSpPr>
            <p:nvPr/>
          </p:nvSpPr>
          <p:spPr bwMode="auto">
            <a:xfrm>
              <a:off x="1689" y="1618"/>
              <a:ext cx="157" cy="13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de-DE">
                <a:latin typeface="Calibri" charset="0"/>
              </a:endParaRPr>
            </a:p>
          </p:txBody>
        </p:sp>
        <p:sp>
          <p:nvSpPr>
            <p:cNvPr id="37938" name="Line 7"/>
            <p:cNvSpPr>
              <a:spLocks noChangeShapeType="1"/>
            </p:cNvSpPr>
            <p:nvPr/>
          </p:nvSpPr>
          <p:spPr bwMode="auto">
            <a:xfrm flipV="1">
              <a:off x="1803" y="1296"/>
              <a:ext cx="102" cy="32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7939" name="Text Box 8"/>
            <p:cNvSpPr txBox="1">
              <a:spLocks noChangeArrowheads="1"/>
            </p:cNvSpPr>
            <p:nvPr/>
          </p:nvSpPr>
          <p:spPr bwMode="auto">
            <a:xfrm>
              <a:off x="1547" y="1032"/>
              <a:ext cx="887" cy="266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de-DE"/>
                <a:t>Ausgabetag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628106" y="1654175"/>
            <a:ext cx="2208213" cy="1127125"/>
            <a:chOff x="1772" y="1038"/>
            <a:chExt cx="1391" cy="710"/>
          </a:xfrm>
        </p:grpSpPr>
        <p:sp>
          <p:nvSpPr>
            <p:cNvPr id="37934" name="Rectangle 14"/>
            <p:cNvSpPr>
              <a:spLocks noChangeArrowheads="1"/>
            </p:cNvSpPr>
            <p:nvPr/>
          </p:nvSpPr>
          <p:spPr bwMode="auto">
            <a:xfrm>
              <a:off x="1830" y="1614"/>
              <a:ext cx="358" cy="13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de-DE">
                <a:latin typeface="Calibri" charset="0"/>
              </a:endParaRPr>
            </a:p>
          </p:txBody>
        </p:sp>
        <p:sp>
          <p:nvSpPr>
            <p:cNvPr id="37935" name="Line 15"/>
            <p:cNvSpPr>
              <a:spLocks noChangeShapeType="1"/>
            </p:cNvSpPr>
            <p:nvPr/>
          </p:nvSpPr>
          <p:spPr bwMode="auto">
            <a:xfrm flipV="1">
              <a:off x="2007" y="1302"/>
              <a:ext cx="102" cy="32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7936" name="Text Box 16"/>
            <p:cNvSpPr txBox="1">
              <a:spLocks noChangeArrowheads="1"/>
            </p:cNvSpPr>
            <p:nvPr/>
          </p:nvSpPr>
          <p:spPr bwMode="auto">
            <a:xfrm>
              <a:off x="1772" y="1038"/>
              <a:ext cx="1391" cy="266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de-DE"/>
                <a:t>Beobachtungszeit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199481" y="1654175"/>
            <a:ext cx="3065463" cy="1128713"/>
            <a:chOff x="1514" y="1038"/>
            <a:chExt cx="1931" cy="711"/>
          </a:xfrm>
        </p:grpSpPr>
        <p:sp>
          <p:nvSpPr>
            <p:cNvPr id="37931" name="Rectangle 10"/>
            <p:cNvSpPr>
              <a:spLocks noChangeArrowheads="1"/>
            </p:cNvSpPr>
            <p:nvPr/>
          </p:nvSpPr>
          <p:spPr bwMode="auto">
            <a:xfrm>
              <a:off x="2193" y="1615"/>
              <a:ext cx="511" cy="13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de-DE">
                <a:latin typeface="Calibri" charset="0"/>
              </a:endParaRPr>
            </a:p>
          </p:txBody>
        </p:sp>
        <p:sp>
          <p:nvSpPr>
            <p:cNvPr id="37932" name="Line 11"/>
            <p:cNvSpPr>
              <a:spLocks noChangeShapeType="1"/>
            </p:cNvSpPr>
            <p:nvPr/>
          </p:nvSpPr>
          <p:spPr bwMode="auto">
            <a:xfrm flipV="1">
              <a:off x="2382" y="1299"/>
              <a:ext cx="102" cy="32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7933" name="Text Box 21"/>
            <p:cNvSpPr txBox="1">
              <a:spLocks noChangeArrowheads="1"/>
            </p:cNvSpPr>
            <p:nvPr/>
          </p:nvSpPr>
          <p:spPr bwMode="auto">
            <a:xfrm>
              <a:off x="1514" y="1038"/>
              <a:ext cx="1931" cy="266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de-DE"/>
                <a:t>Wind: Richtung und Stärke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910013" y="1658938"/>
            <a:ext cx="830262" cy="1122362"/>
            <a:chOff x="2595" y="1041"/>
            <a:chExt cx="523" cy="707"/>
          </a:xfrm>
        </p:grpSpPr>
        <p:sp>
          <p:nvSpPr>
            <p:cNvPr id="37928" name="Rectangle 23"/>
            <p:cNvSpPr>
              <a:spLocks noChangeArrowheads="1"/>
            </p:cNvSpPr>
            <p:nvPr/>
          </p:nvSpPr>
          <p:spPr bwMode="auto">
            <a:xfrm>
              <a:off x="2683" y="1614"/>
              <a:ext cx="303" cy="13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de-DE">
                <a:latin typeface="Calibri" charset="0"/>
              </a:endParaRPr>
            </a:p>
          </p:txBody>
        </p:sp>
        <p:sp>
          <p:nvSpPr>
            <p:cNvPr id="37929" name="Line 24"/>
            <p:cNvSpPr>
              <a:spLocks noChangeShapeType="1"/>
            </p:cNvSpPr>
            <p:nvPr/>
          </p:nvSpPr>
          <p:spPr bwMode="auto">
            <a:xfrm flipV="1">
              <a:off x="2832" y="1296"/>
              <a:ext cx="102" cy="32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7930" name="Text Box 25"/>
            <p:cNvSpPr txBox="1">
              <a:spLocks noChangeArrowheads="1"/>
            </p:cNvSpPr>
            <p:nvPr/>
          </p:nvSpPr>
          <p:spPr bwMode="auto">
            <a:xfrm>
              <a:off x="2595" y="1041"/>
              <a:ext cx="523" cy="266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de-DE"/>
                <a:t>Sicht</a:t>
              </a: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3472658" y="1651001"/>
            <a:ext cx="3027362" cy="1122362"/>
            <a:chOff x="2351" y="1037"/>
            <a:chExt cx="1907" cy="707"/>
          </a:xfrm>
        </p:grpSpPr>
        <p:sp>
          <p:nvSpPr>
            <p:cNvPr id="37925" name="Line 19"/>
            <p:cNvSpPr>
              <a:spLocks noChangeShapeType="1"/>
            </p:cNvSpPr>
            <p:nvPr/>
          </p:nvSpPr>
          <p:spPr bwMode="auto">
            <a:xfrm flipV="1">
              <a:off x="3168" y="1296"/>
              <a:ext cx="102" cy="32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7926" name="Rectangle 27"/>
            <p:cNvSpPr>
              <a:spLocks noChangeArrowheads="1"/>
            </p:cNvSpPr>
            <p:nvPr/>
          </p:nvSpPr>
          <p:spPr bwMode="auto">
            <a:xfrm>
              <a:off x="2995" y="1610"/>
              <a:ext cx="451" cy="13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de-DE">
                <a:latin typeface="Calibri" charset="0"/>
              </a:endParaRPr>
            </a:p>
          </p:txBody>
        </p:sp>
        <p:sp>
          <p:nvSpPr>
            <p:cNvPr id="37927" name="Text Box 29"/>
            <p:cNvSpPr txBox="1">
              <a:spLocks noChangeArrowheads="1"/>
            </p:cNvSpPr>
            <p:nvPr/>
          </p:nvSpPr>
          <p:spPr bwMode="auto">
            <a:xfrm>
              <a:off x="2351" y="1037"/>
              <a:ext cx="1907" cy="266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de-DE"/>
                <a:t>Wolken in Hektofuß GND</a:t>
              </a: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4530725" y="1652588"/>
            <a:ext cx="2484437" cy="1122362"/>
            <a:chOff x="3027" y="1037"/>
            <a:chExt cx="1565" cy="707"/>
          </a:xfrm>
        </p:grpSpPr>
        <p:sp>
          <p:nvSpPr>
            <p:cNvPr id="37922" name="Rectangle 31"/>
            <p:cNvSpPr>
              <a:spLocks noChangeArrowheads="1"/>
            </p:cNvSpPr>
            <p:nvPr/>
          </p:nvSpPr>
          <p:spPr bwMode="auto">
            <a:xfrm>
              <a:off x="3439" y="1610"/>
              <a:ext cx="547" cy="13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de-DE">
                <a:latin typeface="Calibri" charset="0"/>
              </a:endParaRPr>
            </a:p>
          </p:txBody>
        </p:sp>
        <p:sp>
          <p:nvSpPr>
            <p:cNvPr id="37923" name="Line 32"/>
            <p:cNvSpPr>
              <a:spLocks noChangeShapeType="1"/>
            </p:cNvSpPr>
            <p:nvPr/>
          </p:nvSpPr>
          <p:spPr bwMode="auto">
            <a:xfrm flipV="1">
              <a:off x="3696" y="1296"/>
              <a:ext cx="102" cy="32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7924" name="Text Box 33"/>
            <p:cNvSpPr txBox="1">
              <a:spLocks noChangeArrowheads="1"/>
            </p:cNvSpPr>
            <p:nvPr/>
          </p:nvSpPr>
          <p:spPr bwMode="auto">
            <a:xfrm>
              <a:off x="3027" y="1037"/>
              <a:ext cx="1565" cy="266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de-DE" dirty="0"/>
                <a:t>Temperatur/Taupunkt</a:t>
              </a:r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6051550" y="1638300"/>
            <a:ext cx="957262" cy="1135062"/>
            <a:chOff x="3991" y="1033"/>
            <a:chExt cx="603" cy="715"/>
          </a:xfrm>
        </p:grpSpPr>
        <p:sp>
          <p:nvSpPr>
            <p:cNvPr id="37919" name="Rectangle 35"/>
            <p:cNvSpPr>
              <a:spLocks noChangeArrowheads="1"/>
            </p:cNvSpPr>
            <p:nvPr/>
          </p:nvSpPr>
          <p:spPr bwMode="auto">
            <a:xfrm>
              <a:off x="3991" y="1614"/>
              <a:ext cx="383" cy="13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de-DE">
                <a:latin typeface="Calibri" charset="0"/>
              </a:endParaRPr>
            </a:p>
          </p:txBody>
        </p:sp>
        <p:sp>
          <p:nvSpPr>
            <p:cNvPr id="37920" name="Line 36"/>
            <p:cNvSpPr>
              <a:spLocks noChangeShapeType="1"/>
            </p:cNvSpPr>
            <p:nvPr/>
          </p:nvSpPr>
          <p:spPr bwMode="auto">
            <a:xfrm flipV="1">
              <a:off x="4176" y="1296"/>
              <a:ext cx="102" cy="32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7921" name="Text Box 37"/>
            <p:cNvSpPr txBox="1">
              <a:spLocks noChangeArrowheads="1"/>
            </p:cNvSpPr>
            <p:nvPr/>
          </p:nvSpPr>
          <p:spPr bwMode="auto">
            <a:xfrm>
              <a:off x="4067" y="1033"/>
              <a:ext cx="527" cy="266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de-DE"/>
                <a:t>QNH</a:t>
              </a:r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6640513" y="1638300"/>
            <a:ext cx="1270000" cy="1133475"/>
            <a:chOff x="4379" y="1034"/>
            <a:chExt cx="800" cy="714"/>
          </a:xfrm>
        </p:grpSpPr>
        <p:sp>
          <p:nvSpPr>
            <p:cNvPr id="37916" name="Rectangle 39"/>
            <p:cNvSpPr>
              <a:spLocks noChangeArrowheads="1"/>
            </p:cNvSpPr>
            <p:nvPr/>
          </p:nvSpPr>
          <p:spPr bwMode="auto">
            <a:xfrm>
              <a:off x="4379" y="1614"/>
              <a:ext cx="421" cy="13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de-DE">
                <a:latin typeface="Calibri" charset="0"/>
              </a:endParaRPr>
            </a:p>
          </p:txBody>
        </p:sp>
        <p:sp>
          <p:nvSpPr>
            <p:cNvPr id="37917" name="Line 40"/>
            <p:cNvSpPr>
              <a:spLocks noChangeShapeType="1"/>
            </p:cNvSpPr>
            <p:nvPr/>
          </p:nvSpPr>
          <p:spPr bwMode="auto">
            <a:xfrm flipV="1">
              <a:off x="4560" y="1296"/>
              <a:ext cx="102" cy="32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7918" name="Text Box 41"/>
            <p:cNvSpPr txBox="1">
              <a:spLocks noChangeArrowheads="1"/>
            </p:cNvSpPr>
            <p:nvPr/>
          </p:nvSpPr>
          <p:spPr bwMode="auto">
            <a:xfrm>
              <a:off x="4384" y="1034"/>
              <a:ext cx="795" cy="266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de-DE"/>
                <a:t>Änderung</a:t>
              </a:r>
            </a:p>
          </p:txBody>
        </p:sp>
      </p:grpSp>
      <p:sp>
        <p:nvSpPr>
          <p:cNvPr id="252971" name="Text Box 43"/>
          <p:cNvSpPr txBox="1">
            <a:spLocks noChangeArrowheads="1"/>
          </p:cNvSpPr>
          <p:nvPr/>
        </p:nvSpPr>
        <p:spPr bwMode="auto">
          <a:xfrm>
            <a:off x="76200" y="2514600"/>
            <a:ext cx="1612900" cy="16414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de-DE"/>
              <a:t>Wolken:</a:t>
            </a:r>
            <a:br>
              <a:rPr lang="de-DE"/>
            </a:br>
            <a:r>
              <a:rPr lang="de-DE"/>
              <a:t>FEW: 1/8-2/8</a:t>
            </a:r>
            <a:br>
              <a:rPr lang="de-DE"/>
            </a:br>
            <a:r>
              <a:rPr lang="de-DE"/>
              <a:t>SCT: 3/8-4/8</a:t>
            </a:r>
            <a:br>
              <a:rPr lang="de-DE"/>
            </a:br>
            <a:r>
              <a:rPr lang="de-DE"/>
              <a:t>BKN: 5/8-7/8</a:t>
            </a:r>
            <a:br>
              <a:rPr lang="de-DE"/>
            </a:br>
            <a:r>
              <a:rPr lang="de-DE"/>
              <a:t>OVC: 8/8</a:t>
            </a:r>
          </a:p>
        </p:txBody>
      </p: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4533900" y="2808288"/>
            <a:ext cx="1301750" cy="985838"/>
            <a:chOff x="3009" y="1906"/>
            <a:chExt cx="820" cy="621"/>
          </a:xfrm>
        </p:grpSpPr>
        <p:sp>
          <p:nvSpPr>
            <p:cNvPr id="37913" name="Line 28"/>
            <p:cNvSpPr>
              <a:spLocks noChangeShapeType="1"/>
            </p:cNvSpPr>
            <p:nvPr/>
          </p:nvSpPr>
          <p:spPr bwMode="auto">
            <a:xfrm flipV="1">
              <a:off x="3201" y="2181"/>
              <a:ext cx="204" cy="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37914" name="Rectangle 44"/>
            <p:cNvSpPr>
              <a:spLocks noChangeArrowheads="1"/>
            </p:cNvSpPr>
            <p:nvPr/>
          </p:nvSpPr>
          <p:spPr bwMode="auto">
            <a:xfrm>
              <a:off x="3009" y="2385"/>
              <a:ext cx="409" cy="142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de-DE">
                <a:latin typeface="Calibri" charset="0"/>
              </a:endParaRPr>
            </a:p>
          </p:txBody>
        </p:sp>
        <p:sp useBgFill="1">
          <p:nvSpPr>
            <p:cNvPr id="37915" name="Text Box 45"/>
            <p:cNvSpPr txBox="1">
              <a:spLocks noChangeArrowheads="1"/>
            </p:cNvSpPr>
            <p:nvPr/>
          </p:nvSpPr>
          <p:spPr bwMode="auto">
            <a:xfrm>
              <a:off x="3249" y="1906"/>
              <a:ext cx="580" cy="266"/>
            </a:xfrm>
            <a:prstGeom prst="rect">
              <a:avLst/>
            </a:prstGeom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de-DE"/>
                <a:t>Wetter</a:t>
              </a:r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4049713" y="3304034"/>
            <a:ext cx="3576637" cy="2155826"/>
            <a:chOff x="2703" y="2473"/>
            <a:chExt cx="2253" cy="1358"/>
          </a:xfrm>
        </p:grpSpPr>
        <p:sp useBgFill="1">
          <p:nvSpPr>
            <p:cNvPr id="37910" name="Text Box 12"/>
            <p:cNvSpPr txBox="1">
              <a:spLocks noChangeArrowheads="1"/>
            </p:cNvSpPr>
            <p:nvPr/>
          </p:nvSpPr>
          <p:spPr bwMode="auto">
            <a:xfrm>
              <a:off x="2848" y="2473"/>
              <a:ext cx="2108" cy="1034"/>
            </a:xfrm>
            <a:prstGeom prst="rect">
              <a:avLst/>
            </a:prstGeom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de-DE"/>
                <a:t>Clouds and visibility o.k.</a:t>
              </a:r>
              <a:br>
                <a:rPr lang="de-DE"/>
              </a:br>
              <a:r>
                <a:rPr lang="de-DE"/>
                <a:t>Sicht &gt; 10 km</a:t>
              </a:r>
              <a:br>
                <a:rPr lang="de-DE"/>
              </a:br>
              <a:r>
                <a:rPr lang="de-DE"/>
                <a:t>keine Wolken &lt; 5000 ft</a:t>
              </a:r>
              <a:br>
                <a:rPr lang="de-DE"/>
              </a:br>
              <a:r>
                <a:rPr lang="de-DE"/>
                <a:t>kein Cb</a:t>
              </a:r>
              <a:br>
                <a:rPr lang="de-DE"/>
              </a:br>
              <a:r>
                <a:rPr lang="de-DE"/>
                <a:t>keine Wettererscheinung</a:t>
              </a:r>
            </a:p>
          </p:txBody>
        </p:sp>
        <p:sp>
          <p:nvSpPr>
            <p:cNvPr id="37911" name="Line 49"/>
            <p:cNvSpPr>
              <a:spLocks noChangeShapeType="1"/>
            </p:cNvSpPr>
            <p:nvPr/>
          </p:nvSpPr>
          <p:spPr bwMode="auto">
            <a:xfrm flipV="1">
              <a:off x="2915" y="3507"/>
              <a:ext cx="110" cy="1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37912" name="Rectangle 50"/>
            <p:cNvSpPr>
              <a:spLocks noChangeArrowheads="1"/>
            </p:cNvSpPr>
            <p:nvPr/>
          </p:nvSpPr>
          <p:spPr bwMode="auto">
            <a:xfrm>
              <a:off x="2703" y="3697"/>
              <a:ext cx="420" cy="13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de-DE">
                <a:latin typeface="Calibri" charset="0"/>
              </a:endParaRPr>
            </a:p>
          </p:txBody>
        </p:sp>
      </p:grpSp>
      <p:grpSp>
        <p:nvGrpSpPr>
          <p:cNvPr id="12" name="Group 53"/>
          <p:cNvGrpSpPr>
            <a:grpSpLocks/>
          </p:cNvGrpSpPr>
          <p:nvPr/>
        </p:nvGrpSpPr>
        <p:grpSpPr bwMode="auto">
          <a:xfrm>
            <a:off x="4096073" y="4073525"/>
            <a:ext cx="3141663" cy="896938"/>
            <a:chOff x="2734" y="2872"/>
            <a:chExt cx="1979" cy="565"/>
          </a:xfrm>
        </p:grpSpPr>
        <p:sp>
          <p:nvSpPr>
            <p:cNvPr id="37907" name="Rectangle 47"/>
            <p:cNvSpPr>
              <a:spLocks noChangeArrowheads="1"/>
            </p:cNvSpPr>
            <p:nvPr/>
          </p:nvSpPr>
          <p:spPr bwMode="auto">
            <a:xfrm>
              <a:off x="2734" y="3303"/>
              <a:ext cx="511" cy="13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de-DE">
                <a:latin typeface="Calibri" charset="0"/>
              </a:endParaRPr>
            </a:p>
          </p:txBody>
        </p:sp>
        <p:sp>
          <p:nvSpPr>
            <p:cNvPr id="37908" name="Line 48"/>
            <p:cNvSpPr>
              <a:spLocks noChangeShapeType="1"/>
            </p:cNvSpPr>
            <p:nvPr/>
          </p:nvSpPr>
          <p:spPr bwMode="auto">
            <a:xfrm flipV="1">
              <a:off x="3069" y="3131"/>
              <a:ext cx="107" cy="16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 useBgFill="1">
          <p:nvSpPr>
            <p:cNvPr id="37909" name="Text Box 51"/>
            <p:cNvSpPr txBox="1">
              <a:spLocks noChangeArrowheads="1"/>
            </p:cNvSpPr>
            <p:nvPr/>
          </p:nvSpPr>
          <p:spPr bwMode="auto">
            <a:xfrm>
              <a:off x="2918" y="2872"/>
              <a:ext cx="1795" cy="266"/>
            </a:xfrm>
            <a:prstGeom prst="rect">
              <a:avLst/>
            </a:prstGeom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de-DE"/>
                <a:t>Wind-Variation &gt; 60°</a:t>
              </a:r>
            </a:p>
          </p:txBody>
        </p:sp>
      </p:grpSp>
      <p:sp>
        <p:nvSpPr>
          <p:cNvPr id="252983" name="Text Box 55"/>
          <p:cNvSpPr txBox="1">
            <a:spLocks noChangeArrowheads="1"/>
          </p:cNvSpPr>
          <p:nvPr/>
        </p:nvSpPr>
        <p:spPr bwMode="auto">
          <a:xfrm>
            <a:off x="76200" y="4343400"/>
            <a:ext cx="1295400" cy="13366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de-DE"/>
              <a:t>Änderung:</a:t>
            </a:r>
            <a:br>
              <a:rPr lang="de-DE"/>
            </a:br>
            <a:r>
              <a:rPr lang="de-DE"/>
              <a:t>NOSIG</a:t>
            </a:r>
            <a:br>
              <a:rPr lang="de-DE"/>
            </a:br>
            <a:r>
              <a:rPr lang="de-DE"/>
              <a:t>TEMPO</a:t>
            </a:r>
            <a:br>
              <a:rPr lang="de-DE"/>
            </a:br>
            <a:r>
              <a:rPr lang="de-DE"/>
              <a:t>BECMG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52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52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2" grpId="0" autoUpdateAnimBg="0"/>
      <p:bldP spid="252971" grpId="0" animBg="1" autoUpdateAnimBg="0"/>
      <p:bldP spid="252983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charset="0"/>
              </a:rPr>
              <a:t>Info vor dem Flug: TAF</a:t>
            </a:r>
          </a:p>
        </p:txBody>
      </p:sp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935026" y="2060848"/>
            <a:ext cx="7273947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187325" indent="-187325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de-DE" sz="2400" dirty="0">
                <a:ea typeface="MS Mincho" charset="0"/>
                <a:cs typeface="MS Mincho" charset="0"/>
              </a:rPr>
              <a:t>Terminal </a:t>
            </a:r>
            <a:r>
              <a:rPr lang="de-DE" sz="2400" dirty="0" err="1">
                <a:ea typeface="MS Mincho" charset="0"/>
                <a:cs typeface="MS Mincho" charset="0"/>
              </a:rPr>
              <a:t>Aerodrome</a:t>
            </a:r>
            <a:r>
              <a:rPr lang="de-DE" sz="2400" dirty="0">
                <a:ea typeface="MS Mincho" charset="0"/>
                <a:cs typeface="MS Mincho" charset="0"/>
              </a:rPr>
              <a:t> Forecast</a:t>
            </a:r>
            <a:endParaRPr lang="de-DE" sz="2400" dirty="0">
              <a:cs typeface="Courier New" charset="0"/>
            </a:endParaRPr>
          </a:p>
          <a:p>
            <a:pPr>
              <a:buFontTx/>
              <a:buChar char="•"/>
            </a:pPr>
            <a:r>
              <a:rPr lang="de-DE" sz="2400" dirty="0">
                <a:ea typeface="MS Mincho" charset="0"/>
                <a:cs typeface="MS Mincho" charset="0"/>
              </a:rPr>
              <a:t>Flugplatzwetter-</a:t>
            </a:r>
            <a:r>
              <a:rPr lang="de-DE" sz="2400" b="1" dirty="0">
                <a:effectLst>
                  <a:outerShdw blurRad="38100" dist="38100" dir="2700000" algn="tl">
                    <a:srgbClr val="DDDDDD"/>
                  </a:outerShdw>
                </a:effectLst>
                <a:ea typeface="MS Mincho" charset="0"/>
                <a:cs typeface="MS Mincho" charset="0"/>
              </a:rPr>
              <a:t>Vorhersage</a:t>
            </a:r>
            <a:r>
              <a:rPr lang="de-DE" sz="2400" dirty="0">
                <a:ea typeface="MS Mincho" charset="0"/>
                <a:cs typeface="MS Mincho" charset="0"/>
              </a:rPr>
              <a:t> für die nächsten 9 Stunden</a:t>
            </a:r>
            <a:endParaRPr lang="de-DE" sz="2400" dirty="0">
              <a:cs typeface="Courier New" charset="0"/>
            </a:endParaRPr>
          </a:p>
          <a:p>
            <a:pPr>
              <a:buFontTx/>
              <a:buChar char="•"/>
            </a:pPr>
            <a:r>
              <a:rPr lang="de-DE" sz="2400" dirty="0">
                <a:ea typeface="MS Mincho" charset="0"/>
                <a:cs typeface="MS Mincho" charset="0"/>
              </a:rPr>
              <a:t>Ausgabe alle 3 Stunden</a:t>
            </a:r>
            <a:endParaRPr lang="de-DE" sz="2400" dirty="0">
              <a:cs typeface="Courier New" charset="0"/>
            </a:endParaRPr>
          </a:p>
          <a:p>
            <a:pPr>
              <a:buFontTx/>
              <a:buChar char="•"/>
            </a:pPr>
            <a:r>
              <a:rPr lang="de-DE" sz="2400" dirty="0">
                <a:ea typeface="MS Mincho" charset="0"/>
                <a:cs typeface="MS Mincho" charset="0"/>
              </a:rPr>
              <a:t>Schlüssel im AIP MET / </a:t>
            </a:r>
            <a:r>
              <a:rPr lang="de-DE" sz="2400" dirty="0" err="1">
                <a:ea typeface="MS Mincho" charset="0"/>
                <a:cs typeface="MS Mincho" charset="0"/>
              </a:rPr>
              <a:t>pc-met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4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4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4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4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4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4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4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4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0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charset="0"/>
              </a:rPr>
              <a:t>Info vor dem Flug: TAF</a:t>
            </a:r>
          </a:p>
        </p:txBody>
      </p:sp>
      <p:pic>
        <p:nvPicPr>
          <p:cNvPr id="247812" name="Picture 4" descr="D:\ABLAGE\MET\ta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17638"/>
            <a:ext cx="8890901" cy="474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charset="0"/>
              </a:rPr>
              <a:t>Info vor dem Flug</a:t>
            </a:r>
            <a:endParaRPr lang="de-DE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6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Calibri" charset="0"/>
              </a:rPr>
              <a:t>Rechtliche Grundlage</a:t>
            </a:r>
          </a:p>
        </p:txBody>
      </p:sp>
      <p:sp>
        <p:nvSpPr>
          <p:cNvPr id="228355" name="Text Box 3"/>
          <p:cNvSpPr txBox="1">
            <a:spLocks noChangeArrowheads="1"/>
          </p:cNvSpPr>
          <p:nvPr/>
        </p:nvSpPr>
        <p:spPr bwMode="auto">
          <a:xfrm>
            <a:off x="252413" y="1984375"/>
            <a:ext cx="8539162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82600" indent="-482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de-DE" sz="2400">
                <a:cs typeface="Times New Roman" charset="0"/>
              </a:rPr>
              <a:t>(2)	Für einen Flug, der über die Umgebung des Startplatzes hinausführt (Überlandflug) und vor einem Flug nach Instrumentenflugregeln hat sich der Luftfahrzeugführer über die verfügbaren Flugwettermeldungen und -vorhersagen ausreichend zu unterrichten. Vor einem Flug, für den ein Flugplan zu übermitteln ist, ist eine Flugberatung bei einer Flugberatungsstelle einzuholen.</a:t>
            </a:r>
            <a:endParaRPr lang="de-DE" sz="2400"/>
          </a:p>
        </p:txBody>
      </p:sp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252413" y="4597400"/>
            <a:ext cx="85391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82600" indent="-482600">
              <a:tabLst>
                <a:tab pos="-457200" algn="l"/>
              </a:tabLst>
            </a:pPr>
            <a:r>
              <a:rPr lang="en-US" sz="2400">
                <a:latin typeface="Calibri" charset="0"/>
                <a:cs typeface="Times New Roman" charset="0"/>
              </a:rPr>
              <a:t>(3)	Ein Flug führt über die Umgebung des Startplatzes hinaus, wenn der Luftfahrzeugführer den Verkehr in der Platzrunde nicht mehr beobachten kann.</a:t>
            </a:r>
            <a:endParaRPr lang="en-US" sz="2400">
              <a:latin typeface="Calibri" charset="0"/>
            </a:endParaRPr>
          </a:p>
        </p:txBody>
      </p:sp>
      <p:sp>
        <p:nvSpPr>
          <p:cNvPr id="228357" name="Text Box 5"/>
          <p:cNvSpPr txBox="1">
            <a:spLocks noChangeArrowheads="1"/>
          </p:cNvSpPr>
          <p:nvPr/>
        </p:nvSpPr>
        <p:spPr bwMode="auto">
          <a:xfrm>
            <a:off x="252413" y="1527175"/>
            <a:ext cx="1749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de-DE" sz="2400"/>
              <a:t>LuftVO §3a: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autoUpdateAnimBg="0"/>
      <p:bldP spid="228356" grpId="0" autoUpdateAnimBg="0"/>
      <p:bldP spid="22835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charset="0"/>
              </a:rPr>
              <a:t>Info vor dem Flug: Bodenwetterkarte</a:t>
            </a:r>
          </a:p>
        </p:txBody>
      </p:sp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302419" y="2414394"/>
            <a:ext cx="853916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7325" indent="-187325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de-DE" sz="2400" dirty="0">
                <a:ea typeface="MS Mincho" charset="0"/>
                <a:cs typeface="MS Mincho" charset="0"/>
              </a:rPr>
              <a:t>großflächiger Wetterüberblick (Druckverteilung, Wind, Fronten)</a:t>
            </a:r>
            <a:endParaRPr lang="de-DE" sz="2400" dirty="0">
              <a:cs typeface="Courier New" charset="0"/>
            </a:endParaRPr>
          </a:p>
          <a:p>
            <a:pPr>
              <a:buFontTx/>
              <a:buChar char="•"/>
            </a:pPr>
            <a:r>
              <a:rPr lang="de-DE" sz="2400" dirty="0">
                <a:ea typeface="MS Mincho" charset="0"/>
                <a:cs typeface="MS Mincho" charset="0"/>
              </a:rPr>
              <a:t>Stationskreise</a:t>
            </a:r>
            <a:endParaRPr lang="de-DE" sz="2400" dirty="0">
              <a:cs typeface="Courier Ne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4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charset="0"/>
              </a:rPr>
              <a:t>Info vor dem Flug: Stationskreis</a:t>
            </a:r>
          </a:p>
        </p:txBody>
      </p:sp>
      <p:pic>
        <p:nvPicPr>
          <p:cNvPr id="248836" name="Picture 4" descr="D:\ABLAGE\MET\Stat_kr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0825"/>
            <a:ext cx="5267325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7" name="Text Box 5"/>
          <p:cNvSpPr txBox="1">
            <a:spLocks noChangeArrowheads="1"/>
          </p:cNvSpPr>
          <p:nvPr/>
        </p:nvSpPr>
        <p:spPr bwMode="auto">
          <a:xfrm>
            <a:off x="252413" y="5673725"/>
            <a:ext cx="36083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de-DE" b="1"/>
              <a:t>Gesamtbedeckungsgrad</a:t>
            </a:r>
            <a:br>
              <a:rPr lang="de-DE" b="1"/>
            </a:br>
            <a:r>
              <a:rPr lang="de-DE" b="1"/>
              <a:t>Windrichtung/-geschwindigkeit</a:t>
            </a:r>
          </a:p>
        </p:txBody>
      </p:sp>
      <p:sp>
        <p:nvSpPr>
          <p:cNvPr id="248838" name="Rectangle 6"/>
          <p:cNvSpPr>
            <a:spLocks noChangeArrowheads="1"/>
          </p:cNvSpPr>
          <p:nvPr/>
        </p:nvSpPr>
        <p:spPr bwMode="auto">
          <a:xfrm>
            <a:off x="4033838" y="1403350"/>
            <a:ext cx="1414462" cy="6556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de-DE">
              <a:latin typeface="Calibri" charset="0"/>
            </a:endParaRPr>
          </a:p>
        </p:txBody>
      </p:sp>
      <p:sp>
        <p:nvSpPr>
          <p:cNvPr id="248839" name="Rectangle 7"/>
          <p:cNvSpPr>
            <a:spLocks noChangeArrowheads="1"/>
          </p:cNvSpPr>
          <p:nvPr/>
        </p:nvSpPr>
        <p:spPr bwMode="auto">
          <a:xfrm>
            <a:off x="4035425" y="2259013"/>
            <a:ext cx="1414463" cy="6556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de-DE">
              <a:latin typeface="Calibri" charset="0"/>
            </a:endParaRPr>
          </a:p>
        </p:txBody>
      </p:sp>
      <p:sp>
        <p:nvSpPr>
          <p:cNvPr id="248840" name="Rectangle 8"/>
          <p:cNvSpPr>
            <a:spLocks noChangeArrowheads="1"/>
          </p:cNvSpPr>
          <p:nvPr/>
        </p:nvSpPr>
        <p:spPr bwMode="auto">
          <a:xfrm>
            <a:off x="4022725" y="5507038"/>
            <a:ext cx="1414463" cy="8683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de-DE">
              <a:latin typeface="Calibri" charset="0"/>
            </a:endParaRPr>
          </a:p>
        </p:txBody>
      </p:sp>
      <p:sp>
        <p:nvSpPr>
          <p:cNvPr id="248841" name="Rectangle 9"/>
          <p:cNvSpPr>
            <a:spLocks noChangeArrowheads="1"/>
          </p:cNvSpPr>
          <p:nvPr/>
        </p:nvSpPr>
        <p:spPr bwMode="auto">
          <a:xfrm>
            <a:off x="1968500" y="3024188"/>
            <a:ext cx="1139825" cy="6048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de-DE">
              <a:latin typeface="Calibri" charset="0"/>
            </a:endParaRPr>
          </a:p>
        </p:txBody>
      </p:sp>
      <p:sp>
        <p:nvSpPr>
          <p:cNvPr id="248842" name="Rectangle 10"/>
          <p:cNvSpPr>
            <a:spLocks noChangeArrowheads="1"/>
          </p:cNvSpPr>
          <p:nvPr/>
        </p:nvSpPr>
        <p:spPr bwMode="auto">
          <a:xfrm>
            <a:off x="1968500" y="4641850"/>
            <a:ext cx="1139825" cy="6048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de-DE">
              <a:latin typeface="Calibri" charset="0"/>
            </a:endParaRPr>
          </a:p>
        </p:txBody>
      </p:sp>
      <p:sp>
        <p:nvSpPr>
          <p:cNvPr id="248843" name="Rectangle 11"/>
          <p:cNvSpPr>
            <a:spLocks noChangeArrowheads="1"/>
          </p:cNvSpPr>
          <p:nvPr/>
        </p:nvSpPr>
        <p:spPr bwMode="auto">
          <a:xfrm>
            <a:off x="1968500" y="3841750"/>
            <a:ext cx="1139825" cy="6048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de-DE">
              <a:latin typeface="Calibri" charset="0"/>
            </a:endParaRPr>
          </a:p>
        </p:txBody>
      </p:sp>
      <p:sp>
        <p:nvSpPr>
          <p:cNvPr id="248844" name="Rectangle 12"/>
          <p:cNvSpPr>
            <a:spLocks noChangeArrowheads="1"/>
          </p:cNvSpPr>
          <p:nvPr/>
        </p:nvSpPr>
        <p:spPr bwMode="auto">
          <a:xfrm>
            <a:off x="6342063" y="3024188"/>
            <a:ext cx="1139825" cy="6048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de-DE">
              <a:latin typeface="Calibri" charset="0"/>
            </a:endParaRPr>
          </a:p>
        </p:txBody>
      </p:sp>
      <p:sp>
        <p:nvSpPr>
          <p:cNvPr id="248845" name="Rectangle 13"/>
          <p:cNvSpPr>
            <a:spLocks noChangeArrowheads="1"/>
          </p:cNvSpPr>
          <p:nvPr/>
        </p:nvSpPr>
        <p:spPr bwMode="auto">
          <a:xfrm>
            <a:off x="6148388" y="3851275"/>
            <a:ext cx="1341437" cy="6048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de-DE">
              <a:latin typeface="Calibri" charset="0"/>
            </a:endParaRPr>
          </a:p>
        </p:txBody>
      </p:sp>
      <p:sp>
        <p:nvSpPr>
          <p:cNvPr id="248846" name="Rectangle 14"/>
          <p:cNvSpPr>
            <a:spLocks noChangeArrowheads="1"/>
          </p:cNvSpPr>
          <p:nvPr/>
        </p:nvSpPr>
        <p:spPr bwMode="auto">
          <a:xfrm>
            <a:off x="6350000" y="4679950"/>
            <a:ext cx="1139825" cy="6048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de-DE">
              <a:latin typeface="Calibri" charset="0"/>
            </a:endParaRPr>
          </a:p>
        </p:txBody>
      </p:sp>
      <p:sp>
        <p:nvSpPr>
          <p:cNvPr id="248847" name="Line 15"/>
          <p:cNvSpPr>
            <a:spLocks noChangeShapeType="1"/>
          </p:cNvSpPr>
          <p:nvPr/>
        </p:nvSpPr>
        <p:spPr bwMode="auto">
          <a:xfrm flipV="1">
            <a:off x="2943225" y="5073650"/>
            <a:ext cx="801688" cy="763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48849" name="Text Box 17"/>
          <p:cNvSpPr txBox="1">
            <a:spLocks noChangeArrowheads="1"/>
          </p:cNvSpPr>
          <p:nvPr/>
        </p:nvSpPr>
        <p:spPr bwMode="auto">
          <a:xfrm>
            <a:off x="5519738" y="1550988"/>
            <a:ext cx="677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de-DE"/>
              <a:t>hohe</a:t>
            </a:r>
          </a:p>
        </p:txBody>
      </p:sp>
      <p:sp>
        <p:nvSpPr>
          <p:cNvPr id="248850" name="Text Box 18"/>
          <p:cNvSpPr txBox="1">
            <a:spLocks noChangeArrowheads="1"/>
          </p:cNvSpPr>
          <p:nvPr/>
        </p:nvSpPr>
        <p:spPr bwMode="auto">
          <a:xfrm>
            <a:off x="5494338" y="2427288"/>
            <a:ext cx="1266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de-DE"/>
              <a:t>mittelhohe</a:t>
            </a:r>
          </a:p>
        </p:txBody>
      </p:sp>
      <p:sp>
        <p:nvSpPr>
          <p:cNvPr id="248851" name="Text Box 19"/>
          <p:cNvSpPr txBox="1">
            <a:spLocks noChangeArrowheads="1"/>
          </p:cNvSpPr>
          <p:nvPr/>
        </p:nvSpPr>
        <p:spPr bwMode="auto">
          <a:xfrm>
            <a:off x="5507038" y="5456238"/>
            <a:ext cx="1778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de-DE"/>
              <a:t>tiefe Wolken</a:t>
            </a:r>
            <a:br>
              <a:rPr lang="de-DE"/>
            </a:br>
            <a:r>
              <a:rPr lang="de-DE"/>
              <a:t>(Art, Höhe, Be-</a:t>
            </a:r>
            <a:br>
              <a:rPr lang="de-DE"/>
            </a:br>
            <a:r>
              <a:rPr lang="de-DE"/>
              <a:t>deckungsgrad)</a:t>
            </a:r>
          </a:p>
        </p:txBody>
      </p:sp>
      <p:sp>
        <p:nvSpPr>
          <p:cNvPr id="248853" name="Text Box 21"/>
          <p:cNvSpPr txBox="1">
            <a:spLocks noChangeArrowheads="1"/>
          </p:cNvSpPr>
          <p:nvPr/>
        </p:nvSpPr>
        <p:spPr bwMode="auto">
          <a:xfrm>
            <a:off x="258763" y="3038475"/>
            <a:ext cx="1509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de-DE" b="1"/>
              <a:t>Temperatur</a:t>
            </a:r>
          </a:p>
        </p:txBody>
      </p:sp>
      <p:sp>
        <p:nvSpPr>
          <p:cNvPr id="248854" name="Text Box 22"/>
          <p:cNvSpPr txBox="1">
            <a:spLocks noChangeArrowheads="1"/>
          </p:cNvSpPr>
          <p:nvPr/>
        </p:nvSpPr>
        <p:spPr bwMode="auto">
          <a:xfrm>
            <a:off x="496888" y="4745038"/>
            <a:ext cx="1271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de-DE" b="1"/>
              <a:t>Taupunkt</a:t>
            </a:r>
          </a:p>
        </p:txBody>
      </p:sp>
      <p:sp>
        <p:nvSpPr>
          <p:cNvPr id="248855" name="Text Box 23"/>
          <p:cNvSpPr txBox="1">
            <a:spLocks noChangeArrowheads="1"/>
          </p:cNvSpPr>
          <p:nvPr/>
        </p:nvSpPr>
        <p:spPr bwMode="auto">
          <a:xfrm>
            <a:off x="619125" y="3779838"/>
            <a:ext cx="1149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de-DE"/>
              <a:t>Sicht und</a:t>
            </a:r>
            <a:br>
              <a:rPr lang="de-DE"/>
            </a:br>
            <a:r>
              <a:rPr lang="de-DE"/>
              <a:t>Wetter</a:t>
            </a:r>
          </a:p>
        </p:txBody>
      </p:sp>
      <p:sp>
        <p:nvSpPr>
          <p:cNvPr id="248856" name="Text Box 24"/>
          <p:cNvSpPr txBox="1">
            <a:spLocks noChangeArrowheads="1"/>
          </p:cNvSpPr>
          <p:nvPr/>
        </p:nvSpPr>
        <p:spPr bwMode="auto">
          <a:xfrm>
            <a:off x="7664450" y="3105150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de-DE" b="1"/>
              <a:t>Druck</a:t>
            </a:r>
          </a:p>
        </p:txBody>
      </p:sp>
      <p:sp>
        <p:nvSpPr>
          <p:cNvPr id="248857" name="Text Box 25"/>
          <p:cNvSpPr txBox="1">
            <a:spLocks noChangeArrowheads="1"/>
          </p:cNvSpPr>
          <p:nvPr/>
        </p:nvSpPr>
        <p:spPr bwMode="auto">
          <a:xfrm>
            <a:off x="7664450" y="3767138"/>
            <a:ext cx="1128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de-DE"/>
              <a:t>Druck-</a:t>
            </a:r>
            <a:br>
              <a:rPr lang="de-DE"/>
            </a:br>
            <a:r>
              <a:rPr lang="de-DE"/>
              <a:t>änderung</a:t>
            </a:r>
          </a:p>
        </p:txBody>
      </p:sp>
      <p:sp>
        <p:nvSpPr>
          <p:cNvPr id="248858" name="Text Box 26"/>
          <p:cNvSpPr txBox="1">
            <a:spLocks noChangeArrowheads="1"/>
          </p:cNvSpPr>
          <p:nvPr/>
        </p:nvSpPr>
        <p:spPr bwMode="auto">
          <a:xfrm>
            <a:off x="7664450" y="4594225"/>
            <a:ext cx="1452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de-DE"/>
              <a:t>vergangenes</a:t>
            </a:r>
            <a:br>
              <a:rPr lang="de-DE"/>
            </a:br>
            <a:r>
              <a:rPr lang="de-DE"/>
              <a:t>Wetter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48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4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248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24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8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8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24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24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248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500"/>
                                        <p:tgtEl>
                                          <p:spTgt spid="248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500"/>
                                        <p:tgtEl>
                                          <p:spTgt spid="248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4" dur="500"/>
                                        <p:tgtEl>
                                          <p:spTgt spid="248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8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7" grpId="0" autoUpdateAnimBg="0"/>
      <p:bldP spid="248838" grpId="0" animBg="1"/>
      <p:bldP spid="248839" grpId="0" animBg="1"/>
      <p:bldP spid="248840" grpId="0" animBg="1"/>
      <p:bldP spid="248841" grpId="0" animBg="1"/>
      <p:bldP spid="248842" grpId="0" animBg="1"/>
      <p:bldP spid="248843" grpId="0" animBg="1"/>
      <p:bldP spid="248844" grpId="0" animBg="1"/>
      <p:bldP spid="248845" grpId="0" animBg="1"/>
      <p:bldP spid="248846" grpId="0" animBg="1"/>
      <p:bldP spid="248847" grpId="0" animBg="1"/>
      <p:bldP spid="248849" grpId="0" autoUpdateAnimBg="0"/>
      <p:bldP spid="248850" grpId="0" autoUpdateAnimBg="0"/>
      <p:bldP spid="248851" grpId="0" autoUpdateAnimBg="0"/>
      <p:bldP spid="248853" grpId="0" autoUpdateAnimBg="0"/>
      <p:bldP spid="248854" grpId="0" autoUpdateAnimBg="0"/>
      <p:bldP spid="248855" grpId="0" autoUpdateAnimBg="0"/>
      <p:bldP spid="248856" grpId="0" autoUpdateAnimBg="0"/>
      <p:bldP spid="248857" grpId="0" autoUpdateAnimBg="0"/>
      <p:bldP spid="24885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E59AE1-1135-974A-85AB-602B109EA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 vor dem Flug: LL SWC</a:t>
            </a:r>
          </a:p>
        </p:txBody>
      </p:sp>
      <p:pic>
        <p:nvPicPr>
          <p:cNvPr id="4" name="Grafik 3" descr="Ein Bild, das Karte enthält.&#10;&#10;Automatisch generierte Beschreibung">
            <a:extLst>
              <a:ext uri="{FF2B5EF4-FFF2-40B4-BE49-F238E27FC236}">
                <a16:creationId xmlns:a16="http://schemas.microsoft.com/office/drawing/2014/main" id="{F075ADA6-4484-B64D-AD0E-148AB1DDA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12" y="1417638"/>
            <a:ext cx="7992888" cy="533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50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charset="0"/>
              </a:rPr>
              <a:t>Info vor dem Flug: </a:t>
            </a:r>
            <a:r>
              <a:rPr lang="de-DE" dirty="0" err="1">
                <a:latin typeface="Calibri" charset="0"/>
              </a:rPr>
              <a:t>pc-met</a:t>
            </a:r>
            <a:endParaRPr lang="de-DE" dirty="0">
              <a:latin typeface="Calibri" charset="0"/>
            </a:endParaRP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1673F17F-44F9-9A4A-93D1-798045564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417638"/>
            <a:ext cx="6336924" cy="544036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charset="0"/>
              </a:rPr>
              <a:t>Während des Flugs: ATIS</a:t>
            </a:r>
          </a:p>
        </p:txBody>
      </p:sp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1799692" y="1858963"/>
            <a:ext cx="5544616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7325" indent="-187325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de-DE" sz="2400" dirty="0" err="1">
                <a:ea typeface="MS Mincho" charset="0"/>
                <a:cs typeface="MS Mincho" charset="0"/>
              </a:rPr>
              <a:t>Automatic</a:t>
            </a:r>
            <a:r>
              <a:rPr lang="de-DE" sz="2400" dirty="0">
                <a:ea typeface="MS Mincho" charset="0"/>
                <a:cs typeface="MS Mincho" charset="0"/>
              </a:rPr>
              <a:t> Terminal Information Service</a:t>
            </a:r>
          </a:p>
          <a:p>
            <a:pPr>
              <a:buFontTx/>
              <a:buChar char="•"/>
            </a:pPr>
            <a:r>
              <a:rPr lang="de-DE" sz="2400" dirty="0">
                <a:ea typeface="MS Mincho" charset="0"/>
                <a:cs typeface="MS Mincho" charset="0"/>
              </a:rPr>
              <a:t>METAR wird über ATIS ausgestrahlt</a:t>
            </a:r>
            <a:endParaRPr lang="de-DE" sz="2400" dirty="0">
              <a:cs typeface="Courier New" charset="0"/>
            </a:endParaRPr>
          </a:p>
          <a:p>
            <a:pPr>
              <a:buFontTx/>
              <a:buChar char="•"/>
            </a:pPr>
            <a:r>
              <a:rPr lang="de-DE" sz="2400" dirty="0">
                <a:ea typeface="MS Mincho" charset="0"/>
                <a:cs typeface="MS Mincho" charset="0"/>
              </a:rPr>
              <a:t>Frequenz: AIP (Anflugblätter)</a:t>
            </a:r>
          </a:p>
          <a:p>
            <a:pPr>
              <a:buFontTx/>
              <a:buChar char="•"/>
            </a:pPr>
            <a:r>
              <a:rPr lang="de-DE" sz="2400" dirty="0">
                <a:ea typeface="MS Mincho" charset="0"/>
                <a:cs typeface="MS Mincho" charset="0"/>
              </a:rPr>
              <a:t>ATIS Stuttgart 126.125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8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8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8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8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8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8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6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charset="0"/>
              </a:rPr>
              <a:t>Während des Flugs: VOLMET</a:t>
            </a:r>
          </a:p>
        </p:txBody>
      </p:sp>
      <p:sp>
        <p:nvSpPr>
          <p:cNvPr id="239621" name="Rectangle 5"/>
          <p:cNvSpPr>
            <a:spLocks noChangeArrowheads="1"/>
          </p:cNvSpPr>
          <p:nvPr/>
        </p:nvSpPr>
        <p:spPr bwMode="auto">
          <a:xfrm>
            <a:off x="2339752" y="2060848"/>
            <a:ext cx="48956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87325" indent="-187325">
              <a:buFontTx/>
              <a:buChar char="•"/>
            </a:pPr>
            <a:r>
              <a:rPr lang="de-DE" sz="2400" dirty="0">
                <a:latin typeface="Calibri" charset="0"/>
                <a:ea typeface="MS Mincho" charset="0"/>
                <a:cs typeface="MS Mincho" charset="0"/>
              </a:rPr>
              <a:t>METAR-Sammlung</a:t>
            </a:r>
          </a:p>
          <a:p>
            <a:pPr marL="187325" indent="-187325">
              <a:buFontTx/>
              <a:buChar char="•"/>
            </a:pPr>
            <a:r>
              <a:rPr lang="de-DE" sz="2400" dirty="0">
                <a:latin typeface="Calibri" charset="0"/>
                <a:ea typeface="MS Mincho" charset="0"/>
                <a:cs typeface="MS Mincho" charset="0"/>
              </a:rPr>
              <a:t>Frequenz: AIP MET / ICAO-Karte</a:t>
            </a:r>
          </a:p>
          <a:p>
            <a:pPr marL="187325" indent="-187325">
              <a:buFontTx/>
              <a:buChar char="•"/>
            </a:pPr>
            <a:r>
              <a:rPr lang="de-DE" sz="2400" dirty="0">
                <a:latin typeface="Calibri" charset="0"/>
                <a:ea typeface="MS Mincho" charset="0"/>
                <a:cs typeface="MS Mincho" charset="0"/>
              </a:rPr>
              <a:t>Zugspitze VOLMET 130.475</a:t>
            </a:r>
            <a:r>
              <a:rPr lang="de-DE" sz="2400" dirty="0">
                <a:latin typeface="Calibri" charset="0"/>
                <a:cs typeface="Courier New" charset="0"/>
              </a:rPr>
              <a:t> </a:t>
            </a:r>
            <a:endParaRPr lang="en-US" sz="2400" dirty="0">
              <a:latin typeface="Calibri" charset="0"/>
              <a:cs typeface="Courier Ne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9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9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9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9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9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9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charset="0"/>
              </a:rPr>
              <a:t>Während des Flugs: SIGMET</a:t>
            </a:r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1043609" y="2132856"/>
            <a:ext cx="73448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87325" indent="-187325">
              <a:buFontTx/>
              <a:buChar char="•"/>
            </a:pPr>
            <a:r>
              <a:rPr lang="en-US" sz="2400" dirty="0" err="1">
                <a:latin typeface="Calibri" charset="0"/>
                <a:ea typeface="MS Mincho" charset="0"/>
                <a:cs typeface="MS Mincho" charset="0"/>
              </a:rPr>
              <a:t>Wettermeldung</a:t>
            </a:r>
            <a:r>
              <a:rPr lang="en-US" sz="2400" dirty="0">
                <a:latin typeface="Calibri" charset="0"/>
                <a:ea typeface="MS Mincho" charset="0"/>
                <a:cs typeface="MS Mincho" charset="0"/>
              </a:rPr>
              <a:t> </a:t>
            </a:r>
            <a:r>
              <a:rPr lang="en-US" sz="2400" dirty="0" err="1">
                <a:latin typeface="Calibri" charset="0"/>
                <a:ea typeface="MS Mincho" charset="0"/>
                <a:cs typeface="MS Mincho" charset="0"/>
              </a:rPr>
              <a:t>bei</a:t>
            </a:r>
            <a:r>
              <a:rPr lang="en-US" sz="2400" dirty="0">
                <a:latin typeface="Calibri" charset="0"/>
                <a:ea typeface="MS Mincho" charset="0"/>
                <a:cs typeface="MS Mincho" charset="0"/>
              </a:rPr>
              <a:t> </a:t>
            </a:r>
            <a:r>
              <a:rPr lang="en-US" sz="2400" dirty="0" err="1">
                <a:latin typeface="Calibri" charset="0"/>
                <a:ea typeface="MS Mincho" charset="0"/>
                <a:cs typeface="MS Mincho" charset="0"/>
              </a:rPr>
              <a:t>signifikanten</a:t>
            </a:r>
            <a:r>
              <a:rPr lang="en-US" sz="2400" dirty="0">
                <a:latin typeface="Calibri" charset="0"/>
                <a:ea typeface="MS Mincho" charset="0"/>
                <a:cs typeface="MS Mincho" charset="0"/>
              </a:rPr>
              <a:t> </a:t>
            </a:r>
            <a:r>
              <a:rPr lang="en-US" sz="2400" dirty="0" err="1">
                <a:latin typeface="Calibri" charset="0"/>
                <a:ea typeface="MS Mincho" charset="0"/>
                <a:cs typeface="MS Mincho" charset="0"/>
              </a:rPr>
              <a:t>Wettererscheinungen</a:t>
            </a:r>
            <a:endParaRPr lang="en-US" sz="2400" dirty="0">
              <a:latin typeface="Calibri" charset="0"/>
              <a:cs typeface="Courier New" charset="0"/>
            </a:endParaRPr>
          </a:p>
          <a:p>
            <a:pPr marL="187325" indent="-187325">
              <a:buFontTx/>
              <a:buChar char="•"/>
            </a:pPr>
            <a:r>
              <a:rPr lang="en-US" sz="2400" dirty="0" err="1">
                <a:latin typeface="Calibri" charset="0"/>
                <a:ea typeface="MS Mincho" charset="0"/>
                <a:cs typeface="MS Mincho" charset="0"/>
              </a:rPr>
              <a:t>über</a:t>
            </a:r>
            <a:r>
              <a:rPr lang="en-US" sz="2400" dirty="0">
                <a:latin typeface="Calibri" charset="0"/>
                <a:ea typeface="MS Mincho" charset="0"/>
                <a:cs typeface="MS Mincho" charset="0"/>
              </a:rPr>
              <a:t> FIS</a:t>
            </a:r>
            <a:endParaRPr lang="en-US" sz="2400" dirty="0">
              <a:latin typeface="Calibri" charset="0"/>
              <a:cs typeface="Courier New" charset="0"/>
            </a:endParaRPr>
          </a:p>
          <a:p>
            <a:pPr marL="187325" indent="-187325">
              <a:buFontTx/>
              <a:buChar char="•"/>
            </a:pPr>
            <a:r>
              <a:rPr lang="de-DE" sz="2400" dirty="0">
                <a:latin typeface="Calibri" charset="0"/>
                <a:ea typeface="MS Mincho" charset="0"/>
                <a:cs typeface="MS Mincho" charset="0"/>
              </a:rPr>
              <a:t>Frequenz: ICAO-Karte</a:t>
            </a:r>
            <a:r>
              <a:rPr lang="en-US" sz="2400" dirty="0">
                <a:latin typeface="Calibri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0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0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0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0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4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498078" y="188640"/>
            <a:ext cx="2147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www.albrecht57.de</a:t>
            </a:r>
          </a:p>
        </p:txBody>
      </p:sp>
      <p:pic>
        <p:nvPicPr>
          <p:cNvPr id="2" name="Bild 1" descr="em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972"/>
            <a:ext cx="9144000" cy="552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36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Calibri" charset="0"/>
              </a:rPr>
              <a:t>Info vor dem Flug</a:t>
            </a:r>
          </a:p>
        </p:txBody>
      </p:sp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252413" y="1984375"/>
            <a:ext cx="6738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Calibri" charset="0"/>
                <a:ea typeface="MS Mincho" charset="0"/>
                <a:cs typeface="MS Mincho" charset="0"/>
              </a:rPr>
              <a:t>Individuelle Flugwetterberatung</a:t>
            </a:r>
            <a:endParaRPr lang="en-US" sz="2400">
              <a:latin typeface="Calibri" charset="0"/>
            </a:endParaRPr>
          </a:p>
        </p:txBody>
      </p:sp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252413" y="3024188"/>
            <a:ext cx="80533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7325" indent="-187325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de-DE" sz="2400">
                <a:ea typeface="MS Mincho" charset="0"/>
                <a:cs typeface="MS Mincho" charset="0"/>
              </a:rPr>
              <a:t>Flugwetterwarten des DWD auf Flughäfen</a:t>
            </a:r>
            <a:endParaRPr lang="de-DE" sz="2400">
              <a:cs typeface="Courier New" charset="0"/>
            </a:endParaRPr>
          </a:p>
          <a:p>
            <a:pPr>
              <a:buFontTx/>
              <a:buChar char="•"/>
            </a:pPr>
            <a:r>
              <a:rPr lang="de-DE" sz="2400">
                <a:ea typeface="MS Mincho" charset="0"/>
                <a:cs typeface="MS Mincho" charset="0"/>
              </a:rPr>
              <a:t>persönlich oder telefonisch (Telefonnummern im AIP)</a:t>
            </a:r>
            <a:endParaRPr lang="de-DE" sz="2400">
              <a:cs typeface="Courier New" charset="0"/>
            </a:endParaRPr>
          </a:p>
          <a:p>
            <a:pPr>
              <a:buFontTx/>
              <a:buChar char="•"/>
            </a:pPr>
            <a:r>
              <a:rPr lang="de-DE" sz="2400">
                <a:ea typeface="MS Mincho" charset="0"/>
                <a:cs typeface="MS Mincho" charset="0"/>
              </a:rPr>
              <a:t>innerhalb 2 Stunden vor dem Start</a:t>
            </a:r>
            <a:r>
              <a:rPr lang="de-DE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1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1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1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1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1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1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autoUpdateAnimBg="0"/>
      <p:bldP spid="231428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charset="0"/>
              </a:rPr>
              <a:t>Info vor dem Flug</a:t>
            </a:r>
            <a:r>
              <a:rPr lang="de-DE" dirty="0"/>
              <a:t>: GAFOR</a:t>
            </a:r>
            <a:endParaRPr lang="de-DE" dirty="0">
              <a:latin typeface="Calibri" charset="0"/>
            </a:endParaRPr>
          </a:p>
        </p:txBody>
      </p:sp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252413" y="1984375"/>
            <a:ext cx="87391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de-DE" sz="3600">
                <a:ea typeface="MS Mincho" charset="0"/>
                <a:cs typeface="MS Mincho" charset="0"/>
              </a:rPr>
              <a:t>Automatische Flugwetteransage (AFWA)</a:t>
            </a:r>
            <a:r>
              <a:rPr lang="de-DE" sz="3600"/>
              <a:t> </a:t>
            </a:r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303213" y="2743200"/>
            <a:ext cx="85375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7325" indent="-187325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de-DE" sz="2400" dirty="0">
                <a:ea typeface="MS Mincho" charset="0"/>
                <a:cs typeface="MS Mincho" charset="0"/>
              </a:rPr>
              <a:t>Vorhersage der Sichtflugmöglichkeiten in den einzelnen Gebieten für jeweils drei aufeinanderfolgende 2-Stunden-Perioden im GAFOR-Code</a:t>
            </a:r>
            <a:endParaRPr lang="de-DE" sz="2400" dirty="0">
              <a:cs typeface="Courier New" charset="0"/>
            </a:endParaRPr>
          </a:p>
          <a:p>
            <a:pPr>
              <a:buFontTx/>
              <a:buChar char="•"/>
            </a:pPr>
            <a:r>
              <a:rPr lang="de-DE" sz="2400" dirty="0" err="1">
                <a:ea typeface="MS Mincho" charset="0"/>
                <a:cs typeface="MS Mincho" charset="0"/>
              </a:rPr>
              <a:t>Aufsprache</a:t>
            </a:r>
            <a:r>
              <a:rPr lang="de-DE" sz="2400" dirty="0">
                <a:ea typeface="MS Mincho" charset="0"/>
                <a:cs typeface="MS Mincho" charset="0"/>
              </a:rPr>
              <a:t>: alle 3 Stunden (planmäßig)</a:t>
            </a:r>
            <a:endParaRPr lang="de-DE" sz="2400" dirty="0">
              <a:cs typeface="Courier New" charset="0"/>
            </a:endParaRPr>
          </a:p>
          <a:p>
            <a:pPr>
              <a:buFontTx/>
              <a:buChar char="•"/>
            </a:pPr>
            <a:r>
              <a:rPr lang="de-DE" sz="2400" dirty="0">
                <a:ea typeface="MS Mincho" charset="0"/>
                <a:cs typeface="MS Mincho" charset="0"/>
              </a:rPr>
              <a:t>gültig für VFR-Flüge innerhalb Deutschlands bis 10 000‘</a:t>
            </a:r>
            <a:endParaRPr lang="de-DE" sz="2400" dirty="0">
              <a:cs typeface="Courier New" charset="0"/>
            </a:endParaRPr>
          </a:p>
          <a:p>
            <a:pPr>
              <a:buFontTx/>
              <a:buChar char="•"/>
            </a:pPr>
            <a:r>
              <a:rPr lang="de-DE" sz="2400" dirty="0">
                <a:ea typeface="MS Mincho" charset="0"/>
                <a:cs typeface="MS Mincho" charset="0"/>
              </a:rPr>
              <a:t>ausreichend nach §3a LuftVO, sofern in der letzten Stunde vor dem Start abgerufen</a:t>
            </a:r>
            <a:r>
              <a:rPr lang="de-DE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2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2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2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2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2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2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2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2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autoUpdateAnimBg="0"/>
      <p:bldP spid="232452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charset="0"/>
              </a:rPr>
              <a:t>Info vor dem Flug</a:t>
            </a:r>
            <a:r>
              <a:rPr lang="de-DE" dirty="0"/>
              <a:t>: GAFOR</a:t>
            </a:r>
            <a:endParaRPr lang="de-DE" dirty="0">
              <a:latin typeface="Calibri" charset="0"/>
            </a:endParaRPr>
          </a:p>
        </p:txBody>
      </p:sp>
      <p:pic>
        <p:nvPicPr>
          <p:cNvPr id="3" name="Grafik 2" descr="Ein Bild, das Karte enthält.&#10;&#10;Automatisch generierte Beschreibung">
            <a:extLst>
              <a:ext uri="{FF2B5EF4-FFF2-40B4-BE49-F238E27FC236}">
                <a16:creationId xmlns:a16="http://schemas.microsoft.com/office/drawing/2014/main" id="{70420203-B8D1-BB47-8C6F-452BD0E0E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417638"/>
            <a:ext cx="3919649" cy="5440362"/>
          </a:xfrm>
          <a:prstGeom prst="rect">
            <a:avLst/>
          </a:prstGeom>
        </p:spPr>
      </p:pic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ECA27F60-A262-2848-8BB5-3D1A80FEA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03814"/>
            <a:ext cx="9144000" cy="2247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charset="0"/>
              </a:rPr>
              <a:t>Info vor dem Flug</a:t>
            </a:r>
            <a:r>
              <a:rPr lang="de-DE" dirty="0"/>
              <a:t>: GAFOR</a:t>
            </a:r>
            <a:endParaRPr lang="de-DE" dirty="0">
              <a:latin typeface="Calibri" charset="0"/>
            </a:endParaRPr>
          </a:p>
        </p:txBody>
      </p:sp>
      <p:pic>
        <p:nvPicPr>
          <p:cNvPr id="3" name="Grafik 2" descr="Ein Bild, das Tisch enthält.&#10;&#10;Automatisch generierte Beschreibung">
            <a:extLst>
              <a:ext uri="{FF2B5EF4-FFF2-40B4-BE49-F238E27FC236}">
                <a16:creationId xmlns:a16="http://schemas.microsoft.com/office/drawing/2014/main" id="{5A3770FE-E608-474E-AB73-7B1AF5EB3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6832"/>
            <a:ext cx="9144000" cy="37543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Calibri" charset="0"/>
              </a:rPr>
              <a:t>Info vor dem Flug</a:t>
            </a:r>
          </a:p>
        </p:txBody>
      </p:sp>
      <p:pic>
        <p:nvPicPr>
          <p:cNvPr id="243716" name="Picture 4" descr="D:\ABLAGE\MET\gafor_bezugshoe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83" y="1984375"/>
            <a:ext cx="490855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 descr="Ein Bild, das Karte enthält.&#10;&#10;Automatisch generierte Beschreibung">
            <a:extLst>
              <a:ext uri="{FF2B5EF4-FFF2-40B4-BE49-F238E27FC236}">
                <a16:creationId xmlns:a16="http://schemas.microsoft.com/office/drawing/2014/main" id="{3EF3E465-E7C8-A44C-9C56-FB3D3A76B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528" y="1992386"/>
            <a:ext cx="3668059" cy="3408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B8F3DB-31C5-AD48-B8A5-D6141BCB9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 vor dem Flug: GAFOR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8C3287F-746F-9D45-88C9-B38B112F2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643521"/>
            <a:ext cx="6512215" cy="496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13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717A1EFA-F8CE-054A-A19D-3729C51E5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065" y="1340768"/>
            <a:ext cx="6237886" cy="543765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168E40E-5711-5449-A08B-15E9EFC81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 vor dem Flug: GAFOR</a:t>
            </a:r>
          </a:p>
        </p:txBody>
      </p:sp>
      <p:sp>
        <p:nvSpPr>
          <p:cNvPr id="4" name="Pfeil nach unten 3">
            <a:extLst>
              <a:ext uri="{FF2B5EF4-FFF2-40B4-BE49-F238E27FC236}">
                <a16:creationId xmlns:a16="http://schemas.microsoft.com/office/drawing/2014/main" id="{E8FD1E38-97E7-9F4C-B55C-B2AA47DB8DEB}"/>
              </a:ext>
            </a:extLst>
          </p:cNvPr>
          <p:cNvSpPr/>
          <p:nvPr/>
        </p:nvSpPr>
        <p:spPr>
          <a:xfrm>
            <a:off x="7067575" y="2852936"/>
            <a:ext cx="360040" cy="2083767"/>
          </a:xfrm>
          <a:prstGeom prst="downArrow">
            <a:avLst/>
          </a:prstGeom>
          <a:gradFill flip="none" rotWithShape="1">
            <a:gsLst>
              <a:gs pos="99000">
                <a:srgbClr val="00B050"/>
              </a:gs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1"/>
            <a:tileRect/>
          </a:gra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Pfeil nach unten 4">
            <a:extLst>
              <a:ext uri="{FF2B5EF4-FFF2-40B4-BE49-F238E27FC236}">
                <a16:creationId xmlns:a16="http://schemas.microsoft.com/office/drawing/2014/main" id="{4D82CEEC-0C68-664B-9A91-D8BD467ADC15}"/>
              </a:ext>
            </a:extLst>
          </p:cNvPr>
          <p:cNvSpPr/>
          <p:nvPr/>
        </p:nvSpPr>
        <p:spPr>
          <a:xfrm>
            <a:off x="5799532" y="2829232"/>
            <a:ext cx="360040" cy="2083766"/>
          </a:xfrm>
          <a:prstGeom prst="downArrow">
            <a:avLst/>
          </a:prstGeom>
          <a:gradFill flip="none" rotWithShape="1">
            <a:gsLst>
              <a:gs pos="99000">
                <a:srgbClr val="00B050"/>
              </a:gs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1"/>
            <a:tileRect/>
          </a:gra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Pfeil nach unten 5">
            <a:extLst>
              <a:ext uri="{FF2B5EF4-FFF2-40B4-BE49-F238E27FC236}">
                <a16:creationId xmlns:a16="http://schemas.microsoft.com/office/drawing/2014/main" id="{9487909A-9CAA-AB4E-AFF8-E4D8C09F26F0}"/>
              </a:ext>
            </a:extLst>
          </p:cNvPr>
          <p:cNvSpPr/>
          <p:nvPr/>
        </p:nvSpPr>
        <p:spPr>
          <a:xfrm>
            <a:off x="4334492" y="2829231"/>
            <a:ext cx="360040" cy="2107471"/>
          </a:xfrm>
          <a:prstGeom prst="downArrow">
            <a:avLst/>
          </a:prstGeom>
          <a:gradFill flip="none" rotWithShape="1">
            <a:gsLst>
              <a:gs pos="99000">
                <a:srgbClr val="00B050"/>
              </a:gs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1"/>
            <a:tileRect/>
          </a:gra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107D6F45-CCA5-0B4F-903C-E26D504A2EA7}"/>
              </a:ext>
            </a:extLst>
          </p:cNvPr>
          <p:cNvCxnSpPr>
            <a:cxnSpLocks/>
          </p:cNvCxnSpPr>
          <p:nvPr/>
        </p:nvCxnSpPr>
        <p:spPr>
          <a:xfrm flipH="1" flipV="1">
            <a:off x="6159572" y="2829231"/>
            <a:ext cx="716684" cy="2107471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7E4B1A6D-10F2-874A-9506-03F17AA40CDF}"/>
              </a:ext>
            </a:extLst>
          </p:cNvPr>
          <p:cNvCxnSpPr>
            <a:cxnSpLocks/>
          </p:cNvCxnSpPr>
          <p:nvPr/>
        </p:nvCxnSpPr>
        <p:spPr>
          <a:xfrm flipH="1" flipV="1">
            <a:off x="4686609" y="2834055"/>
            <a:ext cx="732530" cy="2102647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9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637</Words>
  <Application>Microsoft Macintosh PowerPoint</Application>
  <PresentationFormat>Bildschirmpräsentation (4:3)</PresentationFormat>
  <Paragraphs>93</Paragraphs>
  <Slides>27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Office-Design</vt:lpstr>
      <vt:lpstr>PowerPoint-Präsentation</vt:lpstr>
      <vt:lpstr>Rechtliche Grundlage</vt:lpstr>
      <vt:lpstr>Info vor dem Flug</vt:lpstr>
      <vt:lpstr>Info vor dem Flug: GAFOR</vt:lpstr>
      <vt:lpstr>Info vor dem Flug: GAFOR</vt:lpstr>
      <vt:lpstr>Info vor dem Flug: GAFOR</vt:lpstr>
      <vt:lpstr>Info vor dem Flug</vt:lpstr>
      <vt:lpstr>Info vor dem Flug: GAFOR</vt:lpstr>
      <vt:lpstr>Info vor dem Flug: GAFOR</vt:lpstr>
      <vt:lpstr>Info vor dem Flug: GAFOR</vt:lpstr>
      <vt:lpstr>Info vor dem Flug: GAFOR</vt:lpstr>
      <vt:lpstr>Info vor dem Flug: GAFOR</vt:lpstr>
      <vt:lpstr>Info vor dem Flug: GAFOR</vt:lpstr>
      <vt:lpstr>Info vor dem Flug: GAFOR</vt:lpstr>
      <vt:lpstr>Info vor dem Flug: METAR</vt:lpstr>
      <vt:lpstr>Info vor dem Flug: METAR</vt:lpstr>
      <vt:lpstr>Info vor dem Flug: TAF</vt:lpstr>
      <vt:lpstr>Info vor dem Flug: TAF</vt:lpstr>
      <vt:lpstr>Info vor dem Flug</vt:lpstr>
      <vt:lpstr>Info vor dem Flug: Bodenwetterkarte</vt:lpstr>
      <vt:lpstr>Info vor dem Flug: Stationskreis</vt:lpstr>
      <vt:lpstr>Info vor dem Flug: LL SWC</vt:lpstr>
      <vt:lpstr>Info vor dem Flug: pc-met</vt:lpstr>
      <vt:lpstr>Während des Flugs: ATIS</vt:lpstr>
      <vt:lpstr>Während des Flugs: VOLMET</vt:lpstr>
      <vt:lpstr>Während des Flugs: SIGMET</vt:lpstr>
      <vt:lpstr>PowerPoint-Präsentation</vt:lpstr>
    </vt:vector>
  </TitlesOfParts>
  <Company>PHGD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Helmut Albrecht</dc:creator>
  <cp:lastModifiedBy>Helmut Albrecht</cp:lastModifiedBy>
  <cp:revision>17</cp:revision>
  <dcterms:created xsi:type="dcterms:W3CDTF">2011-02-07T14:55:00Z</dcterms:created>
  <dcterms:modified xsi:type="dcterms:W3CDTF">2022-03-18T16:30:40Z</dcterms:modified>
</cp:coreProperties>
</file>